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5.xml" ContentType="application/vnd.openxmlformats-officedocument.presentationml.notesSlide+xml"/>
  <Override PartName="/ppt/charts/chart3.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handoutMasterIdLst>
    <p:handoutMasterId r:id="rId54"/>
  </p:handoutMasterIdLst>
  <p:sldIdLst>
    <p:sldId id="257" r:id="rId2"/>
    <p:sldId id="427" r:id="rId3"/>
    <p:sldId id="487" r:id="rId4"/>
    <p:sldId id="492" r:id="rId5"/>
    <p:sldId id="491" r:id="rId6"/>
    <p:sldId id="488" r:id="rId7"/>
    <p:sldId id="489" r:id="rId8"/>
    <p:sldId id="483" r:id="rId9"/>
    <p:sldId id="485" r:id="rId10"/>
    <p:sldId id="499" r:id="rId11"/>
    <p:sldId id="490" r:id="rId12"/>
    <p:sldId id="437" r:id="rId13"/>
    <p:sldId id="455" r:id="rId14"/>
    <p:sldId id="456" r:id="rId15"/>
    <p:sldId id="457" r:id="rId16"/>
    <p:sldId id="458" r:id="rId17"/>
    <p:sldId id="459" r:id="rId18"/>
    <p:sldId id="493" r:id="rId19"/>
    <p:sldId id="428" r:id="rId20"/>
    <p:sldId id="497" r:id="rId21"/>
    <p:sldId id="431" r:id="rId22"/>
    <p:sldId id="494" r:id="rId23"/>
    <p:sldId id="432" r:id="rId24"/>
    <p:sldId id="433" r:id="rId25"/>
    <p:sldId id="444" r:id="rId26"/>
    <p:sldId id="446" r:id="rId27"/>
    <p:sldId id="449" r:id="rId28"/>
    <p:sldId id="450" r:id="rId29"/>
    <p:sldId id="452" r:id="rId30"/>
    <p:sldId id="460" r:id="rId31"/>
    <p:sldId id="469" r:id="rId32"/>
    <p:sldId id="454" r:id="rId33"/>
    <p:sldId id="461" r:id="rId34"/>
    <p:sldId id="463" r:id="rId35"/>
    <p:sldId id="467" r:id="rId36"/>
    <p:sldId id="468" r:id="rId37"/>
    <p:sldId id="498" r:id="rId38"/>
    <p:sldId id="471" r:id="rId39"/>
    <p:sldId id="473" r:id="rId40"/>
    <p:sldId id="470" r:id="rId41"/>
    <p:sldId id="475" r:id="rId42"/>
    <p:sldId id="476" r:id="rId43"/>
    <p:sldId id="477" r:id="rId44"/>
    <p:sldId id="478" r:id="rId45"/>
    <p:sldId id="479" r:id="rId46"/>
    <p:sldId id="472" r:id="rId47"/>
    <p:sldId id="480" r:id="rId48"/>
    <p:sldId id="496" r:id="rId49"/>
    <p:sldId id="481" r:id="rId50"/>
    <p:sldId id="486" r:id="rId51"/>
    <p:sldId id="503" r:id="rId52"/>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 Hammersmark" initials="CH"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CC"/>
    <a:srgbClr val="99FDBF"/>
    <a:srgbClr val="FFCCFF"/>
    <a:srgbClr val="66FF33"/>
    <a:srgbClr val="CCFFFF"/>
    <a:srgbClr val="66FFFF"/>
    <a:srgbClr val="008000"/>
    <a:srgbClr val="FF00FF"/>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22" autoAdjust="0"/>
    <p:restoredTop sz="96844" autoAdjust="0"/>
  </p:normalViewPr>
  <p:slideViewPr>
    <p:cSldViewPr>
      <p:cViewPr varScale="1">
        <p:scale>
          <a:sx n="73" d="100"/>
          <a:sy n="73" d="100"/>
        </p:scale>
        <p:origin x="-204" y="-90"/>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openxmlformats.org/officeDocument/2006/relationships/image" Target="../media/image9.jpg"/><Relationship Id="rId1" Type="http://schemas.openxmlformats.org/officeDocument/2006/relationships/image" Target="../media/image8.png"/></Relationships>
</file>

<file path=ppt/charts/_rels/chart3.xml.rels><?xml version="1.0" encoding="UTF-8" standalone="yes"?>
<Relationships xmlns="http://schemas.openxmlformats.org/package/2006/relationships"><Relationship Id="rId1" Type="http://schemas.openxmlformats.org/officeDocument/2006/relationships/oleObject" Target="file:///C:\Main\WF-Documents\Budget\Copy%20of%20FY14%20Budget%20Packages%2002-27-13.xlsm"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n-US" sz="2400"/>
              <a:t>American River: Historical &amp; Current Habitat</a:t>
            </a:r>
          </a:p>
        </c:rich>
      </c:tx>
      <c:layout/>
      <c:overlay val="0"/>
    </c:title>
    <c:autoTitleDeleted val="0"/>
    <c:plotArea>
      <c:layout/>
      <c:barChart>
        <c:barDir val="col"/>
        <c:grouping val="clustered"/>
        <c:varyColors val="0"/>
        <c:ser>
          <c:idx val="0"/>
          <c:order val="0"/>
          <c:tx>
            <c:strRef>
              <c:f>Sheet1!$A$3:$A$4</c:f>
              <c:strCache>
                <c:ptCount val="1"/>
                <c:pt idx="0">
                  <c:v>Historical Habitat Current Habitat</c:v>
                </c:pt>
              </c:strCache>
            </c:strRef>
          </c:tx>
          <c:spPr>
            <a:solidFill>
              <a:schemeClr val="tx2"/>
            </a:solidFill>
          </c:spPr>
          <c:invertIfNegative val="0"/>
          <c:dPt>
            <c:idx val="0"/>
            <c:invertIfNegative val="0"/>
            <c:bubble3D val="0"/>
          </c:dPt>
          <c:dPt>
            <c:idx val="1"/>
            <c:invertIfNegative val="0"/>
            <c:bubble3D val="0"/>
          </c:dPt>
          <c:cat>
            <c:strRef>
              <c:f>Sheet1!$A$3:$A$4</c:f>
              <c:strCache>
                <c:ptCount val="2"/>
                <c:pt idx="0">
                  <c:v>Historical Habitat</c:v>
                </c:pt>
                <c:pt idx="1">
                  <c:v>Current Habitat</c:v>
                </c:pt>
              </c:strCache>
            </c:strRef>
          </c:cat>
          <c:val>
            <c:numRef>
              <c:f>Sheet1!$B$3:$B$4</c:f>
              <c:numCache>
                <c:formatCode>General</c:formatCode>
                <c:ptCount val="2"/>
                <c:pt idx="0">
                  <c:v>125</c:v>
                </c:pt>
                <c:pt idx="1">
                  <c:v>23</c:v>
                </c:pt>
              </c:numCache>
            </c:numRef>
          </c:val>
        </c:ser>
        <c:dLbls>
          <c:showLegendKey val="0"/>
          <c:showVal val="0"/>
          <c:showCatName val="0"/>
          <c:showSerName val="0"/>
          <c:showPercent val="0"/>
          <c:showBubbleSize val="0"/>
        </c:dLbls>
        <c:gapWidth val="14"/>
        <c:axId val="98441088"/>
        <c:axId val="98471936"/>
      </c:barChart>
      <c:catAx>
        <c:axId val="98441088"/>
        <c:scaling>
          <c:orientation val="minMax"/>
        </c:scaling>
        <c:delete val="0"/>
        <c:axPos val="b"/>
        <c:majorTickMark val="out"/>
        <c:minorTickMark val="none"/>
        <c:tickLblPos val="nextTo"/>
        <c:txPr>
          <a:bodyPr/>
          <a:lstStyle/>
          <a:p>
            <a:pPr>
              <a:defRPr sz="2400"/>
            </a:pPr>
            <a:endParaRPr lang="en-US"/>
          </a:p>
        </c:txPr>
        <c:crossAx val="98471936"/>
        <c:crosses val="autoZero"/>
        <c:auto val="1"/>
        <c:lblAlgn val="ctr"/>
        <c:lblOffset val="100"/>
        <c:noMultiLvlLbl val="0"/>
      </c:catAx>
      <c:valAx>
        <c:axId val="98471936"/>
        <c:scaling>
          <c:orientation val="minMax"/>
          <c:max val="130"/>
          <c:min val="0"/>
        </c:scaling>
        <c:delete val="0"/>
        <c:axPos val="l"/>
        <c:majorGridlines/>
        <c:title>
          <c:tx>
            <c:rich>
              <a:bodyPr rot="-5400000" vert="horz"/>
              <a:lstStyle/>
              <a:p>
                <a:pPr>
                  <a:defRPr sz="2800"/>
                </a:pPr>
                <a:r>
                  <a:rPr lang="en-US" sz="2800"/>
                  <a:t>Salmonid Habitat (miles)</a:t>
                </a:r>
              </a:p>
            </c:rich>
          </c:tx>
          <c:layout/>
          <c:overlay val="0"/>
        </c:title>
        <c:numFmt formatCode="General" sourceLinked="1"/>
        <c:majorTickMark val="out"/>
        <c:minorTickMark val="none"/>
        <c:tickLblPos val="nextTo"/>
        <c:txPr>
          <a:bodyPr/>
          <a:lstStyle/>
          <a:p>
            <a:pPr>
              <a:defRPr sz="2000"/>
            </a:pPr>
            <a:endParaRPr lang="en-US"/>
          </a:p>
        </c:txPr>
        <c:crossAx val="98441088"/>
        <c:crosses val="autoZero"/>
        <c:crossBetween val="between"/>
      </c:valAx>
    </c:plotArea>
    <c:plotVisOnly val="1"/>
    <c:dispBlanksAs val="gap"/>
    <c:showDLblsOverMax val="0"/>
  </c:chart>
  <c:spPr>
    <a:solidFill>
      <a:schemeClr val="bg1"/>
    </a:solidFill>
    <a:ln>
      <a:solidFill>
        <a:schemeClr val="tx1"/>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n-US" sz="2400"/>
              <a:t>American River: Historical &amp; Current Habitat</a:t>
            </a:r>
          </a:p>
        </c:rich>
      </c:tx>
      <c:layout/>
      <c:overlay val="0"/>
    </c:title>
    <c:autoTitleDeleted val="0"/>
    <c:plotArea>
      <c:layout/>
      <c:barChart>
        <c:barDir val="col"/>
        <c:grouping val="clustered"/>
        <c:varyColors val="0"/>
        <c:ser>
          <c:idx val="0"/>
          <c:order val="0"/>
          <c:tx>
            <c:strRef>
              <c:f>Sheet1!$A$3:$A$4</c:f>
              <c:strCache>
                <c:ptCount val="1"/>
                <c:pt idx="0">
                  <c:v>Historical Habitat Current Habitat</c:v>
                </c:pt>
              </c:strCache>
            </c:strRef>
          </c:tx>
          <c:invertIfNegative val="0"/>
          <c:dPt>
            <c:idx val="0"/>
            <c:invertIfNegative val="0"/>
            <c:bubble3D val="0"/>
            <c: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c:spPr>
          </c:dPt>
          <c:dPt>
            <c:idx val="1"/>
            <c:invertIfNegative val="0"/>
            <c:bubble3D val="0"/>
            <c: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c:spPr>
          </c:dPt>
          <c:cat>
            <c:strRef>
              <c:f>Sheet1!$A$3:$A$4</c:f>
              <c:strCache>
                <c:ptCount val="2"/>
                <c:pt idx="0">
                  <c:v>Historical Habitat</c:v>
                </c:pt>
                <c:pt idx="1">
                  <c:v>Current Habitat</c:v>
                </c:pt>
              </c:strCache>
            </c:strRef>
          </c:cat>
          <c:val>
            <c:numRef>
              <c:f>Sheet1!$B$3:$B$4</c:f>
              <c:numCache>
                <c:formatCode>General</c:formatCode>
                <c:ptCount val="2"/>
                <c:pt idx="0">
                  <c:v>125</c:v>
                </c:pt>
                <c:pt idx="1">
                  <c:v>23</c:v>
                </c:pt>
              </c:numCache>
            </c:numRef>
          </c:val>
        </c:ser>
        <c:dLbls>
          <c:showLegendKey val="0"/>
          <c:showVal val="0"/>
          <c:showCatName val="0"/>
          <c:showSerName val="0"/>
          <c:showPercent val="0"/>
          <c:showBubbleSize val="0"/>
        </c:dLbls>
        <c:gapWidth val="14"/>
        <c:axId val="34430336"/>
        <c:axId val="34432128"/>
      </c:barChart>
      <c:catAx>
        <c:axId val="34430336"/>
        <c:scaling>
          <c:orientation val="minMax"/>
        </c:scaling>
        <c:delete val="0"/>
        <c:axPos val="b"/>
        <c:majorTickMark val="out"/>
        <c:minorTickMark val="none"/>
        <c:tickLblPos val="nextTo"/>
        <c:txPr>
          <a:bodyPr/>
          <a:lstStyle/>
          <a:p>
            <a:pPr>
              <a:defRPr sz="2400"/>
            </a:pPr>
            <a:endParaRPr lang="en-US"/>
          </a:p>
        </c:txPr>
        <c:crossAx val="34432128"/>
        <c:crosses val="autoZero"/>
        <c:auto val="1"/>
        <c:lblAlgn val="ctr"/>
        <c:lblOffset val="100"/>
        <c:noMultiLvlLbl val="0"/>
      </c:catAx>
      <c:valAx>
        <c:axId val="34432128"/>
        <c:scaling>
          <c:orientation val="minMax"/>
          <c:max val="130"/>
          <c:min val="0"/>
        </c:scaling>
        <c:delete val="0"/>
        <c:axPos val="l"/>
        <c:majorGridlines/>
        <c:title>
          <c:tx>
            <c:rich>
              <a:bodyPr rot="-5400000" vert="horz"/>
              <a:lstStyle/>
              <a:p>
                <a:pPr>
                  <a:defRPr sz="2800"/>
                </a:pPr>
                <a:r>
                  <a:rPr lang="en-US" sz="2800"/>
                  <a:t>Salmonid Habitat (miles)</a:t>
                </a:r>
              </a:p>
            </c:rich>
          </c:tx>
          <c:layout/>
          <c:overlay val="0"/>
        </c:title>
        <c:numFmt formatCode="General" sourceLinked="1"/>
        <c:majorTickMark val="out"/>
        <c:minorTickMark val="none"/>
        <c:tickLblPos val="nextTo"/>
        <c:txPr>
          <a:bodyPr/>
          <a:lstStyle/>
          <a:p>
            <a:pPr>
              <a:defRPr sz="2000"/>
            </a:pPr>
            <a:endParaRPr lang="en-US"/>
          </a:p>
        </c:txPr>
        <c:crossAx val="34430336"/>
        <c:crosses val="autoZero"/>
        <c:crossBetween val="between"/>
      </c:valAx>
    </c:plotArea>
    <c:plotVisOnly val="1"/>
    <c:dispBlanksAs val="gap"/>
    <c:showDLblsOverMax val="0"/>
  </c:chart>
  <c:spPr>
    <a:solidFill>
      <a:schemeClr val="bg1"/>
    </a:solidFill>
    <a:ln>
      <a:solidFill>
        <a:schemeClr val="tx1"/>
      </a:solidFill>
    </a:ln>
  </c:sp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540502642649121"/>
          <c:y val="4.8600665137387138E-2"/>
          <c:w val="0.76212401574803235"/>
          <c:h val="0.72878062117235343"/>
        </c:manualLayout>
      </c:layout>
      <c:barChart>
        <c:barDir val="col"/>
        <c:grouping val="clustered"/>
        <c:varyColors val="0"/>
        <c:ser>
          <c:idx val="1"/>
          <c:order val="0"/>
          <c:tx>
            <c:strRef>
              <c:f>'Grant History'!$B$33</c:f>
              <c:strCache>
                <c:ptCount val="1"/>
                <c:pt idx="0">
                  <c:v>Local
$6.4M
</c:v>
                </c:pt>
              </c:strCache>
            </c:strRef>
          </c:tx>
          <c:spPr>
            <a:solidFill>
              <a:srgbClr val="00FF00"/>
            </a:solidFill>
          </c:spPr>
          <c:invertIfNegative val="0"/>
          <c:cat>
            <c:numRef>
              <c:f>'Grant History'!$A$34:$A$46</c:f>
              <c:numCache>
                <c:formatCode>General</c:formatCode>
                <c:ptCount val="1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numCache>
            </c:numRef>
          </c:cat>
          <c:val>
            <c:numRef>
              <c:f>'Grant History'!$B$34:$B$46</c:f>
              <c:numCache>
                <c:formatCode>#,##0</c:formatCode>
                <c:ptCount val="13"/>
                <c:pt idx="0">
                  <c:v>375000</c:v>
                </c:pt>
                <c:pt idx="1">
                  <c:v>399405</c:v>
                </c:pt>
                <c:pt idx="2">
                  <c:v>415090</c:v>
                </c:pt>
                <c:pt idx="3">
                  <c:v>434420</c:v>
                </c:pt>
                <c:pt idx="4">
                  <c:v>447145</c:v>
                </c:pt>
                <c:pt idx="5">
                  <c:v>474660</c:v>
                </c:pt>
                <c:pt idx="6">
                  <c:v>515455</c:v>
                </c:pt>
                <c:pt idx="7">
                  <c:v>519563</c:v>
                </c:pt>
                <c:pt idx="8">
                  <c:v>525103</c:v>
                </c:pt>
                <c:pt idx="9">
                  <c:v>558270</c:v>
                </c:pt>
                <c:pt idx="10">
                  <c:v>560404</c:v>
                </c:pt>
                <c:pt idx="11">
                  <c:v>582355</c:v>
                </c:pt>
                <c:pt idx="12">
                  <c:v>565158</c:v>
                </c:pt>
              </c:numCache>
            </c:numRef>
          </c:val>
        </c:ser>
        <c:ser>
          <c:idx val="2"/>
          <c:order val="1"/>
          <c:tx>
            <c:strRef>
              <c:f>'Grant History'!$C$33</c:f>
              <c:strCache>
                <c:ptCount val="1"/>
                <c:pt idx="0">
                  <c:v>Grants
$7.1M
(111%)</c:v>
                </c:pt>
              </c:strCache>
            </c:strRef>
          </c:tx>
          <c:spPr>
            <a:solidFill>
              <a:srgbClr val="000000"/>
            </a:solidFill>
          </c:spPr>
          <c:invertIfNegative val="0"/>
          <c:cat>
            <c:numRef>
              <c:f>'Grant History'!$A$34:$A$46</c:f>
              <c:numCache>
                <c:formatCode>General</c:formatCode>
                <c:ptCount val="1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numCache>
            </c:numRef>
          </c:cat>
          <c:val>
            <c:numRef>
              <c:f>'Grant History'!$C$34:$C$46</c:f>
              <c:numCache>
                <c:formatCode>#,##0</c:formatCode>
                <c:ptCount val="13"/>
                <c:pt idx="1">
                  <c:v>250000</c:v>
                </c:pt>
                <c:pt idx="2">
                  <c:v>0</c:v>
                </c:pt>
                <c:pt idx="3">
                  <c:v>0</c:v>
                </c:pt>
                <c:pt idx="4">
                  <c:v>476082</c:v>
                </c:pt>
                <c:pt idx="5">
                  <c:v>15000</c:v>
                </c:pt>
                <c:pt idx="6">
                  <c:v>150000</c:v>
                </c:pt>
                <c:pt idx="7">
                  <c:v>75000</c:v>
                </c:pt>
                <c:pt idx="8">
                  <c:v>614500</c:v>
                </c:pt>
                <c:pt idx="9">
                  <c:v>451000</c:v>
                </c:pt>
                <c:pt idx="10">
                  <c:v>2379000</c:v>
                </c:pt>
                <c:pt idx="11">
                  <c:v>1993000</c:v>
                </c:pt>
                <c:pt idx="12">
                  <c:v>650943</c:v>
                </c:pt>
              </c:numCache>
            </c:numRef>
          </c:val>
        </c:ser>
        <c:dLbls>
          <c:showLegendKey val="0"/>
          <c:showVal val="0"/>
          <c:showCatName val="0"/>
          <c:showSerName val="0"/>
          <c:showPercent val="0"/>
          <c:showBubbleSize val="0"/>
        </c:dLbls>
        <c:gapWidth val="150"/>
        <c:axId val="79358592"/>
        <c:axId val="98447744"/>
      </c:barChart>
      <c:catAx>
        <c:axId val="79358592"/>
        <c:scaling>
          <c:orientation val="minMax"/>
        </c:scaling>
        <c:delete val="0"/>
        <c:axPos val="b"/>
        <c:numFmt formatCode="General" sourceLinked="1"/>
        <c:majorTickMark val="out"/>
        <c:minorTickMark val="none"/>
        <c:tickLblPos val="nextTo"/>
        <c:txPr>
          <a:bodyPr rot="-3000000"/>
          <a:lstStyle/>
          <a:p>
            <a:pPr>
              <a:defRPr sz="1600" b="1">
                <a:solidFill>
                  <a:schemeClr val="bg1">
                    <a:lumMod val="95000"/>
                  </a:schemeClr>
                </a:solidFill>
              </a:defRPr>
            </a:pPr>
            <a:endParaRPr lang="en-US"/>
          </a:p>
        </c:txPr>
        <c:crossAx val="98447744"/>
        <c:crosses val="autoZero"/>
        <c:auto val="1"/>
        <c:lblAlgn val="ctr"/>
        <c:lblOffset val="100"/>
        <c:noMultiLvlLbl val="0"/>
      </c:catAx>
      <c:valAx>
        <c:axId val="98447744"/>
        <c:scaling>
          <c:orientation val="minMax"/>
        </c:scaling>
        <c:delete val="0"/>
        <c:axPos val="l"/>
        <c:majorGridlines/>
        <c:numFmt formatCode="&quot;$&quot;#,##0.0" sourceLinked="0"/>
        <c:majorTickMark val="out"/>
        <c:minorTickMark val="none"/>
        <c:tickLblPos val="nextTo"/>
        <c:txPr>
          <a:bodyPr/>
          <a:lstStyle/>
          <a:p>
            <a:pPr>
              <a:defRPr sz="1800" b="1">
                <a:ln>
                  <a:noFill/>
                </a:ln>
                <a:solidFill>
                  <a:schemeClr val="tx1"/>
                </a:solidFill>
                <a:effectLst>
                  <a:glow rad="101600">
                    <a:schemeClr val="bg1">
                      <a:lumMod val="85000"/>
                      <a:alpha val="60000"/>
                    </a:schemeClr>
                  </a:glow>
                </a:effectLst>
              </a:defRPr>
            </a:pPr>
            <a:endParaRPr lang="en-US"/>
          </a:p>
        </c:txPr>
        <c:crossAx val="79358592"/>
        <c:crosses val="autoZero"/>
        <c:crossBetween val="between"/>
        <c:dispUnits>
          <c:builtInUnit val="millions"/>
          <c:dispUnitsLbl>
            <c:layout/>
          </c:dispUnitsLbl>
        </c:dispUnits>
      </c:valAx>
      <c:spPr>
        <a:ln>
          <a:solidFill>
            <a:sysClr val="windowText" lastClr="000000"/>
          </a:solidFill>
        </a:ln>
      </c:spPr>
    </c:plotArea>
    <c:legend>
      <c:legendPos val="r"/>
      <c:layout>
        <c:manualLayout>
          <c:xMode val="edge"/>
          <c:yMode val="edge"/>
          <c:x val="0.2462494927860045"/>
          <c:y val="7.9044424431287702E-2"/>
          <c:w val="0.38657297974739457"/>
          <c:h val="0.18770899327239285"/>
        </c:manualLayout>
      </c:layout>
      <c:overlay val="0"/>
      <c:txPr>
        <a:bodyPr/>
        <a:lstStyle/>
        <a:p>
          <a:pPr>
            <a:defRPr sz="1600"/>
          </a:pPr>
          <a:endParaRPr lang="en-US"/>
        </a:p>
      </c:txPr>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55DD2632-A939-4946-BC84-4BE801FF5BE0}" type="datetimeFigureOut">
              <a:rPr lang="en-US" smtClean="0"/>
              <a:pPr/>
              <a:t>3/18/2014</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D5266DE3-3165-47A0-8087-B29D68EAD6DE}" type="slidenum">
              <a:rPr lang="en-US" smtClean="0"/>
              <a:pPr/>
              <a:t>‹#›</a:t>
            </a:fld>
            <a:endParaRPr lang="en-US"/>
          </a:p>
        </p:txBody>
      </p:sp>
    </p:spTree>
    <p:extLst>
      <p:ext uri="{BB962C8B-B14F-4D97-AF65-F5344CB8AC3E}">
        <p14:creationId xmlns:p14="http://schemas.microsoft.com/office/powerpoint/2010/main" val="4866556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F2CB9A9E-67AB-4782-B41F-143B0377935C}" type="datetimeFigureOut">
              <a:rPr lang="en-US" smtClean="0"/>
              <a:pPr/>
              <a:t>3/18/2014</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00F4B2BA-CF83-4FFB-989E-6B8F8DBB1AF7}" type="slidenum">
              <a:rPr lang="en-US" smtClean="0"/>
              <a:pPr/>
              <a:t>‹#›</a:t>
            </a:fld>
            <a:endParaRPr lang="en-US" dirty="0"/>
          </a:p>
        </p:txBody>
      </p:sp>
    </p:spTree>
    <p:extLst>
      <p:ext uri="{BB962C8B-B14F-4D97-AF65-F5344CB8AC3E}">
        <p14:creationId xmlns:p14="http://schemas.microsoft.com/office/powerpoint/2010/main" val="3036842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BB1266-90D5-4F3B-B50F-9AC3F927271D}" type="slidenum">
              <a:rPr lang="en-US"/>
              <a:pPr/>
              <a:t>4</a:t>
            </a:fld>
            <a:endParaRPr lang="en-US" dirty="0"/>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pPr>
              <a:buFontTx/>
              <a:buChar char="•"/>
            </a:pPr>
            <a:r>
              <a:rPr lang="en-US" dirty="0"/>
              <a:t>WFA is based on two co-equal objectives. These objectives are met through implementation of 6 program elements that are dependent on each other, and are intended to be implemented simultaneously. Both co-equal objectives are met in tandem, consequently stakeholders benefit together.</a:t>
            </a:r>
          </a:p>
          <a:p>
            <a:endParaRPr lang="en-US" dirty="0"/>
          </a:p>
          <a:p>
            <a:pPr>
              <a:buFontTx/>
              <a:buChar char="•"/>
            </a:pPr>
            <a:r>
              <a:rPr lang="en-US" dirty="0"/>
              <a:t>The WFA is not legally binding. Based on an MOU. But because it provides benefit to all parties it has become morally binding. </a:t>
            </a:r>
          </a:p>
          <a:p>
            <a:endParaRPr lang="en-US" dirty="0"/>
          </a:p>
          <a:p>
            <a:pPr>
              <a:buFontTx/>
              <a:buChar char="•"/>
            </a:pPr>
            <a:r>
              <a:rPr lang="en-US" dirty="0"/>
              <a:t>WFSE was wisely included by stakeholders to ensure implementation of the program elements and to provide assurance through a system of annual reports that the elements were in fact being implemented. Water forum staff are a direct result of the 7</a:t>
            </a:r>
            <a:r>
              <a:rPr lang="en-US" baseline="30000" dirty="0"/>
              <a:t>th</a:t>
            </a:r>
            <a:r>
              <a:rPr lang="en-US" dirty="0"/>
              <a:t> element, WFSE.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8FE7C5B-7D72-46A7-BF9E-2AE19A06A662}" type="slidenum">
              <a:rPr lang="en-US" smtClean="0"/>
              <a:pPr/>
              <a:t>32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“Criteria” according to the SWRCB</a:t>
            </a:r>
            <a:endParaRPr lang="en-US" dirty="0" smtClean="0"/>
          </a:p>
          <a:p>
            <a:pPr defTabSz="966612">
              <a:defRPr/>
            </a:pPr>
            <a:r>
              <a:rPr lang="en-US" dirty="0" smtClean="0"/>
              <a:t>Remember: we are keeping mountain fishery on valley floor.</a:t>
            </a:r>
          </a:p>
          <a:p>
            <a:endParaRPr lang="en-US" dirty="0"/>
          </a:p>
        </p:txBody>
      </p:sp>
      <p:sp>
        <p:nvSpPr>
          <p:cNvPr id="4" name="Slide Number Placeholder 3"/>
          <p:cNvSpPr>
            <a:spLocks noGrp="1"/>
          </p:cNvSpPr>
          <p:nvPr>
            <p:ph type="sldNum" sz="quarter" idx="10"/>
          </p:nvPr>
        </p:nvSpPr>
        <p:spPr/>
        <p:txBody>
          <a:bodyPr/>
          <a:lstStyle/>
          <a:p>
            <a:fld id="{E3F55877-B8BC-4FA7-8990-0D645FD2849A}" type="slidenum">
              <a:rPr lang="en-US" smtClean="0"/>
              <a:t>50</a:t>
            </a:fld>
            <a:endParaRPr lang="en-US"/>
          </a:p>
        </p:txBody>
      </p:sp>
    </p:spTree>
    <p:extLst>
      <p:ext uri="{BB962C8B-B14F-4D97-AF65-F5344CB8AC3E}">
        <p14:creationId xmlns:p14="http://schemas.microsoft.com/office/powerpoint/2010/main" val="1403840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“Criteria” according to the SWRCB</a:t>
            </a:r>
            <a:endParaRPr lang="en-US" dirty="0" smtClean="0"/>
          </a:p>
          <a:p>
            <a:pPr defTabSz="966612">
              <a:defRPr/>
            </a:pPr>
            <a:r>
              <a:rPr lang="en-US" dirty="0" smtClean="0"/>
              <a:t>Remember: we are keeping mountain fishery on valley floor.</a:t>
            </a:r>
          </a:p>
          <a:p>
            <a:endParaRPr lang="en-US" dirty="0"/>
          </a:p>
        </p:txBody>
      </p:sp>
      <p:sp>
        <p:nvSpPr>
          <p:cNvPr id="4" name="Slide Number Placeholder 3"/>
          <p:cNvSpPr>
            <a:spLocks noGrp="1"/>
          </p:cNvSpPr>
          <p:nvPr>
            <p:ph type="sldNum" sz="quarter" idx="10"/>
          </p:nvPr>
        </p:nvSpPr>
        <p:spPr/>
        <p:txBody>
          <a:bodyPr/>
          <a:lstStyle/>
          <a:p>
            <a:fld id="{E3F55877-B8BC-4FA7-8990-0D645FD2849A}" type="slidenum">
              <a:rPr lang="en-US" smtClean="0"/>
              <a:t>51</a:t>
            </a:fld>
            <a:endParaRPr lang="en-US"/>
          </a:p>
        </p:txBody>
      </p:sp>
    </p:spTree>
    <p:extLst>
      <p:ext uri="{BB962C8B-B14F-4D97-AF65-F5344CB8AC3E}">
        <p14:creationId xmlns:p14="http://schemas.microsoft.com/office/powerpoint/2010/main" val="1403840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BB1266-90D5-4F3B-B50F-9AC3F927271D}" type="slidenum">
              <a:rPr lang="en-US"/>
              <a:pPr/>
              <a:t>5</a:t>
            </a:fld>
            <a:endParaRPr lang="en-US" dirty="0"/>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pPr>
              <a:buFontTx/>
              <a:buChar char="•"/>
            </a:pPr>
            <a:r>
              <a:rPr lang="en-US" dirty="0"/>
              <a:t>WFA is based on two co-equal objectives. These objectives are met through implementation of 6 program elements that are dependent on each other, and are intended to be implemented simultaneously. Both co-equal objectives are met in tandem, consequently stakeholders benefit together.</a:t>
            </a:r>
          </a:p>
          <a:p>
            <a:endParaRPr lang="en-US" dirty="0"/>
          </a:p>
          <a:p>
            <a:pPr>
              <a:buFontTx/>
              <a:buChar char="•"/>
            </a:pPr>
            <a:r>
              <a:rPr lang="en-US" dirty="0"/>
              <a:t>The WFA is not legally binding. Based on an MOU. But because it provides benefit to all parties it has become morally binding. </a:t>
            </a:r>
          </a:p>
          <a:p>
            <a:endParaRPr lang="en-US" dirty="0"/>
          </a:p>
          <a:p>
            <a:pPr>
              <a:buFontTx/>
              <a:buChar char="•"/>
            </a:pPr>
            <a:r>
              <a:rPr lang="en-US" dirty="0"/>
              <a:t>WFSE was wisely included by stakeholders to ensure implementation of the program elements and to provide assurance through a system of annual reports that the elements were in fact being implemented. Water forum staff are a direct result of the 7</a:t>
            </a:r>
            <a:r>
              <a:rPr lang="en-US" baseline="30000" dirty="0"/>
              <a:t>th</a:t>
            </a:r>
            <a:r>
              <a:rPr lang="en-US" dirty="0"/>
              <a:t> element, WFSE.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Migrate into Sierra</a:t>
            </a:r>
            <a:endParaRPr lang="en-US" dirty="0"/>
          </a:p>
        </p:txBody>
      </p:sp>
      <p:sp>
        <p:nvSpPr>
          <p:cNvPr id="4" name="Slide Number Placeholder 3"/>
          <p:cNvSpPr>
            <a:spLocks noGrp="1"/>
          </p:cNvSpPr>
          <p:nvPr>
            <p:ph type="sldNum" sz="quarter" idx="10"/>
          </p:nvPr>
        </p:nvSpPr>
        <p:spPr/>
        <p:txBody>
          <a:bodyPr/>
          <a:lstStyle/>
          <a:p>
            <a:fld id="{EACD6C55-02D0-2C47-8C1F-0D565267058C}" type="slidenum">
              <a:rPr lang="en-US" smtClean="0"/>
              <a:pPr/>
              <a:t>8</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have to complete entire life cycle in a limited</a:t>
            </a:r>
            <a:r>
              <a:rPr lang="en-US" baseline="0" dirty="0" smtClean="0"/>
              <a:t> environment</a:t>
            </a:r>
            <a:endParaRPr lang="en-US" dirty="0"/>
          </a:p>
        </p:txBody>
      </p:sp>
      <p:sp>
        <p:nvSpPr>
          <p:cNvPr id="4" name="Slide Number Placeholder 3"/>
          <p:cNvSpPr>
            <a:spLocks noGrp="1"/>
          </p:cNvSpPr>
          <p:nvPr>
            <p:ph type="sldNum" sz="quarter" idx="10"/>
          </p:nvPr>
        </p:nvSpPr>
        <p:spPr/>
        <p:txBody>
          <a:bodyPr/>
          <a:lstStyle/>
          <a:p>
            <a:fld id="{EACD6C55-02D0-2C47-8C1F-0D565267058C}" type="slidenum">
              <a:rPr lang="en-US" smtClean="0"/>
              <a:pPr/>
              <a:t>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6DFC9A-AC84-4409-8E1B-DAEE40DE2A1A}" type="slidenum">
              <a:rPr lang="en-US"/>
              <a:pPr/>
              <a:t>13</a:t>
            </a:fld>
            <a:endParaRPr lang="en-US" dirty="0"/>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r>
              <a:rPr lang="en-US" dirty="0"/>
              <a:t>The question is – how do you protect the LAR with increased flow diversions? </a:t>
            </a:r>
          </a:p>
          <a:p>
            <a:r>
              <a:rPr lang="en-US" dirty="0"/>
              <a:t>Flow Standard – 1958 – Water Right Decision 893. </a:t>
            </a:r>
          </a:p>
          <a:p>
            <a:pPr lvl="1">
              <a:buFontTx/>
              <a:buChar char="•"/>
            </a:pPr>
            <a:r>
              <a:rPr lang="en-US" dirty="0"/>
              <a:t>State Board acknowledged it is not protective of beneficial uses in a 1990 report when acting as a court appointed referee in the EBMUD litigation case. Board said it would adopt an updated standard by 1992. Never happened. Became a WF job.</a:t>
            </a:r>
          </a:p>
          <a:p>
            <a:pPr lvl="1"/>
            <a:endParaRPr lang="en-US" dirty="0"/>
          </a:p>
          <a:p>
            <a:pPr>
              <a:buFontTx/>
              <a:buChar char="•"/>
            </a:pPr>
            <a:r>
              <a:rPr lang="en-US" dirty="0"/>
              <a:t>Habitat Management – WF stakeholders using American River CVP water contribute about $450,000 annually to be used for LAR habitat projects.</a:t>
            </a:r>
          </a:p>
          <a:p>
            <a:endParaRPr lang="en-US" dirty="0"/>
          </a:p>
          <a:p>
            <a:pPr>
              <a:buFontTx/>
              <a:buChar char="•"/>
            </a:pPr>
            <a:r>
              <a:rPr lang="en-US" dirty="0"/>
              <a:t>Water Conservation- an element that that provides benefits to both water supply reliability and LAR protection.</a:t>
            </a:r>
          </a:p>
          <a:p>
            <a:endParaRPr lang="en-US" dirty="0"/>
          </a:p>
          <a:p>
            <a:pPr>
              <a:buFontTx/>
              <a:buChar char="•"/>
            </a:pPr>
            <a:r>
              <a:rPr lang="en-US" dirty="0"/>
              <a:t>Conjunctive use – the method that enables dry year cutbacks</a:t>
            </a:r>
          </a:p>
          <a:p>
            <a:pPr>
              <a:buFontTx/>
              <a:buChar char="•"/>
            </a:pPr>
            <a:r>
              <a:rPr lang="en-US" dirty="0"/>
              <a:t>Dry Year cutbacks – reduction of surface water diversions as the water year becomes dry. Water not diverted is meant to be available specifically for fish protection.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6DFC9A-AC84-4409-8E1B-DAEE40DE2A1A}" type="slidenum">
              <a:rPr lang="en-US"/>
              <a:pPr/>
              <a:t>14</a:t>
            </a:fld>
            <a:endParaRPr lang="en-US" dirty="0"/>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r>
              <a:rPr lang="en-US" dirty="0"/>
              <a:t>The question is – how do you protect the LAR with increased flow diversions? </a:t>
            </a:r>
          </a:p>
          <a:p>
            <a:r>
              <a:rPr lang="en-US" dirty="0"/>
              <a:t>Flow Standard – 1958 – Water Right Decision 893. </a:t>
            </a:r>
          </a:p>
          <a:p>
            <a:pPr lvl="1">
              <a:buFontTx/>
              <a:buChar char="•"/>
            </a:pPr>
            <a:r>
              <a:rPr lang="en-US" dirty="0"/>
              <a:t>State Board acknowledged it is not protective of beneficial uses in a 1990 report when acting as a court appointed referee in the EBMUD litigation case. Board said it would adopt an updated standard by 1992. Never happened. Became a WF job.</a:t>
            </a:r>
          </a:p>
          <a:p>
            <a:pPr lvl="1"/>
            <a:endParaRPr lang="en-US" dirty="0"/>
          </a:p>
          <a:p>
            <a:pPr>
              <a:buFontTx/>
              <a:buChar char="•"/>
            </a:pPr>
            <a:r>
              <a:rPr lang="en-US" dirty="0"/>
              <a:t>Habitat Management – WF stakeholders using American River CVP water contribute about $450,000 annually to be used for LAR habitat projects.</a:t>
            </a:r>
          </a:p>
          <a:p>
            <a:endParaRPr lang="en-US" dirty="0"/>
          </a:p>
          <a:p>
            <a:pPr>
              <a:buFontTx/>
              <a:buChar char="•"/>
            </a:pPr>
            <a:r>
              <a:rPr lang="en-US" dirty="0"/>
              <a:t>Water Conservation- an element that that provides benefits to both water supply reliability and LAR protection.</a:t>
            </a:r>
          </a:p>
          <a:p>
            <a:endParaRPr lang="en-US" dirty="0"/>
          </a:p>
          <a:p>
            <a:pPr>
              <a:buFontTx/>
              <a:buChar char="•"/>
            </a:pPr>
            <a:r>
              <a:rPr lang="en-US" dirty="0"/>
              <a:t>Conjunctive use – the method that enables dry year cutbacks</a:t>
            </a:r>
          </a:p>
          <a:p>
            <a:pPr>
              <a:buFontTx/>
              <a:buChar char="•"/>
            </a:pPr>
            <a:r>
              <a:rPr lang="en-US" dirty="0"/>
              <a:t>Dry Year cutbacks – reduction of surface water diversions as the water year becomes dry. Water not diverted is meant to be available specifically for fish protection.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6DFC9A-AC84-4409-8E1B-DAEE40DE2A1A}" type="slidenum">
              <a:rPr lang="en-US"/>
              <a:pPr/>
              <a:t>15</a:t>
            </a:fld>
            <a:endParaRPr lang="en-US" dirty="0"/>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r>
              <a:rPr lang="en-US" dirty="0"/>
              <a:t>The question is – how do you protect the LAR with increased flow diversions? </a:t>
            </a:r>
          </a:p>
          <a:p>
            <a:r>
              <a:rPr lang="en-US" dirty="0"/>
              <a:t>Flow Standard – 1958 – Water Right Decision 893. </a:t>
            </a:r>
          </a:p>
          <a:p>
            <a:pPr lvl="1">
              <a:buFontTx/>
              <a:buChar char="•"/>
            </a:pPr>
            <a:r>
              <a:rPr lang="en-US" dirty="0"/>
              <a:t>State Board acknowledged it is not protective of beneficial uses in a 1990 report when acting as a court appointed referee in the EBMUD litigation case. Board said it would adopt an updated standard by 1992. Never happened. Became a WF job.</a:t>
            </a:r>
          </a:p>
          <a:p>
            <a:pPr lvl="1"/>
            <a:endParaRPr lang="en-US" dirty="0"/>
          </a:p>
          <a:p>
            <a:pPr>
              <a:buFontTx/>
              <a:buChar char="•"/>
            </a:pPr>
            <a:r>
              <a:rPr lang="en-US" dirty="0"/>
              <a:t>Habitat Management – WF stakeholders using American River CVP water contribute about $450,000 annually to be used for LAR habitat projects.</a:t>
            </a:r>
          </a:p>
          <a:p>
            <a:endParaRPr lang="en-US" dirty="0"/>
          </a:p>
          <a:p>
            <a:pPr>
              <a:buFontTx/>
              <a:buChar char="•"/>
            </a:pPr>
            <a:r>
              <a:rPr lang="en-US" dirty="0"/>
              <a:t>Water Conservation- an element that that provides benefits to both water supply reliability and LAR protection.</a:t>
            </a:r>
          </a:p>
          <a:p>
            <a:endParaRPr lang="en-US" dirty="0"/>
          </a:p>
          <a:p>
            <a:pPr>
              <a:buFontTx/>
              <a:buChar char="•"/>
            </a:pPr>
            <a:r>
              <a:rPr lang="en-US" dirty="0"/>
              <a:t>Conjunctive use – the method that enables dry year cutbacks</a:t>
            </a:r>
          </a:p>
          <a:p>
            <a:pPr>
              <a:buFontTx/>
              <a:buChar char="•"/>
            </a:pPr>
            <a:r>
              <a:rPr lang="en-US" dirty="0"/>
              <a:t>Dry Year cutbacks – reduction of surface water diversions as the water year becomes dry. Water not diverted is meant to be available specifically for fish protection.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1E7FC3-CBD7-4A12-8022-C2B431D55055}" type="slidenum">
              <a:rPr lang="en-US"/>
              <a:pPr/>
              <a:t>16</a:t>
            </a:fld>
            <a:endParaRPr lang="en-US" dirty="0"/>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r>
              <a:rPr lang="en-US" dirty="0"/>
              <a:t>*Vic Fazio Water – PL 101-514 – Directed the USBR to sell 50TAF of water to Sacramento region water purveyors (American River watershed)</a:t>
            </a:r>
          </a:p>
          <a:p>
            <a:pPr lvl="2">
              <a:buFontTx/>
              <a:buChar char="•"/>
            </a:pPr>
            <a:r>
              <a:rPr lang="en-US" dirty="0"/>
              <a:t>San Juan Water District – 13 TAF</a:t>
            </a:r>
          </a:p>
          <a:p>
            <a:pPr lvl="2">
              <a:buFontTx/>
              <a:buChar char="•"/>
            </a:pPr>
            <a:r>
              <a:rPr lang="en-US" dirty="0"/>
              <a:t>City of Folsom – 7 TAF</a:t>
            </a:r>
          </a:p>
          <a:p>
            <a:pPr lvl="2">
              <a:buFontTx/>
              <a:buChar char="•"/>
            </a:pPr>
            <a:r>
              <a:rPr lang="en-US" dirty="0"/>
              <a:t>Sacramento County – 15 TAF</a:t>
            </a:r>
          </a:p>
          <a:p>
            <a:pPr lvl="2">
              <a:buFontTx/>
              <a:buChar char="•"/>
            </a:pPr>
            <a:r>
              <a:rPr lang="en-US" dirty="0"/>
              <a:t>El Dorado County – 15 TAF</a:t>
            </a:r>
          </a:p>
          <a:p>
            <a:pPr>
              <a:buFontTx/>
              <a:buChar char="•"/>
            </a:pPr>
            <a:endParaRPr lang="en-US" dirty="0"/>
          </a:p>
          <a:p>
            <a:r>
              <a:rPr lang="en-US" i="1" dirty="0"/>
              <a:t>*Forum accomplishment (not directly related to slide)</a:t>
            </a:r>
          </a:p>
          <a:p>
            <a:endParaRPr lang="en-US" i="1"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8FE7C5B-7D72-46A7-BF9E-2AE19A06A662}" type="slidenum">
              <a:rPr lang="en-US" smtClean="0"/>
              <a:pPr/>
              <a:t>29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gi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gi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2" descr="http://www.askipedia.com/wp-content/uploads/2012/06/water-istock.jpg"/>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0" y="914400"/>
            <a:ext cx="9144000" cy="4267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691574" y="762000"/>
            <a:ext cx="6766626"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4572000"/>
            <a:ext cx="6400800" cy="15240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E9F2F343-BB7B-43B0-890C-D93AD21E5D89}" type="datetimeFigureOut">
              <a:rPr lang="en-US" smtClean="0"/>
              <a:pPr/>
              <a:t>3/18/2014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551EBE-AF74-4B8A-99B2-A9BFC101E090}" type="slidenum">
              <a:rPr lang="en-US" smtClean="0"/>
              <a:pPr/>
              <a:t>‹#›</a:t>
            </a:fld>
            <a:endParaRPr lang="en-US" dirty="0"/>
          </a:p>
        </p:txBody>
      </p:sp>
      <p:pic>
        <p:nvPicPr>
          <p:cNvPr id="2050" name="Picture 2" descr="C:\Main\WF-Documents\WF grn logo.gi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52400" y="152400"/>
            <a:ext cx="1462974" cy="2173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06503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F2F343-BB7B-43B0-890C-D93AD21E5D89}" type="datetimeFigureOut">
              <a:rPr lang="en-US" smtClean="0"/>
              <a:pPr/>
              <a:t>3/18/2014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551EBE-AF74-4B8A-99B2-A9BFC101E090}" type="slidenum">
              <a:rPr lang="en-US" smtClean="0"/>
              <a:pPr/>
              <a:t>‹#›</a:t>
            </a:fld>
            <a:endParaRPr lang="en-US" dirty="0"/>
          </a:p>
        </p:txBody>
      </p:sp>
    </p:spTree>
    <p:extLst>
      <p:ext uri="{BB962C8B-B14F-4D97-AF65-F5344CB8AC3E}">
        <p14:creationId xmlns:p14="http://schemas.microsoft.com/office/powerpoint/2010/main" val="2056001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F2F343-BB7B-43B0-890C-D93AD21E5D89}" type="datetimeFigureOut">
              <a:rPr lang="en-US" smtClean="0"/>
              <a:pPr/>
              <a:t>3/18/2014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551EBE-AF74-4B8A-99B2-A9BFC101E090}" type="slidenum">
              <a:rPr lang="en-US" smtClean="0"/>
              <a:pPr/>
              <a:t>‹#›</a:t>
            </a:fld>
            <a:endParaRPr lang="en-US" dirty="0"/>
          </a:p>
        </p:txBody>
      </p:sp>
    </p:spTree>
    <p:extLst>
      <p:ext uri="{BB962C8B-B14F-4D97-AF65-F5344CB8AC3E}">
        <p14:creationId xmlns:p14="http://schemas.microsoft.com/office/powerpoint/2010/main" val="1607145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600"/>
            <a:ext cx="7391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dirty="0"/>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dirty="0"/>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033882AE-8FCC-42E6-A44D-28F19E8F5CAA}" type="slidenum">
              <a:rPr lang="en-US"/>
              <a:pPr/>
              <a:t>‹#›</a:t>
            </a:fld>
            <a:endParaRPr lang="en-US" dirty="0"/>
          </a:p>
        </p:txBody>
      </p:sp>
    </p:spTree>
    <p:extLst>
      <p:ext uri="{BB962C8B-B14F-4D97-AF65-F5344CB8AC3E}">
        <p14:creationId xmlns:p14="http://schemas.microsoft.com/office/powerpoint/2010/main" val="382711161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600"/>
            <a:ext cx="7391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133600"/>
            <a:ext cx="3810000" cy="3962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648200" y="2133600"/>
            <a:ext cx="3810000"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dirty="0"/>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dirty="0"/>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758B3F73-979D-449D-95AD-DEB0B9D5F218}" type="slidenum">
              <a:rPr lang="en-US"/>
              <a:pPr/>
              <a:t>‹#›</a:t>
            </a:fld>
            <a:endParaRPr lang="en-US" dirty="0"/>
          </a:p>
        </p:txBody>
      </p:sp>
    </p:spTree>
    <p:extLst>
      <p:ext uri="{BB962C8B-B14F-4D97-AF65-F5344CB8AC3E}">
        <p14:creationId xmlns:p14="http://schemas.microsoft.com/office/powerpoint/2010/main" val="43180535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697" y="273514"/>
            <a:ext cx="8224845" cy="1140121"/>
          </a:xfrm>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pPr>
              <a:defRPr/>
            </a:pPr>
            <a:fld id="{0364C4FB-C7FD-4BA0-B635-044AF56BB1FC}" type="slidenum">
              <a:rPr lang="en-US" altLang="en-US"/>
              <a:pPr>
                <a:defRPr/>
              </a:pPr>
              <a:t>‹#›</a:t>
            </a:fld>
            <a:endParaRPr lang="en-US" altLang="en-US"/>
          </a:p>
        </p:txBody>
      </p:sp>
    </p:spTree>
    <p:extLst>
      <p:ext uri="{BB962C8B-B14F-4D97-AF65-F5344CB8AC3E}">
        <p14:creationId xmlns:p14="http://schemas.microsoft.com/office/powerpoint/2010/main" val="3520600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pPr>
              <a:defRPr/>
            </a:pPr>
            <a:fld id="{CCDFEEAE-0230-B144-A35D-4B857A814A7E}" type="slidenum">
              <a:rPr lang="en-US"/>
              <a:pPr>
                <a:defRPr/>
              </a:pPr>
              <a:t>‹#›</a:t>
            </a:fld>
            <a:endParaRPr lang="en-US"/>
          </a:p>
        </p:txBody>
      </p:sp>
    </p:spTree>
    <p:extLst>
      <p:ext uri="{BB962C8B-B14F-4D97-AF65-F5344CB8AC3E}">
        <p14:creationId xmlns:p14="http://schemas.microsoft.com/office/powerpoint/2010/main" val="4225524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2" descr="http://www.askipedia.com/wp-content/uploads/2012/06/water-istock.jpg"/>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t="29168" b="14285"/>
          <a:stretch/>
        </p:blipFill>
        <p:spPr bwMode="auto">
          <a:xfrm>
            <a:off x="0" y="1219200"/>
            <a:ext cx="9144000" cy="96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Main\WF-Documents\WF grn logo.gi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52400" y="152401"/>
            <a:ext cx="914400" cy="13585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219200" y="274638"/>
            <a:ext cx="7467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2057400"/>
            <a:ext cx="8229600" cy="40687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E9F2F343-BB7B-43B0-890C-D93AD21E5D89}" type="datetimeFigureOut">
              <a:rPr lang="en-US" smtClean="0"/>
              <a:pPr/>
              <a:t>3/18/2014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551EBE-AF74-4B8A-99B2-A9BFC101E090}" type="slidenum">
              <a:rPr lang="en-US" smtClean="0"/>
              <a:pPr/>
              <a:t>‹#›</a:t>
            </a:fld>
            <a:endParaRPr lang="en-US" dirty="0"/>
          </a:p>
        </p:txBody>
      </p:sp>
    </p:spTree>
    <p:extLst>
      <p:ext uri="{BB962C8B-B14F-4D97-AF65-F5344CB8AC3E}">
        <p14:creationId xmlns:p14="http://schemas.microsoft.com/office/powerpoint/2010/main" val="365916841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F2F343-BB7B-43B0-890C-D93AD21E5D89}" type="datetimeFigureOut">
              <a:rPr lang="en-US" smtClean="0"/>
              <a:pPr/>
              <a:t>3/18/2014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551EBE-AF74-4B8A-99B2-A9BFC101E090}" type="slidenum">
              <a:rPr lang="en-US" smtClean="0"/>
              <a:pPr/>
              <a:t>‹#›</a:t>
            </a:fld>
            <a:endParaRPr lang="en-US" dirty="0"/>
          </a:p>
        </p:txBody>
      </p:sp>
    </p:spTree>
    <p:extLst>
      <p:ext uri="{BB962C8B-B14F-4D97-AF65-F5344CB8AC3E}">
        <p14:creationId xmlns:p14="http://schemas.microsoft.com/office/powerpoint/2010/main" val="1807380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F2F343-BB7B-43B0-890C-D93AD21E5D89}" type="datetimeFigureOut">
              <a:rPr lang="en-US" smtClean="0"/>
              <a:pPr/>
              <a:t>3/18/2014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551EBE-AF74-4B8A-99B2-A9BFC101E090}" type="slidenum">
              <a:rPr lang="en-US" smtClean="0"/>
              <a:pPr/>
              <a:t>‹#›</a:t>
            </a:fld>
            <a:endParaRPr lang="en-US" dirty="0"/>
          </a:p>
        </p:txBody>
      </p:sp>
    </p:spTree>
    <p:extLst>
      <p:ext uri="{BB962C8B-B14F-4D97-AF65-F5344CB8AC3E}">
        <p14:creationId xmlns:p14="http://schemas.microsoft.com/office/powerpoint/2010/main" val="169858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F2F343-BB7B-43B0-890C-D93AD21E5D89}" type="datetimeFigureOut">
              <a:rPr lang="en-US" smtClean="0"/>
              <a:pPr/>
              <a:t>3/18/2014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551EBE-AF74-4B8A-99B2-A9BFC101E090}" type="slidenum">
              <a:rPr lang="en-US" smtClean="0"/>
              <a:pPr/>
              <a:t>‹#›</a:t>
            </a:fld>
            <a:endParaRPr lang="en-US" dirty="0"/>
          </a:p>
        </p:txBody>
      </p:sp>
    </p:spTree>
    <p:extLst>
      <p:ext uri="{BB962C8B-B14F-4D97-AF65-F5344CB8AC3E}">
        <p14:creationId xmlns:p14="http://schemas.microsoft.com/office/powerpoint/2010/main" val="486564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E9F2F343-BB7B-43B0-890C-D93AD21E5D89}" type="datetimeFigureOut">
              <a:rPr lang="en-US" smtClean="0"/>
              <a:pPr/>
              <a:t>3/18/2014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551EBE-AF74-4B8A-99B2-A9BFC101E090}" type="slidenum">
              <a:rPr lang="en-US" smtClean="0"/>
              <a:pPr/>
              <a:t>‹#›</a:t>
            </a:fld>
            <a:endParaRPr lang="en-US" dirty="0"/>
          </a:p>
        </p:txBody>
      </p:sp>
    </p:spTree>
    <p:extLst>
      <p:ext uri="{BB962C8B-B14F-4D97-AF65-F5344CB8AC3E}">
        <p14:creationId xmlns:p14="http://schemas.microsoft.com/office/powerpoint/2010/main" val="397692883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F2F343-BB7B-43B0-890C-D93AD21E5D89}" type="datetimeFigureOut">
              <a:rPr lang="en-US" smtClean="0"/>
              <a:pPr/>
              <a:t>3/18/2014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A551EBE-AF74-4B8A-99B2-A9BFC101E090}" type="slidenum">
              <a:rPr lang="en-US" smtClean="0"/>
              <a:pPr/>
              <a:t>‹#›</a:t>
            </a:fld>
            <a:endParaRPr lang="en-US" dirty="0"/>
          </a:p>
        </p:txBody>
      </p:sp>
    </p:spTree>
    <p:extLst>
      <p:ext uri="{BB962C8B-B14F-4D97-AF65-F5344CB8AC3E}">
        <p14:creationId xmlns:p14="http://schemas.microsoft.com/office/powerpoint/2010/main" val="3066981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0600" y="273050"/>
            <a:ext cx="24749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133600"/>
            <a:ext cx="3008313" cy="39925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F2F343-BB7B-43B0-890C-D93AD21E5D89}" type="datetimeFigureOut">
              <a:rPr lang="en-US" smtClean="0"/>
              <a:pPr/>
              <a:t>3/18/2014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551EBE-AF74-4B8A-99B2-A9BFC101E090}" type="slidenum">
              <a:rPr lang="en-US" smtClean="0"/>
              <a:pPr/>
              <a:t>‹#›</a:t>
            </a:fld>
            <a:endParaRPr lang="en-US" dirty="0"/>
          </a:p>
        </p:txBody>
      </p:sp>
    </p:spTree>
    <p:extLst>
      <p:ext uri="{BB962C8B-B14F-4D97-AF65-F5344CB8AC3E}">
        <p14:creationId xmlns:p14="http://schemas.microsoft.com/office/powerpoint/2010/main" val="196034606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F2F343-BB7B-43B0-890C-D93AD21E5D89}" type="datetimeFigureOut">
              <a:rPr lang="en-US" smtClean="0"/>
              <a:pPr/>
              <a:t>3/18/2014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551EBE-AF74-4B8A-99B2-A9BFC101E090}" type="slidenum">
              <a:rPr lang="en-US" smtClean="0"/>
              <a:pPr/>
              <a:t>‹#›</a:t>
            </a:fld>
            <a:endParaRPr lang="en-US" dirty="0"/>
          </a:p>
        </p:txBody>
      </p:sp>
    </p:spTree>
    <p:extLst>
      <p:ext uri="{BB962C8B-B14F-4D97-AF65-F5344CB8AC3E}">
        <p14:creationId xmlns:p14="http://schemas.microsoft.com/office/powerpoint/2010/main" val="2784611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gi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2" descr="http://www.askipedia.com/wp-content/uploads/2012/06/water-istock.jpg"/>
          <p:cNvPicPr>
            <a:picLocks noChangeAspect="1" noChangeArrowheads="1"/>
          </p:cNvPicPr>
          <p:nvPr userDrawn="1"/>
        </p:nvPicPr>
        <p:blipFill rotWithShape="1">
          <a:blip r:embed="rId17" cstate="print">
            <a:extLst>
              <a:ext uri="{BEBA8EAE-BF5A-486C-A8C5-ECC9F3942E4B}">
                <a14:imgProps xmlns:a14="http://schemas.microsoft.com/office/drawing/2010/main">
                  <a14:imgLayer r:embed="rId18">
                    <a14:imgEffect>
                      <a14:saturation sat="66000"/>
                    </a14:imgEffect>
                  </a14:imgLayer>
                </a14:imgProps>
              </a:ext>
              <a:ext uri="{28A0092B-C50C-407E-A947-70E740481C1C}">
                <a14:useLocalDpi xmlns:a14="http://schemas.microsoft.com/office/drawing/2010/main" val="0"/>
              </a:ext>
            </a:extLst>
          </a:blip>
          <a:srcRect t="29168" b="14285"/>
          <a:stretch/>
        </p:blipFill>
        <p:spPr bwMode="auto">
          <a:xfrm>
            <a:off x="0" y="1219200"/>
            <a:ext cx="9144000" cy="965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Main\WF-Documents\WF grn logo.gif"/>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152400" y="152401"/>
            <a:ext cx="914400" cy="13585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1066800" y="165101"/>
            <a:ext cx="76200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184400"/>
            <a:ext cx="8229600" cy="39417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F2F343-BB7B-43B0-890C-D93AD21E5D89}" type="datetimeFigureOut">
              <a:rPr lang="en-US" smtClean="0"/>
              <a:pPr/>
              <a:t>3/18/2014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551EBE-AF74-4B8A-99B2-A9BFC101E090}" type="slidenum">
              <a:rPr lang="en-US" smtClean="0"/>
              <a:pPr/>
              <a:t>‹#›</a:t>
            </a:fld>
            <a:endParaRPr lang="en-US" dirty="0"/>
          </a:p>
        </p:txBody>
      </p:sp>
    </p:spTree>
    <p:extLst>
      <p:ext uri="{BB962C8B-B14F-4D97-AF65-F5344CB8AC3E}">
        <p14:creationId xmlns:p14="http://schemas.microsoft.com/office/powerpoint/2010/main" val="1967817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png"/><Relationship Id="rId7" Type="http://schemas.openxmlformats.org/officeDocument/2006/relationships/hyperlink" Target="http://topics.sacbee.com/Olive+Avenue/"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hyperlink" Target="http://topics.sacbee.com/Sailor+Bar+Recreation+Area/" TargetMode="External"/><Relationship Id="rId5" Type="http://schemas.openxmlformats.org/officeDocument/2006/relationships/hyperlink" Target="http://topics.sacbee.com/American+River/" TargetMode="External"/><Relationship Id="rId4" Type="http://schemas.openxmlformats.org/officeDocument/2006/relationships/chart" Target="../charts/chart3.xml"/><Relationship Id="rId9"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7.gif"/><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691574" y="304800"/>
            <a:ext cx="7295672" cy="1927225"/>
          </a:xfrm>
        </p:spPr>
        <p:txBody>
          <a:bodyPr>
            <a:normAutofit/>
          </a:bodyPr>
          <a:lstStyle/>
          <a:p>
            <a:r>
              <a:rPr lang="en-US" dirty="0" smtClean="0"/>
              <a:t>American River Flow Standard</a:t>
            </a:r>
            <a:br>
              <a:rPr lang="en-US" dirty="0" smtClean="0"/>
            </a:br>
            <a:r>
              <a:rPr lang="en-US" sz="1800" dirty="0" smtClean="0"/>
              <a:t/>
            </a:r>
            <a:br>
              <a:rPr lang="en-US" sz="1800" dirty="0" smtClean="0"/>
            </a:br>
            <a:r>
              <a:rPr lang="en-US" dirty="0" smtClean="0"/>
              <a:t>A Site-Specific Example</a:t>
            </a:r>
            <a:endParaRPr lang="en-US" dirty="0"/>
          </a:p>
        </p:txBody>
      </p:sp>
      <p:sp>
        <p:nvSpPr>
          <p:cNvPr id="5" name="Subtitle 4"/>
          <p:cNvSpPr>
            <a:spLocks noGrp="1"/>
          </p:cNvSpPr>
          <p:nvPr>
            <p:ph type="subTitle" idx="1"/>
          </p:nvPr>
        </p:nvSpPr>
        <p:spPr>
          <a:xfrm>
            <a:off x="1398896" y="4527645"/>
            <a:ext cx="6400800" cy="1752600"/>
          </a:xfrm>
        </p:spPr>
        <p:txBody>
          <a:bodyPr/>
          <a:lstStyle/>
          <a:p>
            <a:r>
              <a:rPr lang="en-US" dirty="0" smtClean="0"/>
              <a:t>Tom Gohring</a:t>
            </a:r>
          </a:p>
          <a:p>
            <a:r>
              <a:rPr lang="en-US" dirty="0" smtClean="0"/>
              <a:t>3/19/14</a:t>
            </a:r>
            <a:endParaRPr lang="en-US" dirty="0"/>
          </a:p>
        </p:txBody>
      </p:sp>
      <p:cxnSp>
        <p:nvCxnSpPr>
          <p:cNvPr id="3" name="Straight Connector 2"/>
          <p:cNvCxnSpPr/>
          <p:nvPr/>
        </p:nvCxnSpPr>
        <p:spPr>
          <a:xfrm>
            <a:off x="3095897" y="1295400"/>
            <a:ext cx="440218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17717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Flows &amp; Demands</a:t>
            </a:r>
            <a:endParaRPr lang="en-US"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1327"/>
          <a:stretch/>
        </p:blipFill>
        <p:spPr bwMode="auto">
          <a:xfrm>
            <a:off x="228600" y="1197564"/>
            <a:ext cx="8686800" cy="558423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89789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General: Flow Regime</a:t>
            </a:r>
            <a:endParaRPr lang="en-US" dirty="0"/>
          </a:p>
        </p:txBody>
      </p:sp>
      <p:sp>
        <p:nvSpPr>
          <p:cNvPr id="6" name="TextBox 5"/>
          <p:cNvSpPr txBox="1"/>
          <p:nvPr/>
        </p:nvSpPr>
        <p:spPr>
          <a:xfrm>
            <a:off x="2667000" y="1349276"/>
            <a:ext cx="3788229" cy="2308324"/>
          </a:xfrm>
          <a:prstGeom prst="rect">
            <a:avLst/>
          </a:prstGeom>
          <a:solidFill>
            <a:srgbClr val="CCFFFF"/>
          </a:solidFill>
          <a:ln>
            <a:solidFill>
              <a:schemeClr val="tx1"/>
            </a:solidFill>
          </a:ln>
        </p:spPr>
        <p:txBody>
          <a:bodyPr wrap="square" rtlCol="0">
            <a:spAutoFit/>
          </a:bodyPr>
          <a:lstStyle/>
          <a:p>
            <a:pPr algn="ctr"/>
            <a:r>
              <a:rPr lang="en-US" sz="2400" b="1" dirty="0" smtClean="0"/>
              <a:t>Flow Regime Components</a:t>
            </a:r>
            <a:endParaRPr lang="en-US" sz="2400" b="1" dirty="0"/>
          </a:p>
          <a:p>
            <a:pPr marL="796925" indent="-339725">
              <a:buFont typeface="Arial" panose="020B0604020202020204" pitchFamily="34" charset="0"/>
              <a:buChar char="•"/>
            </a:pPr>
            <a:r>
              <a:rPr lang="en-US" sz="2400" dirty="0" smtClean="0"/>
              <a:t>Magnitude</a:t>
            </a:r>
            <a:endParaRPr lang="en-US" sz="2400" dirty="0"/>
          </a:p>
          <a:p>
            <a:pPr marL="796925" indent="-339725">
              <a:buFont typeface="Arial" panose="020B0604020202020204" pitchFamily="34" charset="0"/>
              <a:buChar char="•"/>
            </a:pPr>
            <a:r>
              <a:rPr lang="en-US" sz="2400" dirty="0" smtClean="0"/>
              <a:t>Frequency</a:t>
            </a:r>
            <a:endParaRPr lang="en-US" sz="2400" dirty="0"/>
          </a:p>
          <a:p>
            <a:pPr marL="796925" indent="-339725">
              <a:buFont typeface="Arial" panose="020B0604020202020204" pitchFamily="34" charset="0"/>
              <a:buChar char="•"/>
            </a:pPr>
            <a:r>
              <a:rPr lang="en-US" sz="2400" dirty="0" smtClean="0"/>
              <a:t>Duration</a:t>
            </a:r>
            <a:endParaRPr lang="en-US" sz="2400" dirty="0"/>
          </a:p>
          <a:p>
            <a:pPr marL="796925" indent="-339725">
              <a:buFont typeface="Arial" panose="020B0604020202020204" pitchFamily="34" charset="0"/>
              <a:buChar char="•"/>
            </a:pPr>
            <a:r>
              <a:rPr lang="en-US" sz="2400" dirty="0" smtClean="0"/>
              <a:t>Timing</a:t>
            </a:r>
            <a:endParaRPr lang="en-US" sz="2400" dirty="0"/>
          </a:p>
          <a:p>
            <a:pPr marL="796925" indent="-339725">
              <a:buFont typeface="Arial" panose="020B0604020202020204" pitchFamily="34" charset="0"/>
              <a:buChar char="•"/>
            </a:pPr>
            <a:r>
              <a:rPr lang="en-US" sz="2400" dirty="0" smtClean="0"/>
              <a:t>Rate </a:t>
            </a:r>
            <a:r>
              <a:rPr lang="en-US" sz="2400" dirty="0"/>
              <a:t>of </a:t>
            </a:r>
            <a:r>
              <a:rPr lang="en-US" sz="2400" dirty="0" smtClean="0"/>
              <a:t>Change</a:t>
            </a:r>
            <a:endParaRPr lang="en-US" sz="2400" dirty="0"/>
          </a:p>
        </p:txBody>
      </p:sp>
      <p:grpSp>
        <p:nvGrpSpPr>
          <p:cNvPr id="12" name="Group 11"/>
          <p:cNvGrpSpPr/>
          <p:nvPr/>
        </p:nvGrpSpPr>
        <p:grpSpPr>
          <a:xfrm>
            <a:off x="457200" y="4420969"/>
            <a:ext cx="8229600" cy="830997"/>
            <a:chOff x="304800" y="3902561"/>
            <a:chExt cx="8229600" cy="830997"/>
          </a:xfrm>
        </p:grpSpPr>
        <p:sp>
          <p:nvSpPr>
            <p:cNvPr id="7" name="TextBox 6"/>
            <p:cNvSpPr txBox="1"/>
            <p:nvPr/>
          </p:nvSpPr>
          <p:spPr>
            <a:xfrm>
              <a:off x="304800" y="3902561"/>
              <a:ext cx="1447800" cy="830997"/>
            </a:xfrm>
            <a:prstGeom prst="rect">
              <a:avLst/>
            </a:prstGeom>
            <a:solidFill>
              <a:srgbClr val="FFFFCC"/>
            </a:solidFill>
            <a:ln>
              <a:solidFill>
                <a:schemeClr val="tx1"/>
              </a:solidFill>
            </a:ln>
          </p:spPr>
          <p:txBody>
            <a:bodyPr wrap="square" rtlCol="0">
              <a:spAutoFit/>
            </a:bodyPr>
            <a:lstStyle/>
            <a:p>
              <a:pPr algn="ctr"/>
              <a:r>
                <a:rPr lang="en-US" sz="2400" dirty="0" smtClean="0"/>
                <a:t>Water Quality</a:t>
              </a:r>
              <a:endParaRPr lang="en-US" sz="2400" dirty="0"/>
            </a:p>
          </p:txBody>
        </p:sp>
        <p:sp>
          <p:nvSpPr>
            <p:cNvPr id="8" name="TextBox 7"/>
            <p:cNvSpPr txBox="1"/>
            <p:nvPr/>
          </p:nvSpPr>
          <p:spPr>
            <a:xfrm>
              <a:off x="2286000" y="3902561"/>
              <a:ext cx="1447800" cy="830997"/>
            </a:xfrm>
            <a:prstGeom prst="rect">
              <a:avLst/>
            </a:prstGeom>
            <a:solidFill>
              <a:srgbClr val="FFFFCC"/>
            </a:solidFill>
            <a:ln>
              <a:solidFill>
                <a:schemeClr val="tx1"/>
              </a:solidFill>
            </a:ln>
          </p:spPr>
          <p:txBody>
            <a:bodyPr wrap="square" rtlCol="0">
              <a:spAutoFit/>
            </a:bodyPr>
            <a:lstStyle>
              <a:defPPr>
                <a:defRPr lang="en-US"/>
              </a:defPPr>
              <a:lvl1pPr algn="ctr">
                <a:defRPr sz="2400"/>
              </a:lvl1pPr>
            </a:lstStyle>
            <a:p>
              <a:r>
                <a:rPr lang="en-US" dirty="0"/>
                <a:t>Energy Sources</a:t>
              </a:r>
            </a:p>
          </p:txBody>
        </p:sp>
        <p:sp>
          <p:nvSpPr>
            <p:cNvPr id="9" name="TextBox 8"/>
            <p:cNvSpPr txBox="1"/>
            <p:nvPr/>
          </p:nvSpPr>
          <p:spPr>
            <a:xfrm>
              <a:off x="4724400" y="3902561"/>
              <a:ext cx="1447800" cy="830997"/>
            </a:xfrm>
            <a:prstGeom prst="rect">
              <a:avLst/>
            </a:prstGeom>
            <a:solidFill>
              <a:srgbClr val="FFFFCC"/>
            </a:solidFill>
            <a:ln>
              <a:solidFill>
                <a:schemeClr val="tx1"/>
              </a:solidFill>
            </a:ln>
          </p:spPr>
          <p:txBody>
            <a:bodyPr wrap="square" rtlCol="0">
              <a:spAutoFit/>
            </a:bodyPr>
            <a:lstStyle>
              <a:defPPr>
                <a:defRPr lang="en-US"/>
              </a:defPPr>
              <a:lvl1pPr algn="ctr">
                <a:defRPr sz="2400"/>
              </a:lvl1pPr>
            </a:lstStyle>
            <a:p>
              <a:r>
                <a:rPr lang="en-US" dirty="0"/>
                <a:t>Physical Habitat</a:t>
              </a:r>
            </a:p>
          </p:txBody>
        </p:sp>
        <p:sp>
          <p:nvSpPr>
            <p:cNvPr id="10" name="TextBox 9"/>
            <p:cNvSpPr txBox="1"/>
            <p:nvPr/>
          </p:nvSpPr>
          <p:spPr>
            <a:xfrm>
              <a:off x="6705600" y="3902561"/>
              <a:ext cx="1828800" cy="830997"/>
            </a:xfrm>
            <a:prstGeom prst="rect">
              <a:avLst/>
            </a:prstGeom>
            <a:solidFill>
              <a:srgbClr val="FFFFCC"/>
            </a:solidFill>
            <a:ln>
              <a:solidFill>
                <a:schemeClr val="tx1"/>
              </a:solidFill>
            </a:ln>
          </p:spPr>
          <p:txBody>
            <a:bodyPr wrap="square" rtlCol="0">
              <a:spAutoFit/>
            </a:bodyPr>
            <a:lstStyle>
              <a:defPPr>
                <a:defRPr lang="en-US"/>
              </a:defPPr>
              <a:lvl1pPr algn="ctr">
                <a:defRPr sz="2400"/>
              </a:lvl1pPr>
            </a:lstStyle>
            <a:p>
              <a:r>
                <a:rPr lang="en-US" dirty="0"/>
                <a:t>Biotic Interactions</a:t>
              </a:r>
            </a:p>
          </p:txBody>
        </p:sp>
      </p:grpSp>
      <p:sp>
        <p:nvSpPr>
          <p:cNvPr id="11" name="TextBox 10"/>
          <p:cNvSpPr txBox="1"/>
          <p:nvPr/>
        </p:nvSpPr>
        <p:spPr>
          <a:xfrm>
            <a:off x="2667000" y="6019800"/>
            <a:ext cx="3788230" cy="640080"/>
          </a:xfrm>
          <a:prstGeom prst="rect">
            <a:avLst/>
          </a:prstGeom>
          <a:solidFill>
            <a:srgbClr val="99FDBF"/>
          </a:solidFill>
          <a:ln>
            <a:solidFill>
              <a:schemeClr val="tx1"/>
            </a:solidFill>
          </a:ln>
        </p:spPr>
        <p:txBody>
          <a:bodyPr wrap="square" rtlCol="0" anchor="ctr">
            <a:spAutoFit/>
          </a:bodyPr>
          <a:lstStyle/>
          <a:p>
            <a:pPr algn="ctr"/>
            <a:r>
              <a:rPr lang="en-US" sz="2400" dirty="0" smtClean="0"/>
              <a:t>Ecological Integrity</a:t>
            </a:r>
            <a:endParaRPr lang="en-US" sz="2400" dirty="0"/>
          </a:p>
        </p:txBody>
      </p:sp>
      <p:sp>
        <p:nvSpPr>
          <p:cNvPr id="15" name="TextBox 14"/>
          <p:cNvSpPr txBox="1"/>
          <p:nvPr/>
        </p:nvSpPr>
        <p:spPr>
          <a:xfrm>
            <a:off x="2209800" y="4038600"/>
            <a:ext cx="5372100" cy="369332"/>
          </a:xfrm>
          <a:prstGeom prst="rect">
            <a:avLst/>
          </a:prstGeom>
          <a:noFill/>
        </p:spPr>
        <p:txBody>
          <a:bodyPr wrap="square" rtlCol="0">
            <a:spAutoFit/>
          </a:bodyPr>
          <a:lstStyle/>
          <a:p>
            <a:r>
              <a:rPr lang="en-US" dirty="0" smtClean="0">
                <a:effectLst>
                  <a:glow rad="101600">
                    <a:srgbClr val="FFFFCC">
                      <a:alpha val="60000"/>
                    </a:srgbClr>
                  </a:glow>
                </a:effectLst>
              </a:rPr>
              <a:t>Primary           regulators        of                 </a:t>
            </a:r>
            <a:r>
              <a:rPr lang="en-US" dirty="0">
                <a:effectLst>
                  <a:glow rad="101600">
                    <a:srgbClr val="FFFFCC">
                      <a:alpha val="60000"/>
                    </a:srgbClr>
                  </a:glow>
                </a:effectLst>
              </a:rPr>
              <a:t>integrity </a:t>
            </a:r>
          </a:p>
        </p:txBody>
      </p:sp>
      <p:grpSp>
        <p:nvGrpSpPr>
          <p:cNvPr id="20" name="Group 19"/>
          <p:cNvGrpSpPr/>
          <p:nvPr/>
        </p:nvGrpSpPr>
        <p:grpSpPr>
          <a:xfrm>
            <a:off x="1333500" y="3733800"/>
            <a:ext cx="6591300" cy="610969"/>
            <a:chOff x="1181100" y="3733800"/>
            <a:chExt cx="6591300" cy="610969"/>
          </a:xfrm>
        </p:grpSpPr>
        <p:cxnSp>
          <p:nvCxnSpPr>
            <p:cNvPr id="14" name="Straight Arrow Connector 13"/>
            <p:cNvCxnSpPr/>
            <p:nvPr/>
          </p:nvCxnSpPr>
          <p:spPr>
            <a:xfrm flipH="1">
              <a:off x="1181100" y="3733800"/>
              <a:ext cx="1981200" cy="61096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791200" y="3733800"/>
              <a:ext cx="1981200" cy="61096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3162300" y="3733800"/>
              <a:ext cx="647700" cy="61096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914900" y="3733800"/>
              <a:ext cx="647700" cy="61096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flipV="1">
            <a:off x="1333500" y="5332631"/>
            <a:ext cx="6591300" cy="610969"/>
            <a:chOff x="1181100" y="3733800"/>
            <a:chExt cx="6591300" cy="610969"/>
          </a:xfrm>
        </p:grpSpPr>
        <p:cxnSp>
          <p:nvCxnSpPr>
            <p:cNvPr id="22" name="Straight Arrow Connector 21"/>
            <p:cNvCxnSpPr/>
            <p:nvPr/>
          </p:nvCxnSpPr>
          <p:spPr>
            <a:xfrm flipH="1">
              <a:off x="1181100" y="3733800"/>
              <a:ext cx="1981200" cy="610969"/>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791200" y="3733800"/>
              <a:ext cx="1981200" cy="610969"/>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3162300" y="3733800"/>
              <a:ext cx="647700" cy="610969"/>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914900" y="3733800"/>
              <a:ext cx="647700" cy="610969"/>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31" name="Straight Arrow Connector 30"/>
          <p:cNvCxnSpPr/>
          <p:nvPr/>
        </p:nvCxnSpPr>
        <p:spPr>
          <a:xfrm>
            <a:off x="4648200" y="3733800"/>
            <a:ext cx="0" cy="22098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086600" y="6183868"/>
            <a:ext cx="1828800" cy="400110"/>
          </a:xfrm>
          <a:prstGeom prst="rect">
            <a:avLst/>
          </a:prstGeom>
          <a:noFill/>
        </p:spPr>
        <p:txBody>
          <a:bodyPr wrap="square" rtlCol="0">
            <a:spAutoFit/>
          </a:bodyPr>
          <a:lstStyle/>
          <a:p>
            <a:pPr algn="r"/>
            <a:r>
              <a:rPr lang="en-US" sz="2000" dirty="0" err="1" smtClean="0"/>
              <a:t>Poff</a:t>
            </a:r>
            <a:r>
              <a:rPr lang="en-US" sz="2000" dirty="0" smtClean="0"/>
              <a:t> et al. 1997</a:t>
            </a:r>
            <a:endParaRPr lang="en-US" sz="2000" dirty="0"/>
          </a:p>
        </p:txBody>
      </p:sp>
    </p:spTree>
    <p:extLst>
      <p:ext uri="{BB962C8B-B14F-4D97-AF65-F5344CB8AC3E}">
        <p14:creationId xmlns:p14="http://schemas.microsoft.com/office/powerpoint/2010/main" val="350056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up)">
                                      <p:cBhvr>
                                        <p:cTn id="18" dur="500"/>
                                        <p:tgtEl>
                                          <p:spTgt spid="31"/>
                                        </p:tgtEl>
                                      </p:cBhvr>
                                    </p:animEffect>
                                  </p:childTnLst>
                                </p:cTn>
                              </p:par>
                            </p:childTnLst>
                          </p:cTn>
                        </p:par>
                        <p:par>
                          <p:cTn id="19" fill="hold">
                            <p:stCondLst>
                              <p:cond delay="1500"/>
                            </p:stCondLst>
                            <p:childTnLst>
                              <p:par>
                                <p:cTn id="20" presetID="22" presetClass="entr" presetSubtype="1"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up)">
                                      <p:cBhvr>
                                        <p:cTn id="22" dur="500"/>
                                        <p:tgtEl>
                                          <p:spTgt spid="21"/>
                                        </p:tgtEl>
                                      </p:cBhvr>
                                    </p:animEffect>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400" y="3200400"/>
            <a:ext cx="5257800" cy="3505200"/>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400" y="2667000"/>
            <a:ext cx="5257800" cy="533400"/>
          </a:xfrm>
          <a:prstGeom prst="rect">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2400" y="2133600"/>
            <a:ext cx="5257800" cy="533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t>Management Actions </a:t>
            </a:r>
            <a:br>
              <a:rPr lang="en-US" dirty="0" smtClean="0"/>
            </a:br>
            <a:r>
              <a:rPr lang="en-US" dirty="0" smtClean="0"/>
              <a:t>for Highly Altered System</a:t>
            </a:r>
            <a:endParaRPr lang="en-US" dirty="0"/>
          </a:p>
        </p:txBody>
      </p:sp>
      <p:sp>
        <p:nvSpPr>
          <p:cNvPr id="3" name="Content Placeholder 2"/>
          <p:cNvSpPr>
            <a:spLocks noGrp="1"/>
          </p:cNvSpPr>
          <p:nvPr>
            <p:ph idx="1"/>
          </p:nvPr>
        </p:nvSpPr>
        <p:spPr>
          <a:xfrm>
            <a:off x="304800" y="2133600"/>
            <a:ext cx="4876800" cy="4724400"/>
          </a:xfrm>
        </p:spPr>
        <p:txBody>
          <a:bodyPr/>
          <a:lstStyle/>
          <a:p>
            <a:r>
              <a:rPr lang="en-US" sz="2800" dirty="0" smtClean="0"/>
              <a:t>Flow manipulation</a:t>
            </a:r>
          </a:p>
          <a:p>
            <a:r>
              <a:rPr lang="en-US" sz="2800" dirty="0" smtClean="0"/>
              <a:t>Selective cold water releases</a:t>
            </a:r>
            <a:endParaRPr lang="en-US" sz="2800" dirty="0"/>
          </a:p>
          <a:p>
            <a:r>
              <a:rPr lang="en-US" sz="2800" dirty="0" smtClean="0"/>
              <a:t>Gravel/wood replacement</a:t>
            </a:r>
          </a:p>
          <a:p>
            <a:r>
              <a:rPr lang="en-US" sz="2800" dirty="0" smtClean="0"/>
              <a:t>Reduced diversions</a:t>
            </a:r>
          </a:p>
          <a:p>
            <a:r>
              <a:rPr lang="en-US" sz="2800" dirty="0" smtClean="0"/>
              <a:t>Re-vegetation </a:t>
            </a:r>
          </a:p>
          <a:p>
            <a:r>
              <a:rPr lang="en-US" sz="2800" dirty="0" smtClean="0"/>
              <a:t>Drought response</a:t>
            </a:r>
          </a:p>
          <a:p>
            <a:r>
              <a:rPr lang="en-US" sz="2800" dirty="0" smtClean="0"/>
              <a:t>River-friendly landscaping</a:t>
            </a:r>
          </a:p>
          <a:p>
            <a:r>
              <a:rPr lang="en-US" sz="2800" dirty="0" smtClean="0"/>
              <a:t>New temperature shutters</a:t>
            </a:r>
          </a:p>
          <a:p>
            <a:r>
              <a:rPr lang="en-US" sz="2800" dirty="0" smtClean="0"/>
              <a:t>… and more …</a:t>
            </a:r>
          </a:p>
        </p:txBody>
      </p:sp>
      <p:sp>
        <p:nvSpPr>
          <p:cNvPr id="8" name="Right Brace 7"/>
          <p:cNvSpPr/>
          <p:nvPr/>
        </p:nvSpPr>
        <p:spPr>
          <a:xfrm>
            <a:off x="5410200" y="2133600"/>
            <a:ext cx="609600" cy="10668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Content Placeholder 2"/>
          <p:cNvSpPr txBox="1">
            <a:spLocks/>
          </p:cNvSpPr>
          <p:nvPr/>
        </p:nvSpPr>
        <p:spPr>
          <a:xfrm>
            <a:off x="6019800" y="2209800"/>
            <a:ext cx="3124200" cy="990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smtClean="0"/>
              <a:t>Lower American River Flow Standard</a:t>
            </a:r>
            <a:endParaRPr lang="en-US" sz="2800" dirty="0"/>
          </a:p>
        </p:txBody>
      </p:sp>
      <p:sp>
        <p:nvSpPr>
          <p:cNvPr id="10" name="Right Brace 9"/>
          <p:cNvSpPr/>
          <p:nvPr/>
        </p:nvSpPr>
        <p:spPr>
          <a:xfrm>
            <a:off x="5410200" y="3276600"/>
            <a:ext cx="609600" cy="34290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Content Placeholder 2"/>
          <p:cNvSpPr txBox="1">
            <a:spLocks/>
          </p:cNvSpPr>
          <p:nvPr/>
        </p:nvSpPr>
        <p:spPr>
          <a:xfrm>
            <a:off x="6019800" y="4038600"/>
            <a:ext cx="3124200" cy="1981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smtClean="0"/>
              <a:t>Other </a:t>
            </a:r>
          </a:p>
          <a:p>
            <a:pPr marL="0" indent="0">
              <a:buNone/>
            </a:pPr>
            <a:r>
              <a:rPr lang="en-US" sz="2800" dirty="0" smtClean="0"/>
              <a:t>Water Forum </a:t>
            </a:r>
          </a:p>
          <a:p>
            <a:pPr marL="0" indent="0">
              <a:buNone/>
            </a:pPr>
            <a:r>
              <a:rPr lang="en-US" sz="2800" dirty="0" smtClean="0"/>
              <a:t>Actions</a:t>
            </a:r>
            <a:endParaRPr lang="en-US" sz="2800" dirty="0"/>
          </a:p>
        </p:txBody>
      </p:sp>
    </p:spTree>
    <p:extLst>
      <p:ext uri="{BB962C8B-B14F-4D97-AF65-F5344CB8AC3E}">
        <p14:creationId xmlns:p14="http://schemas.microsoft.com/office/powerpoint/2010/main" val="183882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animBg="1"/>
      <p:bldP spid="8" grpId="0" animBg="1"/>
      <p:bldP spid="9" grpId="0"/>
      <p:bldP spid="10"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4"/>
          <p:cNvSpPr>
            <a:spLocks noGrp="1" noChangeArrowheads="1"/>
          </p:cNvSpPr>
          <p:nvPr>
            <p:ph type="title"/>
          </p:nvPr>
        </p:nvSpPr>
        <p:spPr/>
        <p:txBody>
          <a:bodyPr>
            <a:normAutofit/>
          </a:bodyPr>
          <a:lstStyle/>
          <a:p>
            <a:r>
              <a:rPr lang="en-US" dirty="0" smtClean="0"/>
              <a:t>Habitat Management</a:t>
            </a:r>
            <a:endParaRPr lang="en-US" dirty="0"/>
          </a:p>
        </p:txBody>
      </p:sp>
      <p:sp>
        <p:nvSpPr>
          <p:cNvPr id="68613" name="Rectangle 5"/>
          <p:cNvSpPr>
            <a:spLocks noGrp="1" noChangeArrowheads="1"/>
          </p:cNvSpPr>
          <p:nvPr>
            <p:ph type="body" sz="half" idx="1"/>
          </p:nvPr>
        </p:nvSpPr>
        <p:spPr>
          <a:xfrm>
            <a:off x="5486400" y="2057400"/>
            <a:ext cx="3810000" cy="4114800"/>
          </a:xfrm>
        </p:spPr>
        <p:txBody>
          <a:bodyPr/>
          <a:lstStyle/>
          <a:p>
            <a:r>
              <a:rPr lang="en-US" dirty="0" smtClean="0"/>
              <a:t>Ecosystem restoration </a:t>
            </a:r>
          </a:p>
          <a:p>
            <a:r>
              <a:rPr lang="en-US" dirty="0" smtClean="0"/>
              <a:t>Using good science</a:t>
            </a:r>
          </a:p>
          <a:p>
            <a:r>
              <a:rPr lang="en-US" dirty="0" smtClean="0"/>
              <a:t>Leveraging local </a:t>
            </a:r>
            <a:r>
              <a:rPr lang="en-US" dirty="0" smtClean="0"/>
              <a:t>funds </a:t>
            </a:r>
            <a:endParaRPr lang="en-US" dirty="0" smtClean="0"/>
          </a:p>
          <a:p>
            <a:r>
              <a:rPr lang="en-US" dirty="0" smtClean="0"/>
              <a:t>Meet mitigation requirements</a:t>
            </a:r>
            <a:endParaRPr lang="en-US" dirty="0"/>
          </a:p>
        </p:txBody>
      </p:sp>
      <p:pic>
        <p:nvPicPr>
          <p:cNvPr id="92162" name="Picture 2"/>
          <p:cNvPicPr>
            <a:picLocks noChangeAspect="1" noChangeArrowheads="1"/>
          </p:cNvPicPr>
          <p:nvPr/>
        </p:nvPicPr>
        <p:blipFill>
          <a:blip r:embed="rId3" cstate="screen"/>
          <a:srcRect r="18768"/>
          <a:stretch>
            <a:fillRect/>
          </a:stretch>
        </p:blipFill>
        <p:spPr bwMode="auto">
          <a:xfrm>
            <a:off x="457200" y="2222863"/>
            <a:ext cx="5029200" cy="4648200"/>
          </a:xfrm>
          <a:prstGeom prst="rect">
            <a:avLst/>
          </a:prstGeom>
          <a:noFill/>
          <a:ln w="9525">
            <a:noFill/>
            <a:miter lim="800000"/>
            <a:headEnd/>
            <a:tailEnd/>
          </a:ln>
        </p:spPr>
      </p:pic>
      <p:graphicFrame>
        <p:nvGraphicFramePr>
          <p:cNvPr id="6" name="Chart 5"/>
          <p:cNvGraphicFramePr>
            <a:graphicFrameLocks/>
          </p:cNvGraphicFramePr>
          <p:nvPr>
            <p:extLst>
              <p:ext uri="{D42A27DB-BD31-4B8C-83A1-F6EECF244321}">
                <p14:modId xmlns:p14="http://schemas.microsoft.com/office/powerpoint/2010/main" val="146716010"/>
              </p:ext>
            </p:extLst>
          </p:nvPr>
        </p:nvGraphicFramePr>
        <p:xfrm>
          <a:off x="538162" y="2319918"/>
          <a:ext cx="4867275" cy="4535905"/>
        </p:xfrm>
        <a:graphic>
          <a:graphicData uri="http://schemas.openxmlformats.org/drawingml/2006/chart">
            <c:chart xmlns:c="http://schemas.openxmlformats.org/drawingml/2006/chart" xmlns:r="http://schemas.openxmlformats.org/officeDocument/2006/relationships" r:id="rId4"/>
          </a:graphicData>
        </a:graphic>
      </p:graphicFrame>
      <p:grpSp>
        <p:nvGrpSpPr>
          <p:cNvPr id="7" name="Group 6"/>
          <p:cNvGrpSpPr/>
          <p:nvPr/>
        </p:nvGrpSpPr>
        <p:grpSpPr>
          <a:xfrm>
            <a:off x="0" y="2038254"/>
            <a:ext cx="5689600" cy="4793620"/>
            <a:chOff x="4368800" y="2220704"/>
            <a:chExt cx="5689600" cy="4793620"/>
          </a:xfrm>
        </p:grpSpPr>
        <p:sp>
          <p:nvSpPr>
            <p:cNvPr id="8" name="TextBox 7"/>
            <p:cNvSpPr txBox="1"/>
            <p:nvPr/>
          </p:nvSpPr>
          <p:spPr>
            <a:xfrm>
              <a:off x="4368800" y="2220704"/>
              <a:ext cx="5689600" cy="4793620"/>
            </a:xfrm>
            <a:prstGeom prst="rect">
              <a:avLst/>
            </a:prstGeom>
            <a:solidFill>
              <a:schemeClr val="bg1"/>
            </a:solidFill>
            <a:ln>
              <a:solidFill>
                <a:schemeClr val="tx1"/>
              </a:solidFill>
            </a:ln>
            <a:effectLst>
              <a:outerShdw blurRad="50800" dist="152400" dir="2700000" algn="tl" rotWithShape="0">
                <a:prstClr val="black">
                  <a:alpha val="50000"/>
                </a:prstClr>
              </a:outerShdw>
            </a:effectLst>
          </p:spPr>
          <p:txBody>
            <a:bodyPr wrap="square" rtlCol="0">
              <a:spAutoFit/>
            </a:bodyPr>
            <a:lstStyle/>
            <a:p>
              <a:pPr algn="ctr"/>
              <a:endParaRPr lang="en-US" dirty="0" smtClean="0"/>
            </a:p>
            <a:p>
              <a:pPr algn="r"/>
              <a:endParaRPr lang="en-US" sz="1050" dirty="0" smtClean="0"/>
            </a:p>
            <a:p>
              <a:pPr algn="r"/>
              <a:endParaRPr lang="en-US" sz="1600" dirty="0" smtClean="0"/>
            </a:p>
            <a:p>
              <a:pPr algn="r"/>
              <a:r>
                <a:rPr lang="en-US" sz="1600" dirty="0" smtClean="0"/>
                <a:t>September 03, 2010</a:t>
              </a:r>
            </a:p>
            <a:p>
              <a:pPr algn="ctr">
                <a:spcBef>
                  <a:spcPts val="600"/>
                </a:spcBef>
              </a:pPr>
              <a:r>
                <a:rPr lang="en-US" sz="3200" dirty="0" smtClean="0"/>
                <a:t>Riverbed Restoration will Strengthen Salmon Runs</a:t>
              </a:r>
            </a:p>
            <a:p>
              <a:pPr>
                <a:spcBef>
                  <a:spcPts val="600"/>
                </a:spcBef>
              </a:pPr>
              <a:r>
                <a:rPr lang="en-US" sz="1200" dirty="0" smtClean="0"/>
                <a:t>By Matt Weiser</a:t>
              </a:r>
            </a:p>
            <a:p>
              <a:endParaRPr lang="en-US" sz="1200" dirty="0" smtClean="0"/>
            </a:p>
            <a:p>
              <a:r>
                <a:rPr lang="en-US" sz="1200" dirty="0" smtClean="0"/>
                <a:t>More spawning gravel will be restored in the </a:t>
              </a:r>
              <a:r>
                <a:rPr lang="en-US" sz="1200" dirty="0" smtClean="0">
                  <a:hlinkClick r:id="rId5"/>
                </a:rPr>
                <a:t>American River</a:t>
              </a:r>
              <a:r>
                <a:rPr lang="en-US" sz="1200" dirty="0" smtClean="0"/>
                <a:t> starting Tuesday as part of a long-running effort to bolster the river's salmon and steelhead runs.</a:t>
              </a:r>
            </a:p>
            <a:p>
              <a:endParaRPr lang="en-US" sz="1200" dirty="0" smtClean="0"/>
            </a:p>
            <a:p>
              <a:r>
                <a:rPr lang="en-US" sz="1200" dirty="0" smtClean="0"/>
                <a:t>On Tuesday, crews will begin working at </a:t>
              </a:r>
              <a:r>
                <a:rPr lang="en-US" sz="1200" dirty="0" smtClean="0">
                  <a:hlinkClick r:id="rId6"/>
                </a:rPr>
                <a:t>Sailor Bar Recreation Area</a:t>
              </a:r>
              <a:r>
                <a:rPr lang="en-US" sz="1200" dirty="0" smtClean="0"/>
                <a:t> off </a:t>
              </a:r>
              <a:r>
                <a:rPr lang="en-US" sz="1200" dirty="0" smtClean="0">
                  <a:hlinkClick r:id="rId7"/>
                </a:rPr>
                <a:t>Olive Avenue</a:t>
              </a:r>
              <a:r>
                <a:rPr lang="en-US" sz="1200" dirty="0" smtClean="0"/>
                <a:t> to clean and sort gravel removed from the river during gold-dredging activity a century ago. The gravel will then be put back in the riverbed to restore fish spawning habitat destroyed by that mining.</a:t>
              </a:r>
            </a:p>
            <a:p>
              <a:endParaRPr lang="en-US" sz="1200" dirty="0" smtClean="0"/>
            </a:p>
            <a:p>
              <a:r>
                <a:rPr lang="en-US" sz="1200" dirty="0" smtClean="0"/>
                <a:t>The work involves taking gravel piled on the river banks, sifting it to obtain the size fish prefer, washing it to remove 100 years of dirt and other contaminants, then spreading it in the riverbed. About 12,000 tons of gravel will be put back into the river.</a:t>
              </a:r>
            </a:p>
            <a:p>
              <a:endParaRPr lang="en-US" sz="900" dirty="0" smtClean="0">
                <a:latin typeface="Symbol" pitchFamily="18" charset="2"/>
                <a:cs typeface="Vani" pitchFamily="34" charset="0"/>
              </a:endParaRPr>
            </a:p>
          </p:txBody>
        </p:sp>
        <p:pic>
          <p:nvPicPr>
            <p:cNvPr id="9" name="Picture 4" descr="SacBee.com"/>
            <p:cNvPicPr>
              <a:picLocks noChangeAspect="1" noChangeArrowheads="1"/>
            </p:cNvPicPr>
            <p:nvPr/>
          </p:nvPicPr>
          <p:blipFill>
            <a:blip r:embed="rId8" cstate="screen"/>
            <a:srcRect/>
            <a:stretch>
              <a:fillRect/>
            </a:stretch>
          </p:blipFill>
          <p:spPr bwMode="auto">
            <a:xfrm>
              <a:off x="4467853" y="2321497"/>
              <a:ext cx="5590547" cy="585007"/>
            </a:xfrm>
            <a:prstGeom prst="rect">
              <a:avLst/>
            </a:prstGeom>
            <a:noFill/>
          </p:spPr>
        </p:pic>
        <p:cxnSp>
          <p:nvCxnSpPr>
            <p:cNvPr id="10" name="Straight Connector 9"/>
            <p:cNvCxnSpPr/>
            <p:nvPr/>
          </p:nvCxnSpPr>
          <p:spPr bwMode="auto">
            <a:xfrm>
              <a:off x="4368800" y="2906504"/>
              <a:ext cx="567375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pic>
        <p:nvPicPr>
          <p:cNvPr id="14" name="Picture 13" descr="img4.jpg"/>
          <p:cNvPicPr>
            <a:picLocks noChangeAspect="1"/>
          </p:cNvPicPr>
          <p:nvPr/>
        </p:nvPicPr>
        <p:blipFill>
          <a:blip r:embed="rId9" cstate="screen"/>
          <a:stretch>
            <a:fillRect/>
          </a:stretch>
        </p:blipFill>
        <p:spPr>
          <a:xfrm>
            <a:off x="2286000" y="2300848"/>
            <a:ext cx="6858000" cy="45702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483251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style.rotation</p:attrName>
                                        </p:attrNameLst>
                                      </p:cBhvr>
                                      <p:tavLst>
                                        <p:tav tm="0">
                                          <p:val>
                                            <p:fltVal val="720"/>
                                          </p:val>
                                        </p:tav>
                                        <p:tav tm="100000">
                                          <p:val>
                                            <p:fltVal val="0"/>
                                          </p:val>
                                        </p:tav>
                                      </p:tavLst>
                                    </p:anim>
                                    <p:anim calcmode="lin" valueType="num">
                                      <p:cBhvr>
                                        <p:cTn id="9" dur="1000" fill="hold"/>
                                        <p:tgtEl>
                                          <p:spTgt spid="7"/>
                                        </p:tgtEl>
                                        <p:attrNameLst>
                                          <p:attrName>ppt_h</p:attrName>
                                        </p:attrNameLst>
                                      </p:cBhvr>
                                      <p:tavLst>
                                        <p:tav tm="0">
                                          <p:val>
                                            <p:fltVal val="0"/>
                                          </p:val>
                                        </p:tav>
                                        <p:tav tm="100000">
                                          <p:val>
                                            <p:strVal val="#ppt_h"/>
                                          </p:val>
                                        </p:tav>
                                      </p:tavLst>
                                    </p:anim>
                                    <p:anim calcmode="lin" valueType="num">
                                      <p:cBhvr>
                                        <p:cTn id="10" dur="1000" fill="hold"/>
                                        <p:tgtEl>
                                          <p:spTgt spid="7"/>
                                        </p:tgtEl>
                                        <p:attrNameLst>
                                          <p:attrName>ppt_w</p:attrName>
                                        </p:attrNameLst>
                                      </p:cBhvr>
                                      <p:tavLst>
                                        <p:tav tm="0">
                                          <p:val>
                                            <p:fltVal val="0"/>
                                          </p:val>
                                        </p:tav>
                                        <p:tav tm="100000">
                                          <p:val>
                                            <p:strVal val="#ppt_w"/>
                                          </p:val>
                                        </p:tav>
                                      </p:tavLst>
                                    </p:anim>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4"/>
          <p:cNvSpPr>
            <a:spLocks noGrp="1" noChangeArrowheads="1"/>
          </p:cNvSpPr>
          <p:nvPr>
            <p:ph type="title"/>
          </p:nvPr>
        </p:nvSpPr>
        <p:spPr>
          <a:xfrm>
            <a:off x="1066800" y="228600"/>
            <a:ext cx="3276600" cy="1143000"/>
          </a:xfrm>
        </p:spPr>
        <p:txBody>
          <a:bodyPr>
            <a:normAutofit fontScale="90000"/>
          </a:bodyPr>
          <a:lstStyle/>
          <a:p>
            <a:r>
              <a:rPr lang="en-US" dirty="0" smtClean="0"/>
              <a:t>Dry Year Cutbacks</a:t>
            </a:r>
            <a:endParaRPr lang="en-US" dirty="0"/>
          </a:p>
        </p:txBody>
      </p:sp>
      <p:sp>
        <p:nvSpPr>
          <p:cNvPr id="68613" name="Rectangle 5"/>
          <p:cNvSpPr>
            <a:spLocks noGrp="1" noChangeArrowheads="1"/>
          </p:cNvSpPr>
          <p:nvPr>
            <p:ph type="body" sz="half" idx="1"/>
          </p:nvPr>
        </p:nvSpPr>
        <p:spPr>
          <a:xfrm>
            <a:off x="1371600" y="2362200"/>
            <a:ext cx="2743200" cy="3429000"/>
          </a:xfrm>
        </p:spPr>
        <p:txBody>
          <a:bodyPr/>
          <a:lstStyle/>
          <a:p>
            <a:r>
              <a:rPr lang="en-US" dirty="0"/>
              <a:t>Protects the River</a:t>
            </a:r>
          </a:p>
          <a:p>
            <a:r>
              <a:rPr lang="en-US" dirty="0" smtClean="0"/>
              <a:t>Varies by purveyor</a:t>
            </a:r>
          </a:p>
          <a:p>
            <a:endParaRPr lang="en-US" dirty="0"/>
          </a:p>
        </p:txBody>
      </p:sp>
      <p:sp>
        <p:nvSpPr>
          <p:cNvPr id="4" name="Content Placeholder 3"/>
          <p:cNvSpPr>
            <a:spLocks noGrp="1"/>
          </p:cNvSpPr>
          <p:nvPr>
            <p:ph sz="half" idx="2"/>
          </p:nvPr>
        </p:nvSpPr>
        <p:spPr/>
        <p:txBody>
          <a:bodyPr/>
          <a:lstStyle/>
          <a:p>
            <a:endParaRPr lang="en-US" dirty="0"/>
          </a:p>
        </p:txBody>
      </p:sp>
      <p:pic>
        <p:nvPicPr>
          <p:cNvPr id="91139" name="Picture 3"/>
          <p:cNvPicPr>
            <a:picLocks noChangeAspect="1" noChangeArrowheads="1"/>
          </p:cNvPicPr>
          <p:nvPr/>
        </p:nvPicPr>
        <p:blipFill>
          <a:blip r:embed="rId3" cstate="screen"/>
          <a:srcRect l="3014" r="3014"/>
          <a:stretch>
            <a:fillRect/>
          </a:stretch>
        </p:blipFill>
        <p:spPr bwMode="auto">
          <a:xfrm>
            <a:off x="4343400" y="381000"/>
            <a:ext cx="4575763" cy="6096000"/>
          </a:xfrm>
          <a:prstGeom prst="rect">
            <a:avLst/>
          </a:prstGeom>
          <a:noFill/>
          <a:ln w="9525">
            <a:solidFill>
              <a:schemeClr val="tx2"/>
            </a:solidFill>
            <a:miter lim="800000"/>
            <a:headEnd/>
            <a:tailEnd/>
          </a:ln>
          <a:effectLst>
            <a:outerShdw blurRad="50800" dist="139700" dir="2700000" algn="tl" rotWithShape="0">
              <a:prstClr val="black">
                <a:alpha val="40000"/>
              </a:prstClr>
            </a:outerShdw>
          </a:effectLst>
        </p:spPr>
      </p:pic>
    </p:spTree>
    <p:extLst>
      <p:ext uri="{BB962C8B-B14F-4D97-AF65-F5344CB8AC3E}">
        <p14:creationId xmlns:p14="http://schemas.microsoft.com/office/powerpoint/2010/main" val="1453896124"/>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4"/>
          <p:cNvSpPr>
            <a:spLocks noGrp="1" noChangeArrowheads="1"/>
          </p:cNvSpPr>
          <p:nvPr>
            <p:ph type="title"/>
          </p:nvPr>
        </p:nvSpPr>
        <p:spPr/>
        <p:txBody>
          <a:bodyPr anchor="t"/>
          <a:lstStyle/>
          <a:p>
            <a:r>
              <a:rPr lang="en-US" dirty="0" smtClean="0"/>
              <a:t>Water Conservation</a:t>
            </a:r>
            <a:endParaRPr lang="en-US" dirty="0"/>
          </a:p>
        </p:txBody>
      </p:sp>
      <p:sp>
        <p:nvSpPr>
          <p:cNvPr id="68613" name="Rectangle 5"/>
          <p:cNvSpPr>
            <a:spLocks noGrp="1" noChangeArrowheads="1"/>
          </p:cNvSpPr>
          <p:nvPr>
            <p:ph type="body" sz="half" idx="1"/>
          </p:nvPr>
        </p:nvSpPr>
        <p:spPr>
          <a:xfrm>
            <a:off x="685800" y="2209800"/>
            <a:ext cx="3810000" cy="4114800"/>
          </a:xfrm>
        </p:spPr>
        <p:txBody>
          <a:bodyPr/>
          <a:lstStyle/>
          <a:p>
            <a:r>
              <a:rPr lang="en-US" dirty="0" smtClean="0"/>
              <a:t>Support Role</a:t>
            </a:r>
          </a:p>
          <a:p>
            <a:pPr lvl="1"/>
            <a:r>
              <a:rPr lang="en-US" dirty="0" smtClean="0"/>
              <a:t>BMPs</a:t>
            </a:r>
          </a:p>
          <a:p>
            <a:pPr lvl="1"/>
            <a:r>
              <a:rPr lang="en-US" dirty="0" smtClean="0"/>
              <a:t>Reporting</a:t>
            </a:r>
          </a:p>
          <a:p>
            <a:pPr lvl="1"/>
            <a:r>
              <a:rPr lang="en-US" dirty="0" smtClean="0"/>
              <a:t>20 x 2020 (SB 7x)</a:t>
            </a:r>
          </a:p>
          <a:p>
            <a:pPr lvl="1"/>
            <a:r>
              <a:rPr lang="en-US" dirty="0" smtClean="0"/>
              <a:t>Planning</a:t>
            </a:r>
          </a:p>
          <a:p>
            <a:pPr lvl="1"/>
            <a:r>
              <a:rPr lang="en-US" dirty="0" smtClean="0"/>
              <a:t>Public Outreach</a:t>
            </a:r>
          </a:p>
          <a:p>
            <a:pPr lvl="1"/>
            <a:r>
              <a:rPr lang="en-US" dirty="0" smtClean="0"/>
              <a:t>Grant Applications</a:t>
            </a:r>
            <a:endParaRPr lang="en-US" dirty="0"/>
          </a:p>
        </p:txBody>
      </p:sp>
      <p:sp>
        <p:nvSpPr>
          <p:cNvPr id="11" name="Content Placeholder 10"/>
          <p:cNvSpPr>
            <a:spLocks noGrp="1"/>
          </p:cNvSpPr>
          <p:nvPr>
            <p:ph sz="half" idx="2"/>
          </p:nvPr>
        </p:nvSpPr>
        <p:spPr/>
        <p:txBody>
          <a:bodyPr/>
          <a:lstStyle/>
          <a:p>
            <a:endParaRPr lang="en-US" dirty="0"/>
          </a:p>
        </p:txBody>
      </p:sp>
      <p:pic>
        <p:nvPicPr>
          <p:cNvPr id="91138" name="Picture 2"/>
          <p:cNvPicPr>
            <a:picLocks noChangeAspect="1" noChangeArrowheads="1"/>
          </p:cNvPicPr>
          <p:nvPr/>
        </p:nvPicPr>
        <p:blipFill>
          <a:blip r:embed="rId3" cstate="screen"/>
          <a:srcRect/>
          <a:stretch>
            <a:fillRect/>
          </a:stretch>
        </p:blipFill>
        <p:spPr bwMode="auto">
          <a:xfrm>
            <a:off x="4495800" y="2057400"/>
            <a:ext cx="4648200" cy="4114800"/>
          </a:xfrm>
          <a:prstGeom prst="rect">
            <a:avLst/>
          </a:prstGeom>
          <a:noFill/>
          <a:ln w="9525">
            <a:noFill/>
            <a:miter lim="800000"/>
            <a:headEnd/>
            <a:tailEnd/>
          </a:ln>
        </p:spPr>
      </p:pic>
      <p:grpSp>
        <p:nvGrpSpPr>
          <p:cNvPr id="4" name="Group 3"/>
          <p:cNvGrpSpPr/>
          <p:nvPr/>
        </p:nvGrpSpPr>
        <p:grpSpPr>
          <a:xfrm>
            <a:off x="4343400" y="914400"/>
            <a:ext cx="4677590" cy="5788708"/>
            <a:chOff x="4267200" y="1066800"/>
            <a:chExt cx="4200318" cy="5419732"/>
          </a:xfrm>
        </p:grpSpPr>
        <p:sp>
          <p:nvSpPr>
            <p:cNvPr id="3" name="Rectangle 2"/>
            <p:cNvSpPr/>
            <p:nvPr/>
          </p:nvSpPr>
          <p:spPr bwMode="auto">
            <a:xfrm>
              <a:off x="4345790" y="1152532"/>
              <a:ext cx="4121728" cy="5334000"/>
            </a:xfrm>
            <a:prstGeom prst="rect">
              <a:avLst/>
            </a:prstGeom>
            <a:solidFill>
              <a:schemeClr val="bg1"/>
            </a:solidFill>
            <a:ln w="9525" cap="flat" cmpd="sng" algn="ctr">
              <a:solidFill>
                <a:schemeClr val="tx1"/>
              </a:solidFill>
              <a:prstDash val="solid"/>
              <a:round/>
              <a:headEnd type="none" w="med" len="med"/>
              <a:tailEnd type="none" w="med" len="med"/>
            </a:ln>
            <a:effectLst>
              <a:outerShdw blurRad="88900" dist="76200" dir="2700000" algn="tl" rotWithShape="0">
                <a:prstClr val="black">
                  <a:alpha val="84000"/>
                </a:prstClr>
              </a:outerShdw>
            </a:effectLst>
          </p:spPr>
          <p:txBody>
            <a:bodyPr vert="horz" wrap="square" lIns="91440" tIns="45720" rIns="91440" bIns="45720" numCol="1" rtlCol="0" anchor="t" anchorCtr="0" compatLnSpc="1">
              <a:prstTxWarp prst="textNoShape">
                <a:avLst/>
              </a:prstTxWarp>
            </a:bodyPr>
            <a:lstStyle/>
            <a:p>
              <a:endParaRPr lang="en-US" dirty="0"/>
            </a:p>
          </p:txBody>
        </p:sp>
        <p:sp>
          <p:nvSpPr>
            <p:cNvPr id="9" name="Rectangle 8"/>
            <p:cNvSpPr/>
            <p:nvPr/>
          </p:nvSpPr>
          <p:spPr bwMode="auto">
            <a:xfrm>
              <a:off x="4325839" y="1129449"/>
              <a:ext cx="4121728" cy="5334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p>
          </p:txBody>
        </p:sp>
        <p:sp>
          <p:nvSpPr>
            <p:cNvPr id="8" name="Rectangle 7"/>
            <p:cNvSpPr/>
            <p:nvPr/>
          </p:nvSpPr>
          <p:spPr bwMode="auto">
            <a:xfrm>
              <a:off x="4307796" y="1101880"/>
              <a:ext cx="4121728" cy="5334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p>
          </p:txBody>
        </p:sp>
        <p:sp>
          <p:nvSpPr>
            <p:cNvPr id="7" name="Rectangle 6"/>
            <p:cNvSpPr/>
            <p:nvPr/>
          </p:nvSpPr>
          <p:spPr bwMode="auto">
            <a:xfrm>
              <a:off x="4289788" y="1081156"/>
              <a:ext cx="4121728" cy="5334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200" y="1066800"/>
              <a:ext cx="4121728" cy="5334000"/>
            </a:xfrm>
            <a:prstGeom prst="rect">
              <a:avLst/>
            </a:prstGeom>
            <a:solidFill>
              <a:schemeClr val="bg1"/>
            </a:solidFill>
            <a:ln w="9525" cap="flat" cmpd="sng" algn="ctr">
              <a:solidFill>
                <a:schemeClr val="tx1"/>
              </a:solidFill>
              <a:prstDash val="solid"/>
              <a:round/>
              <a:headEnd type="none" w="med" len="med"/>
              <a:tailEnd type="none" w="med" len="med"/>
            </a:ln>
            <a:effectLst/>
          </p:spPr>
        </p:pic>
      </p:grpSp>
      <p:grpSp>
        <p:nvGrpSpPr>
          <p:cNvPr id="5" name="Group 4"/>
          <p:cNvGrpSpPr/>
          <p:nvPr/>
        </p:nvGrpSpPr>
        <p:grpSpPr>
          <a:xfrm>
            <a:off x="28743" y="1005969"/>
            <a:ext cx="5689600" cy="5778505"/>
            <a:chOff x="228600" y="1255296"/>
            <a:chExt cx="5689600" cy="5778505"/>
          </a:xfrm>
        </p:grpSpPr>
        <p:sp>
          <p:nvSpPr>
            <p:cNvPr id="13" name="TextBox 12"/>
            <p:cNvSpPr txBox="1"/>
            <p:nvPr/>
          </p:nvSpPr>
          <p:spPr>
            <a:xfrm>
              <a:off x="228600" y="1255296"/>
              <a:ext cx="5689600" cy="5778505"/>
            </a:xfrm>
            <a:prstGeom prst="rect">
              <a:avLst/>
            </a:prstGeom>
            <a:solidFill>
              <a:schemeClr val="bg1"/>
            </a:solidFill>
            <a:ln>
              <a:solidFill>
                <a:schemeClr val="tx1"/>
              </a:solidFill>
            </a:ln>
            <a:effectLst>
              <a:outerShdw blurRad="50800" dist="152400" dir="2700000" algn="tl" rotWithShape="0">
                <a:prstClr val="black">
                  <a:alpha val="50000"/>
                </a:prstClr>
              </a:outerShdw>
            </a:effectLst>
          </p:spPr>
          <p:txBody>
            <a:bodyPr wrap="square" rtlCol="0">
              <a:spAutoFit/>
            </a:bodyPr>
            <a:lstStyle/>
            <a:p>
              <a:pPr algn="ctr"/>
              <a:endParaRPr lang="en-US" dirty="0" smtClean="0"/>
            </a:p>
            <a:p>
              <a:pPr algn="r"/>
              <a:endParaRPr lang="en-US" sz="1050" dirty="0" smtClean="0"/>
            </a:p>
            <a:p>
              <a:pPr algn="r"/>
              <a:endParaRPr lang="en-US" sz="1600" dirty="0" smtClean="0"/>
            </a:p>
            <a:p>
              <a:pPr algn="r"/>
              <a:r>
                <a:rPr lang="en-US" sz="1600" dirty="0" smtClean="0"/>
                <a:t>November 03, 2012</a:t>
              </a:r>
            </a:p>
            <a:p>
              <a:pPr algn="ctr">
                <a:spcBef>
                  <a:spcPts val="600"/>
                </a:spcBef>
              </a:pPr>
              <a:r>
                <a:rPr lang="en-US" sz="3200" dirty="0" smtClean="0"/>
                <a:t>Region Reduces Its Water Use </a:t>
              </a:r>
            </a:p>
            <a:p>
              <a:pPr algn="ctr">
                <a:spcBef>
                  <a:spcPts val="600"/>
                </a:spcBef>
              </a:pPr>
              <a:r>
                <a:rPr lang="en-US" sz="1200" dirty="0" smtClean="0"/>
                <a:t>By Matt Weiser</a:t>
              </a:r>
            </a:p>
            <a:p>
              <a:endParaRPr lang="en-US" sz="1200" dirty="0" smtClean="0"/>
            </a:p>
            <a:p>
              <a:r>
                <a:rPr lang="en-US" sz="1200" dirty="0" smtClean="0"/>
                <a:t>Sacramento </a:t>
              </a:r>
              <a:r>
                <a:rPr lang="en-US" sz="1200" dirty="0"/>
                <a:t>region has made </a:t>
              </a:r>
              <a:endParaRPr lang="en-US" sz="1200" dirty="0" smtClean="0"/>
            </a:p>
            <a:p>
              <a:r>
                <a:rPr lang="en-US" sz="1200" dirty="0" smtClean="0"/>
                <a:t>significant </a:t>
              </a:r>
              <a:r>
                <a:rPr lang="en-US" sz="1200" dirty="0"/>
                <a:t>strides in water </a:t>
              </a:r>
              <a:endParaRPr lang="en-US" sz="1200" dirty="0" smtClean="0"/>
            </a:p>
            <a:p>
              <a:r>
                <a:rPr lang="en-US" sz="1200" dirty="0" smtClean="0"/>
                <a:t>conservation </a:t>
              </a:r>
              <a:r>
                <a:rPr lang="en-US" sz="1200" dirty="0"/>
                <a:t>in recent years, </a:t>
              </a:r>
              <a:endParaRPr lang="en-US" sz="1200" dirty="0" smtClean="0"/>
            </a:p>
            <a:p>
              <a:r>
                <a:rPr lang="en-US" sz="1200" dirty="0" smtClean="0"/>
                <a:t>according </a:t>
              </a:r>
              <a:r>
                <a:rPr lang="en-US" sz="1200" dirty="0"/>
                <a:t>to a new report</a:t>
              </a:r>
              <a:r>
                <a:rPr lang="en-US" sz="1200" dirty="0" smtClean="0"/>
                <a:t>.</a:t>
              </a:r>
            </a:p>
            <a:p>
              <a:endParaRPr lang="en-US" sz="1200" dirty="0"/>
            </a:p>
            <a:p>
              <a:r>
                <a:rPr lang="en-US" sz="1200" dirty="0"/>
                <a:t>What remains unclear, </a:t>
              </a:r>
              <a:endParaRPr lang="en-US" sz="1200" dirty="0" smtClean="0"/>
            </a:p>
            <a:p>
              <a:r>
                <a:rPr lang="en-US" sz="1200" dirty="0" smtClean="0"/>
                <a:t>however</a:t>
              </a:r>
              <a:r>
                <a:rPr lang="en-US" sz="1200" dirty="0"/>
                <a:t>, is whether the </a:t>
              </a:r>
              <a:endParaRPr lang="en-US" sz="1200" dirty="0" smtClean="0"/>
            </a:p>
            <a:p>
              <a:r>
                <a:rPr lang="en-US" sz="1200" dirty="0" smtClean="0"/>
                <a:t>improvement </a:t>
              </a:r>
              <a:r>
                <a:rPr lang="en-US" sz="1200" dirty="0"/>
                <a:t>is real or an </a:t>
              </a:r>
              <a:endParaRPr lang="en-US" sz="1200" dirty="0" smtClean="0"/>
            </a:p>
            <a:p>
              <a:r>
                <a:rPr lang="en-US" sz="1200" dirty="0" smtClean="0"/>
                <a:t>artifact </a:t>
              </a:r>
              <a:r>
                <a:rPr lang="en-US" sz="1200" dirty="0"/>
                <a:t>of the recession, </a:t>
              </a:r>
              <a:endParaRPr lang="en-US" sz="1200" dirty="0" smtClean="0"/>
            </a:p>
            <a:p>
              <a:r>
                <a:rPr lang="en-US" sz="1200" dirty="0" smtClean="0"/>
                <a:t>which </a:t>
              </a:r>
              <a:r>
                <a:rPr lang="en-US" sz="1200" dirty="0"/>
                <a:t>left thousands of </a:t>
              </a:r>
              <a:endParaRPr lang="en-US" sz="1200" dirty="0" smtClean="0"/>
            </a:p>
            <a:p>
              <a:r>
                <a:rPr lang="en-US" sz="1200" dirty="0" smtClean="0"/>
                <a:t>area </a:t>
              </a:r>
              <a:r>
                <a:rPr lang="en-US" sz="1200" dirty="0"/>
                <a:t>homes </a:t>
              </a:r>
              <a:r>
                <a:rPr lang="en-US" sz="1200" dirty="0" smtClean="0"/>
                <a:t>vacant.</a:t>
              </a:r>
            </a:p>
            <a:p>
              <a:endParaRPr lang="en-US" sz="1200" dirty="0"/>
            </a:p>
            <a:p>
              <a:r>
                <a:rPr lang="en-US" sz="1200" dirty="0" smtClean="0"/>
                <a:t>The </a:t>
              </a:r>
              <a:r>
                <a:rPr lang="en-US" sz="1200" dirty="0"/>
                <a:t>report by the Sacramento </a:t>
              </a:r>
              <a:endParaRPr lang="en-US" sz="1200" dirty="0" smtClean="0"/>
            </a:p>
            <a:p>
              <a:r>
                <a:rPr lang="en-US" sz="1200" dirty="0" smtClean="0"/>
                <a:t>Water </a:t>
              </a:r>
              <a:r>
                <a:rPr lang="en-US" sz="1200" dirty="0"/>
                <a:t>Forum provides </a:t>
              </a:r>
              <a:endParaRPr lang="en-US" sz="1200" dirty="0" smtClean="0"/>
            </a:p>
            <a:p>
              <a:r>
                <a:rPr lang="en-US" sz="1200" dirty="0" smtClean="0"/>
                <a:t>data </a:t>
              </a:r>
              <a:r>
                <a:rPr lang="en-US" sz="1200" dirty="0"/>
                <a:t>from 15 water utilities </a:t>
              </a:r>
              <a:endParaRPr lang="en-US" sz="1200" dirty="0" smtClean="0"/>
            </a:p>
            <a:p>
              <a:r>
                <a:rPr lang="en-US" sz="1200" dirty="0" smtClean="0"/>
                <a:t>across </a:t>
              </a:r>
              <a:r>
                <a:rPr lang="en-US" sz="1200" dirty="0"/>
                <a:t>the capital metro area </a:t>
              </a:r>
              <a:endParaRPr lang="en-US" sz="1200" dirty="0" smtClean="0"/>
            </a:p>
            <a:p>
              <a:r>
                <a:rPr lang="en-US" sz="1200" dirty="0" smtClean="0"/>
                <a:t>for </a:t>
              </a:r>
              <a:r>
                <a:rPr lang="en-US" sz="1200" dirty="0"/>
                <a:t>2009 and 2010. It is the </a:t>
              </a:r>
              <a:endParaRPr lang="en-US" sz="1200" dirty="0" smtClean="0"/>
            </a:p>
            <a:p>
              <a:r>
                <a:rPr lang="en-US" sz="1200" dirty="0" smtClean="0"/>
                <a:t>first </a:t>
              </a:r>
              <a:r>
                <a:rPr lang="en-US" sz="1200" dirty="0"/>
                <a:t>such report since the </a:t>
              </a:r>
              <a:endParaRPr lang="en-US" sz="1200" dirty="0" smtClean="0"/>
            </a:p>
            <a:p>
              <a:r>
                <a:rPr lang="en-US" sz="1200" dirty="0" smtClean="0"/>
                <a:t>group </a:t>
              </a:r>
              <a:r>
                <a:rPr lang="en-US" sz="1200" dirty="0"/>
                <a:t>required . member </a:t>
              </a:r>
              <a:endParaRPr lang="en-US" sz="1200" dirty="0" smtClean="0"/>
            </a:p>
          </p:txBody>
        </p:sp>
        <p:pic>
          <p:nvPicPr>
            <p:cNvPr id="16" name="Picture 15" descr="7R4WATER_CLR"/>
            <p:cNvPicPr/>
            <p:nvPr/>
          </p:nvPicPr>
          <p:blipFill rotWithShape="1">
            <a:blip r:embed="rId5">
              <a:extLst>
                <a:ext uri="{28A0092B-C50C-407E-A947-70E740481C1C}">
                  <a14:useLocalDpi xmlns:a14="http://schemas.microsoft.com/office/drawing/2010/main" val="0"/>
                </a:ext>
              </a:extLst>
            </a:blip>
            <a:srcRect l="-686" t="-1688" r="-2657" b="-1762"/>
            <a:stretch/>
          </p:blipFill>
          <p:spPr bwMode="auto">
            <a:xfrm>
              <a:off x="2249904" y="3272589"/>
              <a:ext cx="3609479" cy="3482741"/>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14" name="Picture 4" descr="SacBee.com"/>
            <p:cNvPicPr>
              <a:picLocks noChangeAspect="1" noChangeArrowheads="1"/>
            </p:cNvPicPr>
            <p:nvPr/>
          </p:nvPicPr>
          <p:blipFill>
            <a:blip r:embed="rId6" cstate="screen"/>
            <a:srcRect/>
            <a:stretch>
              <a:fillRect/>
            </a:stretch>
          </p:blipFill>
          <p:spPr bwMode="auto">
            <a:xfrm>
              <a:off x="251453" y="1309089"/>
              <a:ext cx="5590547" cy="585007"/>
            </a:xfrm>
            <a:prstGeom prst="rect">
              <a:avLst/>
            </a:prstGeom>
            <a:noFill/>
          </p:spPr>
        </p:pic>
      </p:grpSp>
    </p:spTree>
    <p:extLst>
      <p:ext uri="{BB962C8B-B14F-4D97-AF65-F5344CB8AC3E}">
        <p14:creationId xmlns:p14="http://schemas.microsoft.com/office/powerpoint/2010/main" val="20939818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9" presetClass="entr" presetSubtype="0" decel="10000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 calcmode="lin" valueType="num">
                                      <p:cBhvr>
                                        <p:cTn id="14" dur="500" fill="hold"/>
                                        <p:tgtEl>
                                          <p:spTgt spid="5"/>
                                        </p:tgtEl>
                                        <p:attrNameLst>
                                          <p:attrName>style.rotation</p:attrName>
                                        </p:attrNameLst>
                                      </p:cBhvr>
                                      <p:tavLst>
                                        <p:tav tm="0">
                                          <p:val>
                                            <p:fltVal val="360"/>
                                          </p:val>
                                        </p:tav>
                                        <p:tav tm="100000">
                                          <p:val>
                                            <p:fltVal val="0"/>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normAutofit/>
          </a:bodyPr>
          <a:lstStyle/>
          <a:p>
            <a:r>
              <a:rPr lang="en-US" dirty="0" smtClean="0"/>
              <a:t>Groundwater Management</a:t>
            </a:r>
            <a:endParaRPr lang="en-US" dirty="0"/>
          </a:p>
        </p:txBody>
      </p:sp>
      <p:pic>
        <p:nvPicPr>
          <p:cNvPr id="66568" name="Picture 8" descr="Gd Water Basin Map"/>
          <p:cNvPicPr>
            <a:picLocks noGrp="1" noChangeAspect="1" noChangeArrowheads="1"/>
          </p:cNvPicPr>
          <p:nvPr>
            <p:ph sz="half" idx="1"/>
          </p:nvPr>
        </p:nvPicPr>
        <p:blipFill rotWithShape="1">
          <a:blip r:embed="rId3" cstate="screen"/>
          <a:srcRect b="27865"/>
          <a:stretch/>
        </p:blipFill>
        <p:spPr>
          <a:xfrm>
            <a:off x="0" y="2316025"/>
            <a:ext cx="3810000" cy="3597550"/>
          </a:xfrm>
        </p:spPr>
      </p:pic>
      <p:sp>
        <p:nvSpPr>
          <p:cNvPr id="66565" name="Rectangle 5"/>
          <p:cNvSpPr>
            <a:spLocks noGrp="1" noChangeArrowheads="1"/>
          </p:cNvSpPr>
          <p:nvPr>
            <p:ph type="body" sz="half" idx="2"/>
          </p:nvPr>
        </p:nvSpPr>
        <p:spPr>
          <a:xfrm>
            <a:off x="5181600" y="2133600"/>
            <a:ext cx="3810000" cy="3962400"/>
          </a:xfrm>
        </p:spPr>
        <p:txBody>
          <a:bodyPr/>
          <a:lstStyle/>
          <a:p>
            <a:r>
              <a:rPr lang="en-US" dirty="0" smtClean="0"/>
              <a:t>Sustainable Yields</a:t>
            </a:r>
          </a:p>
          <a:p>
            <a:r>
              <a:rPr lang="en-US" dirty="0" smtClean="0"/>
              <a:t>North Area</a:t>
            </a:r>
          </a:p>
          <a:p>
            <a:pPr lvl="1"/>
            <a:r>
              <a:rPr lang="en-US" dirty="0" smtClean="0"/>
              <a:t>131,000 Acre-feet</a:t>
            </a:r>
          </a:p>
          <a:p>
            <a:r>
              <a:rPr lang="en-US" dirty="0" smtClean="0"/>
              <a:t>Central Area</a:t>
            </a:r>
          </a:p>
          <a:p>
            <a:pPr lvl="1"/>
            <a:r>
              <a:rPr lang="en-US" dirty="0" smtClean="0"/>
              <a:t>273,000 Acre-feet</a:t>
            </a:r>
          </a:p>
          <a:p>
            <a:r>
              <a:rPr lang="en-US" dirty="0" smtClean="0"/>
              <a:t>South Area</a:t>
            </a:r>
          </a:p>
          <a:p>
            <a:pPr lvl="1"/>
            <a:r>
              <a:rPr lang="en-US" dirty="0" smtClean="0"/>
              <a:t>115,000 Acre-feet</a:t>
            </a:r>
            <a:endParaRPr lang="en-US" dirty="0"/>
          </a:p>
        </p:txBody>
      </p:sp>
      <p:sp>
        <p:nvSpPr>
          <p:cNvPr id="6" name="Pentagon 5"/>
          <p:cNvSpPr/>
          <p:nvPr/>
        </p:nvSpPr>
        <p:spPr bwMode="auto">
          <a:xfrm flipH="1">
            <a:off x="1600200" y="2590800"/>
            <a:ext cx="3505200" cy="685800"/>
          </a:xfrm>
          <a:prstGeom prst="homePlate">
            <a:avLst/>
          </a:prstGeom>
          <a:solidFill>
            <a:srgbClr val="CCFF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a:rPr>
              <a:t>Plan &amp; JPA (SGA)</a:t>
            </a:r>
          </a:p>
        </p:txBody>
      </p:sp>
      <p:sp>
        <p:nvSpPr>
          <p:cNvPr id="7" name="Pentagon 6"/>
          <p:cNvSpPr/>
          <p:nvPr/>
        </p:nvSpPr>
        <p:spPr bwMode="auto">
          <a:xfrm flipH="1">
            <a:off x="1600200" y="3886200"/>
            <a:ext cx="3505200" cy="685800"/>
          </a:xfrm>
          <a:prstGeom prst="homePlate">
            <a:avLst/>
          </a:prstGeom>
          <a:solidFill>
            <a:srgbClr val="CCFF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a:rPr>
              <a:t>Plan &amp; JPA (SCGA)</a:t>
            </a:r>
          </a:p>
        </p:txBody>
      </p:sp>
      <p:sp>
        <p:nvSpPr>
          <p:cNvPr id="8" name="Pentagon 7"/>
          <p:cNvSpPr/>
          <p:nvPr/>
        </p:nvSpPr>
        <p:spPr bwMode="auto">
          <a:xfrm flipH="1">
            <a:off x="2362200" y="5181600"/>
            <a:ext cx="2743200" cy="685800"/>
          </a:xfrm>
          <a:prstGeom prst="homePlate">
            <a:avLst/>
          </a:prstGeom>
          <a:solidFill>
            <a:srgbClr val="CCFF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a:rPr>
              <a:t>Plan</a:t>
            </a:r>
          </a:p>
        </p:txBody>
      </p:sp>
    </p:spTree>
    <p:extLst>
      <p:ext uri="{BB962C8B-B14F-4D97-AF65-F5344CB8AC3E}">
        <p14:creationId xmlns:p14="http://schemas.microsoft.com/office/powerpoint/2010/main" val="39073558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2"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1+#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066800" y="-164108"/>
            <a:ext cx="7614742" cy="1105572"/>
          </a:xfrm>
        </p:spPr>
        <p:txBody>
          <a:bodyPr>
            <a:normAutofit fontScale="90000"/>
          </a:bodyPr>
          <a:lstStyle/>
          <a:p>
            <a:r>
              <a:rPr lang="en-US" altLang="en-US" dirty="0" smtClean="0">
                <a:solidFill>
                  <a:srgbClr val="314004"/>
                </a:solidFill>
                <a:latin typeface="Palatino" charset="0"/>
              </a:rPr>
              <a:t/>
            </a:r>
            <a:br>
              <a:rPr lang="en-US" altLang="en-US" dirty="0" smtClean="0">
                <a:solidFill>
                  <a:srgbClr val="314004"/>
                </a:solidFill>
                <a:latin typeface="Palatino" charset="0"/>
              </a:rPr>
            </a:br>
            <a:r>
              <a:rPr lang="en-US" altLang="en-US" dirty="0" smtClean="0">
                <a:solidFill>
                  <a:srgbClr val="314004"/>
                </a:solidFill>
                <a:latin typeface="Palatino" charset="0"/>
              </a:rPr>
              <a:t/>
            </a:r>
            <a:br>
              <a:rPr lang="en-US" altLang="en-US" dirty="0" smtClean="0">
                <a:solidFill>
                  <a:srgbClr val="314004"/>
                </a:solidFill>
                <a:latin typeface="Palatino" charset="0"/>
              </a:rPr>
            </a:br>
            <a:r>
              <a:rPr lang="en-US" altLang="en-US" dirty="0" smtClean="0">
                <a:solidFill>
                  <a:srgbClr val="314004"/>
                </a:solidFill>
                <a:latin typeface="Palatino" charset="0"/>
              </a:rPr>
              <a:t>The New California Landscape</a:t>
            </a:r>
            <a:br>
              <a:rPr lang="en-US" altLang="en-US" dirty="0" smtClean="0">
                <a:solidFill>
                  <a:srgbClr val="314004"/>
                </a:solidFill>
                <a:latin typeface="Palatino" charset="0"/>
              </a:rPr>
            </a:br>
            <a:r>
              <a:rPr lang="en-US" altLang="en-US" sz="3300" dirty="0">
                <a:solidFill>
                  <a:srgbClr val="314004"/>
                </a:solidFill>
                <a:latin typeface="Palatino" charset="0"/>
              </a:rPr>
              <a:t>www.ecolandscape.org</a:t>
            </a:r>
            <a:r>
              <a:rPr lang="en-US" altLang="en-US" dirty="0" smtClean="0">
                <a:solidFill>
                  <a:srgbClr val="314004"/>
                </a:solidFill>
                <a:latin typeface="Palatino" charset="0"/>
              </a:rPr>
              <a:t/>
            </a:r>
            <a:br>
              <a:rPr lang="en-US" altLang="en-US" dirty="0" smtClean="0">
                <a:solidFill>
                  <a:srgbClr val="314004"/>
                </a:solidFill>
                <a:latin typeface="Palatino" charset="0"/>
              </a:rPr>
            </a:br>
            <a:endParaRPr lang="en-US" altLang="en-US" sz="2900" dirty="0">
              <a:solidFill>
                <a:srgbClr val="314004"/>
              </a:solidFill>
              <a:latin typeface="Palatino" charset="0"/>
            </a:endParaRPr>
          </a:p>
        </p:txBody>
      </p:sp>
      <p:pic>
        <p:nvPicPr>
          <p:cNvPr id="7171" name="Picture 5" descr="Screen Shot 2013-11-17 at 10.17.42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374447"/>
            <a:ext cx="6934200" cy="5483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07558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2 08-01-02 010 sflsdh"/>
          <p:cNvPicPr>
            <a:picLocks noChangeAspect="1" noChangeArrowheads="1"/>
          </p:cNvPicPr>
          <p:nvPr/>
        </p:nvPicPr>
        <p:blipFill>
          <a:blip r:embed="rId2" cstate="print"/>
          <a:srcRect/>
          <a:stretch>
            <a:fillRect/>
          </a:stretch>
        </p:blipFill>
        <p:spPr bwMode="auto">
          <a:xfrm>
            <a:off x="0" y="2362200"/>
            <a:ext cx="9144000" cy="4230687"/>
          </a:xfrm>
          <a:prstGeom prst="rect">
            <a:avLst/>
          </a:prstGeom>
          <a:noFill/>
        </p:spPr>
      </p:pic>
      <p:sp>
        <p:nvSpPr>
          <p:cNvPr id="5" name="Title 4"/>
          <p:cNvSpPr>
            <a:spLocks noGrp="1"/>
          </p:cNvSpPr>
          <p:nvPr>
            <p:ph type="title"/>
          </p:nvPr>
        </p:nvSpPr>
        <p:spPr>
          <a:xfrm>
            <a:off x="1054100" y="76200"/>
            <a:ext cx="7620000" cy="1524000"/>
          </a:xfrm>
        </p:spPr>
        <p:txBody>
          <a:bodyPr>
            <a:normAutofit/>
          </a:bodyPr>
          <a:lstStyle/>
          <a:p>
            <a:r>
              <a:rPr lang="en-US" dirty="0"/>
              <a:t>Upgrading Folsom Dam </a:t>
            </a:r>
            <a:br>
              <a:rPr lang="en-US" dirty="0"/>
            </a:br>
            <a:r>
              <a:rPr lang="en-US" dirty="0"/>
              <a:t>Temperature Control </a:t>
            </a:r>
            <a:r>
              <a:rPr lang="en-US" dirty="0" smtClean="0"/>
              <a:t>Device</a:t>
            </a:r>
            <a:endParaRPr lang="en-US" dirty="0"/>
          </a:p>
        </p:txBody>
      </p:sp>
    </p:spTree>
    <p:extLst>
      <p:ext uri="{BB962C8B-B14F-4D97-AF65-F5344CB8AC3E}">
        <p14:creationId xmlns:p14="http://schemas.microsoft.com/office/powerpoint/2010/main" val="21766081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American River </a:t>
            </a:r>
            <a:br>
              <a:rPr lang="en-US" dirty="0" smtClean="0"/>
            </a:br>
            <a:r>
              <a:rPr lang="en-US" dirty="0" smtClean="0">
                <a:effectLst>
                  <a:glow rad="228600">
                    <a:schemeClr val="accent5">
                      <a:satMod val="175000"/>
                      <a:alpha val="40000"/>
                    </a:schemeClr>
                  </a:glow>
                </a:effectLst>
              </a:rPr>
              <a:t>Flow</a:t>
            </a:r>
            <a:r>
              <a:rPr lang="en-US" dirty="0" smtClean="0"/>
              <a:t>-Related Ecological Goals</a:t>
            </a:r>
            <a:endParaRPr lang="en-US" dirty="0"/>
          </a:p>
        </p:txBody>
      </p:sp>
      <p:sp>
        <p:nvSpPr>
          <p:cNvPr id="6" name="Content Placeholder 5"/>
          <p:cNvSpPr>
            <a:spLocks noGrp="1"/>
          </p:cNvSpPr>
          <p:nvPr>
            <p:ph idx="1"/>
          </p:nvPr>
        </p:nvSpPr>
        <p:spPr>
          <a:xfrm>
            <a:off x="228600" y="2057400"/>
            <a:ext cx="8610600" cy="4648200"/>
          </a:xfrm>
        </p:spPr>
        <p:txBody>
          <a:bodyPr/>
          <a:lstStyle/>
          <a:p>
            <a:r>
              <a:rPr lang="en-US" dirty="0"/>
              <a:t>Sustain diverse aquatic &amp; riparian ecosystem</a:t>
            </a:r>
          </a:p>
          <a:p>
            <a:r>
              <a:rPr lang="en-US" dirty="0"/>
              <a:t>Restore/enhance natural </a:t>
            </a:r>
            <a:r>
              <a:rPr lang="en-US" dirty="0" smtClean="0"/>
              <a:t>processes</a:t>
            </a:r>
          </a:p>
          <a:p>
            <a:r>
              <a:rPr lang="en-US" dirty="0" smtClean="0"/>
              <a:t>Reduce Stressors</a:t>
            </a:r>
            <a:endParaRPr lang="en-US" dirty="0"/>
          </a:p>
          <a:p>
            <a:pPr lvl="1"/>
            <a:r>
              <a:rPr lang="en-US" dirty="0" smtClean="0"/>
              <a:t>Increase </a:t>
            </a:r>
            <a:r>
              <a:rPr lang="en-US" dirty="0"/>
              <a:t>Fall-run Chinook Salmon </a:t>
            </a:r>
            <a:r>
              <a:rPr lang="en-US" dirty="0" smtClean="0"/>
              <a:t>spawning habitat</a:t>
            </a:r>
            <a:endParaRPr lang="en-US" dirty="0"/>
          </a:p>
          <a:p>
            <a:pPr lvl="1"/>
            <a:r>
              <a:rPr lang="en-US" dirty="0" smtClean="0"/>
              <a:t>Reduce of redd superimposition and dewatering</a:t>
            </a:r>
            <a:endParaRPr lang="en-US" dirty="0"/>
          </a:p>
          <a:p>
            <a:pPr lvl="1"/>
            <a:r>
              <a:rPr lang="en-US" dirty="0" smtClean="0"/>
              <a:t>Improve </a:t>
            </a:r>
            <a:r>
              <a:rPr lang="en-US" dirty="0"/>
              <a:t>Fall-run Chinook </a:t>
            </a:r>
            <a:r>
              <a:rPr lang="en-US" dirty="0" smtClean="0"/>
              <a:t>spawning temperatures</a:t>
            </a:r>
            <a:endParaRPr lang="en-US" dirty="0"/>
          </a:p>
          <a:p>
            <a:pPr lvl="1"/>
            <a:r>
              <a:rPr lang="en-US" dirty="0" smtClean="0"/>
              <a:t>Reduce egg mortality due to water temperature</a:t>
            </a:r>
            <a:endParaRPr lang="en-US" dirty="0"/>
          </a:p>
          <a:p>
            <a:pPr lvl="1"/>
            <a:r>
              <a:rPr lang="en-US" dirty="0" smtClean="0"/>
              <a:t>Improve summer juvenile Steelhead rearing temperatures</a:t>
            </a:r>
            <a:endParaRPr lang="en-US" dirty="0"/>
          </a:p>
        </p:txBody>
      </p:sp>
    </p:spTree>
    <p:extLst>
      <p:ext uri="{BB962C8B-B14F-4D97-AF65-F5344CB8AC3E}">
        <p14:creationId xmlns:p14="http://schemas.microsoft.com/office/powerpoint/2010/main" val="31686086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33400" y="2286000"/>
            <a:ext cx="7620000" cy="37338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742950" indent="-742950" algn="l">
              <a:spcAft>
                <a:spcPts val="600"/>
              </a:spcAft>
              <a:buAutoNum type="arabicPeriod"/>
            </a:pPr>
            <a:r>
              <a:rPr lang="en-US" sz="3600" dirty="0" smtClean="0"/>
              <a:t>Background</a:t>
            </a:r>
          </a:p>
          <a:p>
            <a:pPr marL="742950" indent="-742950" algn="l">
              <a:spcAft>
                <a:spcPts val="600"/>
              </a:spcAft>
              <a:buAutoNum type="arabicPeriod"/>
            </a:pPr>
            <a:r>
              <a:rPr lang="en-US" sz="3600" dirty="0" smtClean="0"/>
              <a:t>Compare / Contrast</a:t>
            </a:r>
          </a:p>
          <a:p>
            <a:pPr marL="742950" indent="-742950" algn="l">
              <a:spcAft>
                <a:spcPts val="600"/>
              </a:spcAft>
              <a:buAutoNum type="arabicPeriod"/>
            </a:pPr>
            <a:endParaRPr lang="en-US" sz="3600" dirty="0" smtClean="0"/>
          </a:p>
          <a:p>
            <a:pPr marL="742950" indent="-742950" algn="l">
              <a:spcAft>
                <a:spcPts val="600"/>
              </a:spcAft>
              <a:buAutoNum type="arabicPeriod"/>
            </a:pPr>
            <a:endParaRPr lang="en-US" sz="3600" dirty="0" smtClean="0"/>
          </a:p>
          <a:p>
            <a:pPr marL="742950" indent="-742950" algn="l">
              <a:spcAft>
                <a:spcPts val="600"/>
              </a:spcAft>
              <a:buFontTx/>
              <a:buAutoNum type="arabicPeriod"/>
            </a:pPr>
            <a:r>
              <a:rPr lang="en-US" sz="3600" dirty="0"/>
              <a:t>Next Steps</a:t>
            </a:r>
          </a:p>
          <a:p>
            <a:pPr marL="742950" indent="-742950" algn="l">
              <a:spcAft>
                <a:spcPts val="600"/>
              </a:spcAft>
              <a:buFontTx/>
              <a:buAutoNum type="arabicPeriod"/>
            </a:pPr>
            <a:r>
              <a:rPr lang="en-US" sz="3600" dirty="0" smtClean="0"/>
              <a:t>Ideal </a:t>
            </a:r>
            <a:r>
              <a:rPr lang="en-US" sz="3600" dirty="0" smtClean="0"/>
              <a:t>Ecological Flow </a:t>
            </a:r>
            <a:endParaRPr lang="en-US" sz="3600" dirty="0"/>
          </a:p>
        </p:txBody>
      </p:sp>
      <p:sp>
        <p:nvSpPr>
          <p:cNvPr id="2" name="Title 1"/>
          <p:cNvSpPr>
            <a:spLocks noGrp="1"/>
          </p:cNvSpPr>
          <p:nvPr>
            <p:ph type="title"/>
          </p:nvPr>
        </p:nvSpPr>
        <p:spPr>
          <a:xfrm>
            <a:off x="1066800" y="165101"/>
            <a:ext cx="6781800" cy="1143000"/>
          </a:xfrm>
        </p:spPr>
        <p:txBody>
          <a:bodyPr>
            <a:normAutofit/>
          </a:bodyPr>
          <a:lstStyle/>
          <a:p>
            <a:r>
              <a:rPr lang="en-US" dirty="0" smtClean="0"/>
              <a:t>Overview</a:t>
            </a:r>
            <a:endParaRPr lang="en-US" dirty="0"/>
          </a:p>
        </p:txBody>
      </p:sp>
      <p:sp>
        <p:nvSpPr>
          <p:cNvPr id="3" name="Content Placeholder 2"/>
          <p:cNvSpPr>
            <a:spLocks noGrp="1"/>
          </p:cNvSpPr>
          <p:nvPr>
            <p:ph sz="half" idx="1"/>
          </p:nvPr>
        </p:nvSpPr>
        <p:spPr>
          <a:xfrm>
            <a:off x="1371600" y="3657600"/>
            <a:ext cx="3505200" cy="1143000"/>
          </a:xfrm>
        </p:spPr>
        <p:txBody>
          <a:bodyPr/>
          <a:lstStyle/>
          <a:p>
            <a:r>
              <a:rPr lang="en-US" dirty="0" smtClean="0"/>
              <a:t>DSP </a:t>
            </a:r>
            <a:r>
              <a:rPr lang="en-US" dirty="0"/>
              <a:t>Hybrid Approach </a:t>
            </a:r>
          </a:p>
        </p:txBody>
      </p:sp>
      <p:sp>
        <p:nvSpPr>
          <p:cNvPr id="4" name="Content Placeholder 3"/>
          <p:cNvSpPr>
            <a:spLocks noGrp="1"/>
          </p:cNvSpPr>
          <p:nvPr>
            <p:ph sz="half" idx="2"/>
          </p:nvPr>
        </p:nvSpPr>
        <p:spPr>
          <a:xfrm>
            <a:off x="4038600" y="3657600"/>
            <a:ext cx="3276600" cy="1143000"/>
          </a:xfrm>
        </p:spPr>
        <p:txBody>
          <a:bodyPr/>
          <a:lstStyle/>
          <a:p>
            <a:r>
              <a:rPr lang="en-US" dirty="0" smtClean="0"/>
              <a:t>American River Flow Standard</a:t>
            </a:r>
            <a:endParaRPr lang="en-US" dirty="0"/>
          </a:p>
        </p:txBody>
      </p:sp>
    </p:spTree>
    <p:extLst>
      <p:ext uri="{BB962C8B-B14F-4D97-AF65-F5344CB8AC3E}">
        <p14:creationId xmlns:p14="http://schemas.microsoft.com/office/powerpoint/2010/main" val="21381873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924800" cy="1417638"/>
          </a:xfrm>
        </p:spPr>
        <p:txBody>
          <a:bodyPr>
            <a:normAutofit fontScale="90000"/>
          </a:bodyPr>
          <a:lstStyle/>
          <a:p>
            <a:r>
              <a:rPr lang="en-US" dirty="0"/>
              <a:t>Compare / </a:t>
            </a:r>
            <a:r>
              <a:rPr lang="en-US" dirty="0" smtClean="0"/>
              <a:t>Contrast:</a:t>
            </a:r>
            <a:r>
              <a:rPr lang="en-US" dirty="0"/>
              <a:t/>
            </a:r>
            <a:br>
              <a:rPr lang="en-US" dirty="0"/>
            </a:br>
            <a:r>
              <a:rPr lang="en-US" dirty="0"/>
              <a:t>DSP Hybrid </a:t>
            </a:r>
            <a:r>
              <a:rPr lang="en-US" dirty="0" smtClean="0"/>
              <a:t>&amp; Am. River Approaches</a:t>
            </a:r>
            <a:endParaRPr lang="en-US" dirty="0"/>
          </a:p>
        </p:txBody>
      </p:sp>
      <p:sp>
        <p:nvSpPr>
          <p:cNvPr id="3" name="Content Placeholder 2"/>
          <p:cNvSpPr>
            <a:spLocks noGrp="1"/>
          </p:cNvSpPr>
          <p:nvPr>
            <p:ph idx="1"/>
          </p:nvPr>
        </p:nvSpPr>
        <p:spPr>
          <a:xfrm>
            <a:off x="1219200" y="2057400"/>
            <a:ext cx="7696200" cy="4800600"/>
          </a:xfrm>
        </p:spPr>
        <p:txBody>
          <a:bodyPr/>
          <a:lstStyle/>
          <a:p>
            <a:pPr marL="0" indent="0">
              <a:spcAft>
                <a:spcPts val="600"/>
              </a:spcAft>
              <a:buNone/>
            </a:pPr>
            <a:r>
              <a:rPr lang="en-US" dirty="0"/>
              <a:t>Step 1) Stream segment classification</a:t>
            </a:r>
          </a:p>
          <a:p>
            <a:pPr marL="0" indent="0">
              <a:spcAft>
                <a:spcPts val="600"/>
              </a:spcAft>
              <a:buNone/>
            </a:pPr>
            <a:r>
              <a:rPr lang="en-US" dirty="0"/>
              <a:t>Step 2) Hydrologic analysis</a:t>
            </a:r>
          </a:p>
          <a:p>
            <a:pPr marL="0" indent="0">
              <a:spcAft>
                <a:spcPts val="600"/>
              </a:spcAft>
              <a:buNone/>
            </a:pPr>
            <a:r>
              <a:rPr lang="en-US" dirty="0"/>
              <a:t>Step 3) Site-specific field work</a:t>
            </a:r>
          </a:p>
          <a:p>
            <a:pPr marL="0" indent="0">
              <a:spcAft>
                <a:spcPts val="600"/>
              </a:spcAft>
              <a:buNone/>
            </a:pPr>
            <a:r>
              <a:rPr lang="en-US" dirty="0"/>
              <a:t>Step 4) Extrapolation of findings</a:t>
            </a:r>
          </a:p>
          <a:p>
            <a:pPr marL="0" indent="0">
              <a:spcAft>
                <a:spcPts val="600"/>
              </a:spcAft>
              <a:buNone/>
            </a:pPr>
            <a:r>
              <a:rPr lang="en-US" dirty="0"/>
              <a:t>Step 5) </a:t>
            </a:r>
            <a:r>
              <a:rPr lang="en-US" dirty="0" smtClean="0"/>
              <a:t>Produce environmental flow </a:t>
            </a:r>
            <a:r>
              <a:rPr lang="en-US" dirty="0"/>
              <a:t>regime</a:t>
            </a:r>
          </a:p>
          <a:p>
            <a:pPr marL="0" indent="0">
              <a:spcAft>
                <a:spcPts val="600"/>
              </a:spcAft>
              <a:buNone/>
            </a:pPr>
            <a:r>
              <a:rPr lang="en-US" dirty="0"/>
              <a:t>Step 6) </a:t>
            </a:r>
            <a:r>
              <a:rPr lang="en-US" dirty="0" smtClean="0"/>
              <a:t>Interaction: scientists &amp; stakeholders</a:t>
            </a:r>
            <a:endParaRPr lang="en-US" dirty="0"/>
          </a:p>
          <a:p>
            <a:pPr marL="0" indent="0">
              <a:spcAft>
                <a:spcPts val="600"/>
              </a:spcAft>
              <a:buNone/>
            </a:pPr>
            <a:r>
              <a:rPr lang="en-US" dirty="0"/>
              <a:t>Step 7) An adaptive management protocol</a:t>
            </a:r>
          </a:p>
        </p:txBody>
      </p:sp>
      <p:sp>
        <p:nvSpPr>
          <p:cNvPr id="4" name="TextBox 3"/>
          <p:cNvSpPr txBox="1"/>
          <p:nvPr/>
        </p:nvSpPr>
        <p:spPr>
          <a:xfrm>
            <a:off x="685800" y="2082225"/>
            <a:ext cx="533400" cy="584775"/>
          </a:xfrm>
          <a:prstGeom prst="rect">
            <a:avLst/>
          </a:prstGeom>
          <a:noFill/>
          <a:ln>
            <a:noFill/>
          </a:ln>
        </p:spPr>
        <p:txBody>
          <a:bodyPr wrap="square" rtlCol="0">
            <a:spAutoFit/>
          </a:bodyPr>
          <a:lstStyle/>
          <a:p>
            <a:pPr algn="r"/>
            <a:r>
              <a:rPr lang="en-US" sz="3200" dirty="0" smtClean="0">
                <a:solidFill>
                  <a:srgbClr val="0000FF"/>
                </a:solidFill>
                <a:sym typeface="Wingdings"/>
              </a:rPr>
              <a:t></a:t>
            </a:r>
            <a:endParaRPr lang="en-US" sz="3200" dirty="0">
              <a:solidFill>
                <a:srgbClr val="0000FF"/>
              </a:solidFill>
            </a:endParaRPr>
          </a:p>
        </p:txBody>
      </p:sp>
      <p:sp>
        <p:nvSpPr>
          <p:cNvPr id="5" name="TextBox 4"/>
          <p:cNvSpPr txBox="1"/>
          <p:nvPr/>
        </p:nvSpPr>
        <p:spPr>
          <a:xfrm>
            <a:off x="685800" y="2742625"/>
            <a:ext cx="533400" cy="584775"/>
          </a:xfrm>
          <a:prstGeom prst="rect">
            <a:avLst/>
          </a:prstGeom>
          <a:noFill/>
          <a:ln>
            <a:noFill/>
          </a:ln>
        </p:spPr>
        <p:txBody>
          <a:bodyPr wrap="square" rtlCol="0">
            <a:spAutoFit/>
          </a:bodyPr>
          <a:lstStyle/>
          <a:p>
            <a:pPr algn="r"/>
            <a:r>
              <a:rPr lang="en-US" sz="3200" dirty="0" smtClean="0">
                <a:solidFill>
                  <a:srgbClr val="0000FF"/>
                </a:solidFill>
                <a:sym typeface="Wingdings"/>
              </a:rPr>
              <a:t></a:t>
            </a:r>
            <a:endParaRPr lang="en-US" sz="3200" dirty="0">
              <a:solidFill>
                <a:srgbClr val="0000FF"/>
              </a:solidFill>
            </a:endParaRPr>
          </a:p>
        </p:txBody>
      </p:sp>
      <p:sp>
        <p:nvSpPr>
          <p:cNvPr id="6" name="TextBox 5"/>
          <p:cNvSpPr txBox="1"/>
          <p:nvPr/>
        </p:nvSpPr>
        <p:spPr>
          <a:xfrm>
            <a:off x="685800" y="3403025"/>
            <a:ext cx="533400" cy="584775"/>
          </a:xfrm>
          <a:prstGeom prst="rect">
            <a:avLst/>
          </a:prstGeom>
          <a:noFill/>
          <a:ln>
            <a:noFill/>
          </a:ln>
        </p:spPr>
        <p:txBody>
          <a:bodyPr wrap="square" rtlCol="0">
            <a:spAutoFit/>
          </a:bodyPr>
          <a:lstStyle/>
          <a:p>
            <a:pPr algn="r"/>
            <a:r>
              <a:rPr lang="en-US" sz="3200" dirty="0" smtClean="0">
                <a:solidFill>
                  <a:srgbClr val="0000FF"/>
                </a:solidFill>
                <a:sym typeface="Wingdings"/>
              </a:rPr>
              <a:t></a:t>
            </a:r>
            <a:endParaRPr lang="en-US" sz="3200" dirty="0">
              <a:solidFill>
                <a:srgbClr val="0000FF"/>
              </a:solidFill>
            </a:endParaRPr>
          </a:p>
        </p:txBody>
      </p:sp>
      <p:sp>
        <p:nvSpPr>
          <p:cNvPr id="7" name="TextBox 6"/>
          <p:cNvSpPr txBox="1"/>
          <p:nvPr/>
        </p:nvSpPr>
        <p:spPr>
          <a:xfrm>
            <a:off x="609600" y="3886200"/>
            <a:ext cx="533400" cy="923330"/>
          </a:xfrm>
          <a:prstGeom prst="rect">
            <a:avLst/>
          </a:prstGeom>
          <a:noFill/>
          <a:ln>
            <a:noFill/>
          </a:ln>
        </p:spPr>
        <p:txBody>
          <a:bodyPr wrap="square" rtlCol="0">
            <a:spAutoFit/>
          </a:bodyPr>
          <a:lstStyle/>
          <a:p>
            <a:pPr algn="r"/>
            <a:r>
              <a:rPr lang="en-US" sz="5400" dirty="0" smtClean="0">
                <a:solidFill>
                  <a:srgbClr val="FF0000"/>
                </a:solidFill>
                <a:sym typeface="Wingdings 2"/>
              </a:rPr>
              <a:t></a:t>
            </a:r>
            <a:endParaRPr lang="en-US" sz="5400" dirty="0">
              <a:solidFill>
                <a:srgbClr val="FF0000"/>
              </a:solidFill>
            </a:endParaRPr>
          </a:p>
        </p:txBody>
      </p:sp>
      <p:sp>
        <p:nvSpPr>
          <p:cNvPr id="8" name="TextBox 7"/>
          <p:cNvSpPr txBox="1"/>
          <p:nvPr/>
        </p:nvSpPr>
        <p:spPr>
          <a:xfrm>
            <a:off x="685800" y="4723825"/>
            <a:ext cx="533400" cy="584775"/>
          </a:xfrm>
          <a:prstGeom prst="rect">
            <a:avLst/>
          </a:prstGeom>
          <a:noFill/>
          <a:ln>
            <a:noFill/>
          </a:ln>
        </p:spPr>
        <p:txBody>
          <a:bodyPr wrap="square" rtlCol="0">
            <a:spAutoFit/>
          </a:bodyPr>
          <a:lstStyle/>
          <a:p>
            <a:pPr algn="r"/>
            <a:r>
              <a:rPr lang="en-US" sz="3200" dirty="0" smtClean="0">
                <a:solidFill>
                  <a:srgbClr val="0000FF"/>
                </a:solidFill>
                <a:sym typeface="Wingdings"/>
              </a:rPr>
              <a:t></a:t>
            </a:r>
            <a:endParaRPr lang="en-US" sz="3200" dirty="0">
              <a:solidFill>
                <a:srgbClr val="0000FF"/>
              </a:solidFill>
            </a:endParaRPr>
          </a:p>
        </p:txBody>
      </p:sp>
      <p:sp>
        <p:nvSpPr>
          <p:cNvPr id="9" name="TextBox 8"/>
          <p:cNvSpPr txBox="1"/>
          <p:nvPr/>
        </p:nvSpPr>
        <p:spPr>
          <a:xfrm>
            <a:off x="685800" y="5384225"/>
            <a:ext cx="533400" cy="584775"/>
          </a:xfrm>
          <a:prstGeom prst="rect">
            <a:avLst/>
          </a:prstGeom>
          <a:noFill/>
          <a:ln>
            <a:noFill/>
          </a:ln>
        </p:spPr>
        <p:txBody>
          <a:bodyPr wrap="square" rtlCol="0">
            <a:spAutoFit/>
          </a:bodyPr>
          <a:lstStyle/>
          <a:p>
            <a:pPr algn="r"/>
            <a:r>
              <a:rPr lang="en-US" sz="3200" dirty="0" smtClean="0">
                <a:solidFill>
                  <a:srgbClr val="0000FF"/>
                </a:solidFill>
                <a:sym typeface="Wingdings"/>
              </a:rPr>
              <a:t></a:t>
            </a:r>
            <a:endParaRPr lang="en-US" sz="3200" dirty="0">
              <a:solidFill>
                <a:srgbClr val="0000FF"/>
              </a:solidFill>
            </a:endParaRPr>
          </a:p>
        </p:txBody>
      </p:sp>
      <p:sp>
        <p:nvSpPr>
          <p:cNvPr id="10" name="TextBox 9"/>
          <p:cNvSpPr txBox="1"/>
          <p:nvPr/>
        </p:nvSpPr>
        <p:spPr>
          <a:xfrm>
            <a:off x="685800" y="6044625"/>
            <a:ext cx="533400" cy="584775"/>
          </a:xfrm>
          <a:prstGeom prst="rect">
            <a:avLst/>
          </a:prstGeom>
          <a:noFill/>
          <a:ln>
            <a:noFill/>
          </a:ln>
        </p:spPr>
        <p:txBody>
          <a:bodyPr wrap="square" rtlCol="0">
            <a:spAutoFit/>
          </a:bodyPr>
          <a:lstStyle/>
          <a:p>
            <a:pPr algn="r"/>
            <a:r>
              <a:rPr lang="en-US" sz="3200" dirty="0" smtClean="0">
                <a:solidFill>
                  <a:srgbClr val="0000FF"/>
                </a:solidFill>
                <a:sym typeface="Wingdings"/>
              </a:rPr>
              <a:t></a:t>
            </a:r>
            <a:endParaRPr lang="en-US" sz="3200" dirty="0">
              <a:solidFill>
                <a:srgbClr val="0000FF"/>
              </a:solidFill>
            </a:endParaRPr>
          </a:p>
        </p:txBody>
      </p:sp>
    </p:spTree>
    <p:extLst>
      <p:ext uri="{BB962C8B-B14F-4D97-AF65-F5344CB8AC3E}">
        <p14:creationId xmlns:p14="http://schemas.microsoft.com/office/powerpoint/2010/main" val="309772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65101"/>
            <a:ext cx="7315200" cy="1143000"/>
          </a:xfrm>
        </p:spPr>
        <p:txBody>
          <a:bodyPr>
            <a:normAutofit/>
          </a:bodyPr>
          <a:lstStyle/>
          <a:p>
            <a:pPr algn="l"/>
            <a:r>
              <a:rPr lang="en-US" sz="3600" b="1" dirty="0"/>
              <a:t>Step 1) Stream segment classification</a:t>
            </a:r>
            <a:endParaRPr lang="en-US" sz="3600" dirty="0"/>
          </a:p>
        </p:txBody>
      </p:sp>
      <p:sp>
        <p:nvSpPr>
          <p:cNvPr id="4" name="Text Placeholder 3"/>
          <p:cNvSpPr>
            <a:spLocks noGrp="1"/>
          </p:cNvSpPr>
          <p:nvPr>
            <p:ph type="body" idx="1"/>
          </p:nvPr>
        </p:nvSpPr>
        <p:spPr>
          <a:xfrm>
            <a:off x="457200" y="2133600"/>
            <a:ext cx="4040188" cy="639762"/>
          </a:xfrm>
        </p:spPr>
        <p:txBody>
          <a:bodyPr/>
          <a:lstStyle/>
          <a:p>
            <a:r>
              <a:rPr lang="en-US" u="sng" dirty="0" smtClean="0"/>
              <a:t>DSP Hybrid Approach</a:t>
            </a:r>
            <a:endParaRPr lang="en-US" u="sng" dirty="0"/>
          </a:p>
        </p:txBody>
      </p:sp>
      <p:sp>
        <p:nvSpPr>
          <p:cNvPr id="5" name="Content Placeholder 4"/>
          <p:cNvSpPr>
            <a:spLocks noGrp="1"/>
          </p:cNvSpPr>
          <p:nvPr>
            <p:ph sz="half" idx="2"/>
          </p:nvPr>
        </p:nvSpPr>
        <p:spPr>
          <a:xfrm>
            <a:off x="457200" y="2773362"/>
            <a:ext cx="4040188" cy="3951288"/>
          </a:xfrm>
        </p:spPr>
        <p:txBody>
          <a:bodyPr/>
          <a:lstStyle/>
          <a:p>
            <a:r>
              <a:rPr lang="en-US" dirty="0" smtClean="0"/>
              <a:t>Physical </a:t>
            </a:r>
            <a:r>
              <a:rPr lang="en-US" dirty="0"/>
              <a:t>variables </a:t>
            </a:r>
            <a:endParaRPr lang="en-US" dirty="0" smtClean="0"/>
          </a:p>
          <a:p>
            <a:pPr lvl="1"/>
            <a:r>
              <a:rPr lang="en-US" dirty="0" smtClean="0"/>
              <a:t>Depth </a:t>
            </a:r>
          </a:p>
          <a:p>
            <a:pPr lvl="1"/>
            <a:r>
              <a:rPr lang="en-US" dirty="0" smtClean="0"/>
              <a:t>Velocity</a:t>
            </a:r>
          </a:p>
          <a:p>
            <a:r>
              <a:rPr lang="en-US" dirty="0"/>
              <a:t>S</a:t>
            </a:r>
            <a:r>
              <a:rPr lang="en-US" dirty="0" smtClean="0"/>
              <a:t>tream attributes</a:t>
            </a:r>
          </a:p>
          <a:p>
            <a:pPr lvl="1"/>
            <a:r>
              <a:rPr lang="en-US" dirty="0"/>
              <a:t>S</a:t>
            </a:r>
            <a:r>
              <a:rPr lang="en-US" dirty="0" smtClean="0"/>
              <a:t>ubstrate </a:t>
            </a:r>
          </a:p>
          <a:p>
            <a:pPr lvl="1"/>
            <a:r>
              <a:rPr lang="en-US" dirty="0" smtClean="0"/>
              <a:t>Cover</a:t>
            </a:r>
            <a:endParaRPr lang="en-US" dirty="0"/>
          </a:p>
        </p:txBody>
      </p:sp>
      <p:sp>
        <p:nvSpPr>
          <p:cNvPr id="6" name="Text Placeholder 5"/>
          <p:cNvSpPr>
            <a:spLocks noGrp="1"/>
          </p:cNvSpPr>
          <p:nvPr>
            <p:ph type="body" sz="quarter" idx="3"/>
          </p:nvPr>
        </p:nvSpPr>
        <p:spPr>
          <a:xfrm>
            <a:off x="4645025" y="2133600"/>
            <a:ext cx="4041775" cy="639762"/>
          </a:xfrm>
        </p:spPr>
        <p:txBody>
          <a:bodyPr/>
          <a:lstStyle/>
          <a:p>
            <a:r>
              <a:rPr lang="en-US" u="sng" dirty="0" smtClean="0"/>
              <a:t>American River Approach</a:t>
            </a:r>
            <a:endParaRPr lang="en-US" u="sng" dirty="0"/>
          </a:p>
        </p:txBody>
      </p:sp>
      <p:sp>
        <p:nvSpPr>
          <p:cNvPr id="7" name="Content Placeholder 6"/>
          <p:cNvSpPr>
            <a:spLocks noGrp="1"/>
          </p:cNvSpPr>
          <p:nvPr>
            <p:ph sz="quarter" idx="4"/>
          </p:nvPr>
        </p:nvSpPr>
        <p:spPr>
          <a:xfrm>
            <a:off x="4645025" y="2773362"/>
            <a:ext cx="4041775" cy="3951288"/>
          </a:xfrm>
        </p:spPr>
        <p:txBody>
          <a:bodyPr/>
          <a:lstStyle/>
          <a:p>
            <a:r>
              <a:rPr lang="en-US" dirty="0" smtClean="0"/>
              <a:t>Stream </a:t>
            </a:r>
            <a:r>
              <a:rPr lang="en-US" dirty="0"/>
              <a:t>reaches:</a:t>
            </a:r>
          </a:p>
          <a:p>
            <a:pPr lvl="1"/>
            <a:r>
              <a:rPr lang="en-US" dirty="0" smtClean="0"/>
              <a:t>Ecological zones</a:t>
            </a:r>
          </a:p>
        </p:txBody>
      </p:sp>
      <p:sp>
        <p:nvSpPr>
          <p:cNvPr id="8" name="TextBox 7"/>
          <p:cNvSpPr txBox="1"/>
          <p:nvPr/>
        </p:nvSpPr>
        <p:spPr>
          <a:xfrm>
            <a:off x="990600" y="381000"/>
            <a:ext cx="533400" cy="707886"/>
          </a:xfrm>
          <a:prstGeom prst="rect">
            <a:avLst/>
          </a:prstGeom>
          <a:noFill/>
          <a:ln>
            <a:noFill/>
          </a:ln>
        </p:spPr>
        <p:txBody>
          <a:bodyPr wrap="square" rtlCol="0">
            <a:spAutoFit/>
          </a:bodyPr>
          <a:lstStyle/>
          <a:p>
            <a:pPr algn="r"/>
            <a:r>
              <a:rPr lang="en-US" sz="4000" dirty="0" smtClean="0">
                <a:solidFill>
                  <a:srgbClr val="0000FF"/>
                </a:solidFill>
                <a:sym typeface="Wingdings"/>
              </a:rPr>
              <a:t></a:t>
            </a:r>
            <a:endParaRPr lang="en-US" sz="4000" dirty="0">
              <a:solidFill>
                <a:srgbClr val="0000FF"/>
              </a:solidFill>
            </a:endParaRPr>
          </a:p>
        </p:txBody>
      </p:sp>
    </p:spTree>
    <p:extLst>
      <p:ext uri="{BB962C8B-B14F-4D97-AF65-F5344CB8AC3E}">
        <p14:creationId xmlns:p14="http://schemas.microsoft.com/office/powerpoint/2010/main" val="195933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65101"/>
            <a:ext cx="7315200" cy="1143000"/>
          </a:xfrm>
        </p:spPr>
        <p:txBody>
          <a:bodyPr>
            <a:normAutofit/>
          </a:bodyPr>
          <a:lstStyle/>
          <a:p>
            <a:pPr algn="l"/>
            <a:r>
              <a:rPr lang="en-US" sz="3600" b="1" dirty="0"/>
              <a:t>Step 1) Stream segment classification</a:t>
            </a:r>
            <a:endParaRPr lang="en-US" sz="3600" dirty="0"/>
          </a:p>
        </p:txBody>
      </p:sp>
      <p:sp>
        <p:nvSpPr>
          <p:cNvPr id="4" name="Text Placeholder 3"/>
          <p:cNvSpPr>
            <a:spLocks noGrp="1"/>
          </p:cNvSpPr>
          <p:nvPr>
            <p:ph type="body" idx="1"/>
          </p:nvPr>
        </p:nvSpPr>
        <p:spPr>
          <a:xfrm>
            <a:off x="457200" y="2133600"/>
            <a:ext cx="4040188" cy="639762"/>
          </a:xfrm>
        </p:spPr>
        <p:txBody>
          <a:bodyPr/>
          <a:lstStyle/>
          <a:p>
            <a:r>
              <a:rPr lang="en-US" u="sng" dirty="0" smtClean="0"/>
              <a:t>DSP Hybrid Approach</a:t>
            </a:r>
            <a:endParaRPr lang="en-US" u="sng" dirty="0"/>
          </a:p>
        </p:txBody>
      </p:sp>
      <p:sp>
        <p:nvSpPr>
          <p:cNvPr id="5" name="Content Placeholder 4"/>
          <p:cNvSpPr>
            <a:spLocks noGrp="1"/>
          </p:cNvSpPr>
          <p:nvPr>
            <p:ph sz="half" idx="2"/>
          </p:nvPr>
        </p:nvSpPr>
        <p:spPr>
          <a:xfrm>
            <a:off x="457200" y="2773362"/>
            <a:ext cx="4040188" cy="3951288"/>
          </a:xfrm>
        </p:spPr>
        <p:txBody>
          <a:bodyPr/>
          <a:lstStyle/>
          <a:p>
            <a:r>
              <a:rPr lang="en-US" dirty="0" smtClean="0"/>
              <a:t>Physical </a:t>
            </a:r>
            <a:r>
              <a:rPr lang="en-US" dirty="0"/>
              <a:t>variables </a:t>
            </a:r>
            <a:endParaRPr lang="en-US" dirty="0" smtClean="0"/>
          </a:p>
          <a:p>
            <a:pPr lvl="1"/>
            <a:r>
              <a:rPr lang="en-US" dirty="0" smtClean="0"/>
              <a:t>Depth </a:t>
            </a:r>
          </a:p>
          <a:p>
            <a:pPr lvl="1"/>
            <a:r>
              <a:rPr lang="en-US" dirty="0" smtClean="0"/>
              <a:t>Velocity</a:t>
            </a:r>
          </a:p>
          <a:p>
            <a:r>
              <a:rPr lang="en-US" dirty="0"/>
              <a:t>S</a:t>
            </a:r>
            <a:r>
              <a:rPr lang="en-US" dirty="0" smtClean="0"/>
              <a:t>tream attributes</a:t>
            </a:r>
          </a:p>
          <a:p>
            <a:pPr lvl="1"/>
            <a:r>
              <a:rPr lang="en-US" dirty="0"/>
              <a:t>S</a:t>
            </a:r>
            <a:r>
              <a:rPr lang="en-US" dirty="0" smtClean="0"/>
              <a:t>ubstrate </a:t>
            </a:r>
          </a:p>
          <a:p>
            <a:pPr lvl="1"/>
            <a:r>
              <a:rPr lang="en-US" dirty="0" smtClean="0"/>
              <a:t>Cover</a:t>
            </a:r>
            <a:endParaRPr lang="en-US" dirty="0"/>
          </a:p>
        </p:txBody>
      </p:sp>
      <p:sp>
        <p:nvSpPr>
          <p:cNvPr id="6" name="Text Placeholder 5"/>
          <p:cNvSpPr>
            <a:spLocks noGrp="1"/>
          </p:cNvSpPr>
          <p:nvPr>
            <p:ph type="body" sz="quarter" idx="3"/>
          </p:nvPr>
        </p:nvSpPr>
        <p:spPr>
          <a:xfrm>
            <a:off x="4645025" y="2133600"/>
            <a:ext cx="4041775" cy="639762"/>
          </a:xfrm>
        </p:spPr>
        <p:txBody>
          <a:bodyPr/>
          <a:lstStyle/>
          <a:p>
            <a:r>
              <a:rPr lang="en-US" u="sng" dirty="0" smtClean="0"/>
              <a:t>American River Approach</a:t>
            </a:r>
            <a:endParaRPr lang="en-US" u="sng" dirty="0"/>
          </a:p>
        </p:txBody>
      </p:sp>
      <p:sp>
        <p:nvSpPr>
          <p:cNvPr id="7" name="Content Placeholder 6"/>
          <p:cNvSpPr>
            <a:spLocks noGrp="1"/>
          </p:cNvSpPr>
          <p:nvPr>
            <p:ph sz="quarter" idx="4"/>
          </p:nvPr>
        </p:nvSpPr>
        <p:spPr>
          <a:xfrm>
            <a:off x="4645025" y="2773362"/>
            <a:ext cx="4041775" cy="3951288"/>
          </a:xfrm>
        </p:spPr>
        <p:txBody>
          <a:bodyPr/>
          <a:lstStyle/>
          <a:p>
            <a:r>
              <a:rPr lang="en-US" dirty="0" smtClean="0"/>
              <a:t>Stream </a:t>
            </a:r>
            <a:r>
              <a:rPr lang="en-US" dirty="0"/>
              <a:t>reaches:</a:t>
            </a:r>
          </a:p>
          <a:p>
            <a:pPr lvl="1"/>
            <a:r>
              <a:rPr lang="en-US" dirty="0" smtClean="0"/>
              <a:t>Ecological zones</a:t>
            </a:r>
          </a:p>
        </p:txBody>
      </p:sp>
      <p:sp>
        <p:nvSpPr>
          <p:cNvPr id="8" name="TextBox 7"/>
          <p:cNvSpPr txBox="1"/>
          <p:nvPr/>
        </p:nvSpPr>
        <p:spPr>
          <a:xfrm>
            <a:off x="990600" y="381000"/>
            <a:ext cx="533400" cy="707886"/>
          </a:xfrm>
          <a:prstGeom prst="rect">
            <a:avLst/>
          </a:prstGeom>
          <a:noFill/>
          <a:ln>
            <a:noFill/>
          </a:ln>
        </p:spPr>
        <p:txBody>
          <a:bodyPr wrap="square" rtlCol="0">
            <a:spAutoFit/>
          </a:bodyPr>
          <a:lstStyle/>
          <a:p>
            <a:pPr algn="r"/>
            <a:r>
              <a:rPr lang="en-US" sz="4000" dirty="0" smtClean="0">
                <a:solidFill>
                  <a:srgbClr val="0000FF"/>
                </a:solidFill>
                <a:sym typeface="Wingdings"/>
              </a:rPr>
              <a:t></a:t>
            </a:r>
            <a:endParaRPr lang="en-US" sz="4000" dirty="0">
              <a:solidFill>
                <a:srgbClr val="0000FF"/>
              </a:solidFill>
            </a:endParaRPr>
          </a:p>
        </p:txBody>
      </p:sp>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052" b="24019"/>
          <a:stretch/>
        </p:blipFill>
        <p:spPr bwMode="auto">
          <a:xfrm>
            <a:off x="0" y="2247130"/>
            <a:ext cx="9157672" cy="4382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591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65101"/>
            <a:ext cx="7315200" cy="1143000"/>
          </a:xfrm>
        </p:spPr>
        <p:txBody>
          <a:bodyPr>
            <a:normAutofit/>
          </a:bodyPr>
          <a:lstStyle/>
          <a:p>
            <a:pPr algn="l"/>
            <a:r>
              <a:rPr lang="en-US" sz="3600" b="1" dirty="0"/>
              <a:t>Step 2) Hydrologic analysis</a:t>
            </a:r>
            <a:endParaRPr lang="en-US" sz="3600" dirty="0"/>
          </a:p>
        </p:txBody>
      </p:sp>
      <p:sp>
        <p:nvSpPr>
          <p:cNvPr id="4" name="Text Placeholder 3"/>
          <p:cNvSpPr>
            <a:spLocks noGrp="1"/>
          </p:cNvSpPr>
          <p:nvPr>
            <p:ph type="body" idx="1"/>
          </p:nvPr>
        </p:nvSpPr>
        <p:spPr>
          <a:xfrm>
            <a:off x="457200" y="2133600"/>
            <a:ext cx="4040188" cy="639762"/>
          </a:xfrm>
        </p:spPr>
        <p:txBody>
          <a:bodyPr/>
          <a:lstStyle/>
          <a:p>
            <a:r>
              <a:rPr lang="en-US" u="sng" dirty="0" smtClean="0"/>
              <a:t>DSP Hybrid Approach</a:t>
            </a:r>
            <a:endParaRPr lang="en-US" u="sng" dirty="0"/>
          </a:p>
        </p:txBody>
      </p:sp>
      <p:sp>
        <p:nvSpPr>
          <p:cNvPr id="5" name="Content Placeholder 4"/>
          <p:cNvSpPr>
            <a:spLocks noGrp="1"/>
          </p:cNvSpPr>
          <p:nvPr>
            <p:ph sz="half" idx="2"/>
          </p:nvPr>
        </p:nvSpPr>
        <p:spPr>
          <a:xfrm>
            <a:off x="457200" y="2773362"/>
            <a:ext cx="4040188" cy="3951288"/>
          </a:xfrm>
        </p:spPr>
        <p:txBody>
          <a:bodyPr/>
          <a:lstStyle/>
          <a:p>
            <a:pPr marL="0" indent="0">
              <a:buNone/>
            </a:pPr>
            <a:r>
              <a:rPr lang="en-US" dirty="0" smtClean="0"/>
              <a:t>Separate hydrology </a:t>
            </a:r>
            <a:r>
              <a:rPr lang="en-US" dirty="0"/>
              <a:t>into key flow regime components (blocking) and an analysis of historical changes</a:t>
            </a:r>
            <a:r>
              <a:rPr lang="en-US" dirty="0" smtClean="0"/>
              <a:t>.</a:t>
            </a:r>
          </a:p>
          <a:p>
            <a:pPr marL="0" indent="0">
              <a:buNone/>
            </a:pPr>
            <a:endParaRPr lang="en-US" dirty="0"/>
          </a:p>
          <a:p>
            <a:pPr marL="0" indent="0">
              <a:buNone/>
            </a:pPr>
            <a:r>
              <a:rPr lang="en-US" dirty="0" smtClean="0"/>
              <a:t>… more </a:t>
            </a:r>
            <a:r>
              <a:rPr lang="en-US" dirty="0"/>
              <a:t>than the consideration of species specific habitats </a:t>
            </a:r>
            <a:endParaRPr lang="en-US" dirty="0" smtClean="0"/>
          </a:p>
          <a:p>
            <a:pPr marL="0" indent="0">
              <a:buNone/>
            </a:pPr>
            <a:r>
              <a:rPr lang="en-US" dirty="0" smtClean="0"/>
              <a:t>… consider full </a:t>
            </a:r>
            <a:r>
              <a:rPr lang="en-US" dirty="0"/>
              <a:t>range of </a:t>
            </a:r>
            <a:r>
              <a:rPr lang="en-US" dirty="0" smtClean="0"/>
              <a:t>flows</a:t>
            </a:r>
            <a:endParaRPr lang="en-US" dirty="0"/>
          </a:p>
          <a:p>
            <a:pPr marL="0" indent="0">
              <a:buNone/>
            </a:pPr>
            <a:endParaRPr lang="en-US" dirty="0"/>
          </a:p>
        </p:txBody>
      </p:sp>
      <p:sp>
        <p:nvSpPr>
          <p:cNvPr id="6" name="Text Placeholder 5"/>
          <p:cNvSpPr>
            <a:spLocks noGrp="1"/>
          </p:cNvSpPr>
          <p:nvPr>
            <p:ph type="body" sz="quarter" idx="3"/>
          </p:nvPr>
        </p:nvSpPr>
        <p:spPr>
          <a:xfrm>
            <a:off x="4645025" y="2133600"/>
            <a:ext cx="4041775" cy="639762"/>
          </a:xfrm>
        </p:spPr>
        <p:txBody>
          <a:bodyPr/>
          <a:lstStyle/>
          <a:p>
            <a:r>
              <a:rPr lang="en-US" u="sng" dirty="0" smtClean="0"/>
              <a:t>American River Approach</a:t>
            </a:r>
            <a:endParaRPr lang="en-US" u="sng" dirty="0"/>
          </a:p>
        </p:txBody>
      </p:sp>
      <p:sp>
        <p:nvSpPr>
          <p:cNvPr id="7" name="Content Placeholder 6"/>
          <p:cNvSpPr>
            <a:spLocks noGrp="1"/>
          </p:cNvSpPr>
          <p:nvPr>
            <p:ph sz="quarter" idx="4"/>
          </p:nvPr>
        </p:nvSpPr>
        <p:spPr>
          <a:xfrm>
            <a:off x="4645025" y="2773362"/>
            <a:ext cx="4041775" cy="3951288"/>
          </a:xfrm>
        </p:spPr>
        <p:txBody>
          <a:bodyPr/>
          <a:lstStyle/>
          <a:p>
            <a:pPr marL="0" indent="0">
              <a:buNone/>
            </a:pPr>
            <a:r>
              <a:rPr lang="en-US" dirty="0"/>
              <a:t>Flow Standard is blocked into:</a:t>
            </a:r>
          </a:p>
          <a:p>
            <a:r>
              <a:rPr lang="en-US" dirty="0" smtClean="0"/>
              <a:t>Flood </a:t>
            </a:r>
            <a:r>
              <a:rPr lang="en-US" dirty="0"/>
              <a:t>control</a:t>
            </a:r>
          </a:p>
          <a:p>
            <a:r>
              <a:rPr lang="en-US" dirty="0" smtClean="0"/>
              <a:t>Steelhead </a:t>
            </a:r>
            <a:r>
              <a:rPr lang="en-US" dirty="0"/>
              <a:t>spawning &amp; rearing</a:t>
            </a:r>
          </a:p>
          <a:p>
            <a:r>
              <a:rPr lang="en-US" dirty="0" smtClean="0"/>
              <a:t>Fall-run </a:t>
            </a:r>
            <a:r>
              <a:rPr lang="en-US" dirty="0"/>
              <a:t>spawning &amp; rearing</a:t>
            </a:r>
          </a:p>
          <a:p>
            <a:r>
              <a:rPr lang="en-US" dirty="0" smtClean="0"/>
              <a:t>Other </a:t>
            </a:r>
            <a:r>
              <a:rPr lang="en-US" dirty="0"/>
              <a:t>species &amp; life stages</a:t>
            </a:r>
          </a:p>
          <a:p>
            <a:r>
              <a:rPr lang="en-US" dirty="0" smtClean="0"/>
              <a:t>Pulses </a:t>
            </a:r>
          </a:p>
          <a:p>
            <a:r>
              <a:rPr lang="en-US" dirty="0" smtClean="0"/>
              <a:t>CVP </a:t>
            </a:r>
            <a:r>
              <a:rPr lang="en-US" dirty="0"/>
              <a:t>operations</a:t>
            </a:r>
          </a:p>
        </p:txBody>
      </p:sp>
      <p:sp>
        <p:nvSpPr>
          <p:cNvPr id="8" name="TextBox 7"/>
          <p:cNvSpPr txBox="1"/>
          <p:nvPr/>
        </p:nvSpPr>
        <p:spPr>
          <a:xfrm>
            <a:off x="990600" y="381000"/>
            <a:ext cx="533400" cy="707886"/>
          </a:xfrm>
          <a:prstGeom prst="rect">
            <a:avLst/>
          </a:prstGeom>
          <a:noFill/>
          <a:ln>
            <a:noFill/>
          </a:ln>
        </p:spPr>
        <p:txBody>
          <a:bodyPr wrap="square" rtlCol="0">
            <a:spAutoFit/>
          </a:bodyPr>
          <a:lstStyle/>
          <a:p>
            <a:pPr algn="r"/>
            <a:r>
              <a:rPr lang="en-US" sz="4000" dirty="0" smtClean="0">
                <a:solidFill>
                  <a:srgbClr val="0000FF"/>
                </a:solidFill>
                <a:sym typeface="Wingdings"/>
              </a:rPr>
              <a:t></a:t>
            </a:r>
            <a:endParaRPr lang="en-US" sz="4000" dirty="0">
              <a:solidFill>
                <a:srgbClr val="0000FF"/>
              </a:solidFill>
            </a:endParaRPr>
          </a:p>
        </p:txBody>
      </p:sp>
    </p:spTree>
    <p:extLst>
      <p:ext uri="{BB962C8B-B14F-4D97-AF65-F5344CB8AC3E}">
        <p14:creationId xmlns:p14="http://schemas.microsoft.com/office/powerpoint/2010/main" val="330479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65101"/>
            <a:ext cx="7315200" cy="1143000"/>
          </a:xfrm>
        </p:spPr>
        <p:txBody>
          <a:bodyPr>
            <a:normAutofit/>
          </a:bodyPr>
          <a:lstStyle/>
          <a:p>
            <a:pPr algn="l"/>
            <a:r>
              <a:rPr lang="en-US" sz="3600" b="1" dirty="0"/>
              <a:t>Step 3) Site-specific field work</a:t>
            </a:r>
            <a:endParaRPr lang="en-US" sz="3600" dirty="0"/>
          </a:p>
        </p:txBody>
      </p:sp>
      <p:sp>
        <p:nvSpPr>
          <p:cNvPr id="4" name="Text Placeholder 3"/>
          <p:cNvSpPr>
            <a:spLocks noGrp="1"/>
          </p:cNvSpPr>
          <p:nvPr>
            <p:ph type="body" idx="1"/>
          </p:nvPr>
        </p:nvSpPr>
        <p:spPr>
          <a:xfrm>
            <a:off x="457200" y="2133600"/>
            <a:ext cx="4040188" cy="639762"/>
          </a:xfrm>
        </p:spPr>
        <p:txBody>
          <a:bodyPr/>
          <a:lstStyle/>
          <a:p>
            <a:r>
              <a:rPr lang="en-US" u="sng" dirty="0" smtClean="0"/>
              <a:t>DSP Hybrid Approach</a:t>
            </a:r>
            <a:endParaRPr lang="en-US" u="sng" dirty="0"/>
          </a:p>
        </p:txBody>
      </p:sp>
      <p:sp>
        <p:nvSpPr>
          <p:cNvPr id="5" name="Content Placeholder 4"/>
          <p:cNvSpPr>
            <a:spLocks noGrp="1"/>
          </p:cNvSpPr>
          <p:nvPr>
            <p:ph sz="half" idx="2"/>
          </p:nvPr>
        </p:nvSpPr>
        <p:spPr>
          <a:xfrm>
            <a:off x="457200" y="2773362"/>
            <a:ext cx="4040188" cy="3951288"/>
          </a:xfrm>
        </p:spPr>
        <p:txBody>
          <a:bodyPr/>
          <a:lstStyle/>
          <a:p>
            <a:pPr marL="0" indent="0">
              <a:buNone/>
            </a:pPr>
            <a:r>
              <a:rPr lang="en-US" dirty="0" smtClean="0"/>
              <a:t>… targeted </a:t>
            </a:r>
            <a:r>
              <a:rPr lang="en-US" dirty="0"/>
              <a:t>toward representative species assemblages and processes </a:t>
            </a:r>
            <a:r>
              <a:rPr lang="en-US" dirty="0" smtClean="0"/>
              <a:t> … such </a:t>
            </a:r>
            <a:r>
              <a:rPr lang="en-US" dirty="0"/>
              <a:t>as instream habitat requirements of notable fish </a:t>
            </a:r>
            <a:r>
              <a:rPr lang="en-US" dirty="0" smtClean="0"/>
              <a:t>species …</a:t>
            </a:r>
          </a:p>
          <a:p>
            <a:pPr marL="0" indent="0">
              <a:buNone/>
            </a:pPr>
            <a:r>
              <a:rPr lang="en-US" dirty="0" smtClean="0"/>
              <a:t>(</a:t>
            </a:r>
            <a:r>
              <a:rPr lang="en-US" dirty="0"/>
              <a:t>e.g. floodplain connectivity, benthic productivity or native assemblages</a:t>
            </a:r>
            <a:r>
              <a:rPr lang="en-US" dirty="0" smtClean="0"/>
              <a:t>)</a:t>
            </a:r>
            <a:endParaRPr lang="en-US" dirty="0"/>
          </a:p>
        </p:txBody>
      </p:sp>
      <p:sp>
        <p:nvSpPr>
          <p:cNvPr id="6" name="Text Placeholder 5"/>
          <p:cNvSpPr>
            <a:spLocks noGrp="1"/>
          </p:cNvSpPr>
          <p:nvPr>
            <p:ph type="body" sz="quarter" idx="3"/>
          </p:nvPr>
        </p:nvSpPr>
        <p:spPr>
          <a:xfrm>
            <a:off x="4645025" y="2133600"/>
            <a:ext cx="4041775" cy="639762"/>
          </a:xfrm>
        </p:spPr>
        <p:txBody>
          <a:bodyPr/>
          <a:lstStyle/>
          <a:p>
            <a:r>
              <a:rPr lang="en-US" u="sng" dirty="0" smtClean="0"/>
              <a:t>American River Approach</a:t>
            </a:r>
            <a:endParaRPr lang="en-US" u="sng" dirty="0"/>
          </a:p>
        </p:txBody>
      </p:sp>
      <p:sp>
        <p:nvSpPr>
          <p:cNvPr id="7" name="Content Placeholder 6"/>
          <p:cNvSpPr>
            <a:spLocks noGrp="1"/>
          </p:cNvSpPr>
          <p:nvPr>
            <p:ph sz="quarter" idx="4"/>
          </p:nvPr>
        </p:nvSpPr>
        <p:spPr>
          <a:xfrm>
            <a:off x="4645025" y="2773362"/>
            <a:ext cx="4041775" cy="3951288"/>
          </a:xfrm>
        </p:spPr>
        <p:txBody>
          <a:bodyPr/>
          <a:lstStyle/>
          <a:p>
            <a:r>
              <a:rPr lang="en-US" dirty="0" smtClean="0"/>
              <a:t>Detailed </a:t>
            </a:r>
            <a:r>
              <a:rPr lang="en-US" dirty="0"/>
              <a:t>surveys </a:t>
            </a:r>
            <a:r>
              <a:rPr lang="en-US" dirty="0" smtClean="0"/>
              <a:t>&amp;habitat modeling</a:t>
            </a:r>
          </a:p>
          <a:p>
            <a:pPr lvl="1"/>
            <a:r>
              <a:rPr lang="en-US" dirty="0" smtClean="0"/>
              <a:t>Substrate</a:t>
            </a:r>
          </a:p>
          <a:p>
            <a:pPr lvl="1"/>
            <a:r>
              <a:rPr lang="en-US" dirty="0" smtClean="0"/>
              <a:t>Bathymetry</a:t>
            </a:r>
          </a:p>
          <a:p>
            <a:pPr lvl="1"/>
            <a:r>
              <a:rPr lang="en-US" dirty="0" smtClean="0"/>
              <a:t>Depth</a:t>
            </a:r>
          </a:p>
          <a:p>
            <a:pPr lvl="1"/>
            <a:r>
              <a:rPr lang="en-US" dirty="0" smtClean="0"/>
              <a:t>Velocity</a:t>
            </a:r>
          </a:p>
          <a:p>
            <a:pPr lvl="1"/>
            <a:r>
              <a:rPr lang="en-US" dirty="0" smtClean="0"/>
              <a:t>Redds</a:t>
            </a:r>
          </a:p>
          <a:p>
            <a:pPr lvl="1"/>
            <a:r>
              <a:rPr lang="en-US" dirty="0" smtClean="0"/>
              <a:t>Temperature</a:t>
            </a:r>
          </a:p>
          <a:p>
            <a:pPr lvl="1"/>
            <a:r>
              <a:rPr lang="en-US" dirty="0" smtClean="0"/>
              <a:t>DO</a:t>
            </a:r>
          </a:p>
          <a:p>
            <a:pPr lvl="1"/>
            <a:r>
              <a:rPr lang="en-US" dirty="0" smtClean="0"/>
              <a:t>Stranding</a:t>
            </a:r>
          </a:p>
          <a:p>
            <a:pPr lvl="1"/>
            <a:r>
              <a:rPr lang="en-US" dirty="0" smtClean="0"/>
              <a:t>Other</a:t>
            </a:r>
            <a:endParaRPr lang="en-US" dirty="0"/>
          </a:p>
        </p:txBody>
      </p:sp>
      <p:sp>
        <p:nvSpPr>
          <p:cNvPr id="9" name="TextBox 8"/>
          <p:cNvSpPr txBox="1"/>
          <p:nvPr/>
        </p:nvSpPr>
        <p:spPr>
          <a:xfrm>
            <a:off x="990600" y="381000"/>
            <a:ext cx="533400" cy="707886"/>
          </a:xfrm>
          <a:prstGeom prst="rect">
            <a:avLst/>
          </a:prstGeom>
          <a:noFill/>
          <a:ln>
            <a:noFill/>
          </a:ln>
        </p:spPr>
        <p:txBody>
          <a:bodyPr wrap="square" rtlCol="0">
            <a:spAutoFit/>
          </a:bodyPr>
          <a:lstStyle/>
          <a:p>
            <a:pPr algn="r"/>
            <a:r>
              <a:rPr lang="en-US" sz="4000" dirty="0" smtClean="0">
                <a:solidFill>
                  <a:srgbClr val="0000FF"/>
                </a:solidFill>
                <a:sym typeface="Wingdings"/>
              </a:rPr>
              <a:t></a:t>
            </a:r>
            <a:endParaRPr lang="en-US" sz="4000" dirty="0">
              <a:solidFill>
                <a:srgbClr val="0000FF"/>
              </a:solidFill>
            </a:endParaRPr>
          </a:p>
        </p:txBody>
      </p:sp>
    </p:spTree>
    <p:extLst>
      <p:ext uri="{BB962C8B-B14F-4D97-AF65-F5344CB8AC3E}">
        <p14:creationId xmlns:p14="http://schemas.microsoft.com/office/powerpoint/2010/main" val="185679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65101"/>
            <a:ext cx="7315200" cy="1143000"/>
          </a:xfrm>
        </p:spPr>
        <p:txBody>
          <a:bodyPr>
            <a:normAutofit/>
          </a:bodyPr>
          <a:lstStyle/>
          <a:p>
            <a:pPr algn="l"/>
            <a:r>
              <a:rPr lang="en-US" sz="3600" b="1" dirty="0"/>
              <a:t>Step 4) Extrapolation of findings</a:t>
            </a:r>
            <a:endParaRPr lang="en-US" sz="3600" dirty="0"/>
          </a:p>
        </p:txBody>
      </p:sp>
      <p:sp>
        <p:nvSpPr>
          <p:cNvPr id="4" name="Text Placeholder 3"/>
          <p:cNvSpPr>
            <a:spLocks noGrp="1"/>
          </p:cNvSpPr>
          <p:nvPr>
            <p:ph type="body" idx="1"/>
          </p:nvPr>
        </p:nvSpPr>
        <p:spPr>
          <a:xfrm>
            <a:off x="457200" y="2133600"/>
            <a:ext cx="4040188" cy="639762"/>
          </a:xfrm>
        </p:spPr>
        <p:txBody>
          <a:bodyPr/>
          <a:lstStyle/>
          <a:p>
            <a:r>
              <a:rPr lang="en-US" u="sng" dirty="0" smtClean="0"/>
              <a:t>DSP Hybrid Approach</a:t>
            </a:r>
            <a:endParaRPr lang="en-US" u="sng" dirty="0"/>
          </a:p>
        </p:txBody>
      </p:sp>
      <p:sp>
        <p:nvSpPr>
          <p:cNvPr id="5" name="Content Placeholder 4"/>
          <p:cNvSpPr>
            <a:spLocks noGrp="1"/>
          </p:cNvSpPr>
          <p:nvPr>
            <p:ph sz="half" idx="2"/>
          </p:nvPr>
        </p:nvSpPr>
        <p:spPr>
          <a:xfrm>
            <a:off x="457200" y="2773362"/>
            <a:ext cx="4040188" cy="1265238"/>
          </a:xfrm>
        </p:spPr>
        <p:txBody>
          <a:bodyPr/>
          <a:lstStyle/>
          <a:p>
            <a:pPr marL="0" indent="0">
              <a:buNone/>
            </a:pPr>
            <a:r>
              <a:rPr lang="en-US" dirty="0" smtClean="0"/>
              <a:t>… the </a:t>
            </a:r>
            <a:r>
              <a:rPr lang="en-US" dirty="0"/>
              <a:t>essence of </a:t>
            </a:r>
            <a:r>
              <a:rPr lang="en-US" dirty="0" smtClean="0"/>
              <a:t>… setting </a:t>
            </a:r>
            <a:r>
              <a:rPr lang="en-US" dirty="0"/>
              <a:t>flow </a:t>
            </a:r>
            <a:r>
              <a:rPr lang="en-US" dirty="0" smtClean="0"/>
              <a:t>criteria</a:t>
            </a:r>
            <a:endParaRPr lang="en-US" dirty="0"/>
          </a:p>
          <a:p>
            <a:pPr marL="0" indent="0">
              <a:buNone/>
            </a:pPr>
            <a:endParaRPr lang="en-US" dirty="0"/>
          </a:p>
        </p:txBody>
      </p:sp>
      <p:sp>
        <p:nvSpPr>
          <p:cNvPr id="6" name="Text Placeholder 5"/>
          <p:cNvSpPr>
            <a:spLocks noGrp="1"/>
          </p:cNvSpPr>
          <p:nvPr>
            <p:ph type="body" sz="quarter" idx="3"/>
          </p:nvPr>
        </p:nvSpPr>
        <p:spPr>
          <a:xfrm>
            <a:off x="4645025" y="2133600"/>
            <a:ext cx="4041775" cy="639762"/>
          </a:xfrm>
        </p:spPr>
        <p:txBody>
          <a:bodyPr/>
          <a:lstStyle/>
          <a:p>
            <a:r>
              <a:rPr lang="en-US" u="sng" dirty="0" smtClean="0"/>
              <a:t>American River Approach</a:t>
            </a:r>
            <a:endParaRPr lang="en-US" u="sng" dirty="0"/>
          </a:p>
        </p:txBody>
      </p:sp>
      <p:sp>
        <p:nvSpPr>
          <p:cNvPr id="7" name="Content Placeholder 6"/>
          <p:cNvSpPr>
            <a:spLocks noGrp="1"/>
          </p:cNvSpPr>
          <p:nvPr>
            <p:ph sz="quarter" idx="4"/>
          </p:nvPr>
        </p:nvSpPr>
        <p:spPr>
          <a:xfrm>
            <a:off x="4645025" y="2773362"/>
            <a:ext cx="4041775" cy="3951288"/>
          </a:xfrm>
        </p:spPr>
        <p:txBody>
          <a:bodyPr/>
          <a:lstStyle/>
          <a:p>
            <a:pPr marL="0" indent="0">
              <a:buNone/>
            </a:pPr>
            <a:r>
              <a:rPr lang="en-US" dirty="0" smtClean="0"/>
              <a:t>Not needed.  Ours is site-specific approach.</a:t>
            </a:r>
            <a:endParaRPr lang="en-US" dirty="0"/>
          </a:p>
        </p:txBody>
      </p:sp>
      <p:sp>
        <p:nvSpPr>
          <p:cNvPr id="3" name="TextBox 2"/>
          <p:cNvSpPr txBox="1"/>
          <p:nvPr/>
        </p:nvSpPr>
        <p:spPr>
          <a:xfrm>
            <a:off x="533400" y="4267200"/>
            <a:ext cx="8001000" cy="2031325"/>
          </a:xfrm>
          <a:prstGeom prst="rect">
            <a:avLst/>
          </a:prstGeom>
          <a:solidFill>
            <a:srgbClr val="FFFF00"/>
          </a:solidFill>
          <a:ln>
            <a:solidFill>
              <a:schemeClr val="tx1"/>
            </a:solidFill>
          </a:ln>
          <a:effectLst>
            <a:outerShdw blurRad="50800" dist="101600" dir="2700000" algn="tl" rotWithShape="0">
              <a:prstClr val="black">
                <a:alpha val="40000"/>
              </a:prstClr>
            </a:outerShdw>
          </a:effectLst>
        </p:spPr>
        <p:txBody>
          <a:bodyPr wrap="square" lIns="182880" tIns="91440" rIns="182880" bIns="91440" rtlCol="0">
            <a:spAutoFit/>
          </a:bodyPr>
          <a:lstStyle>
            <a:defPPr>
              <a:defRPr lang="en-US"/>
            </a:defPPr>
            <a:lvl1pPr>
              <a:defRPr sz="2400"/>
            </a:lvl1pPr>
          </a:lstStyle>
          <a:p>
            <a:r>
              <a:rPr lang="en-US" dirty="0"/>
              <a:t>While a more regional approach is desired either due to time or resource constraints, it should be acknowledged that a </a:t>
            </a:r>
            <a:r>
              <a:rPr lang="en-US" dirty="0">
                <a:effectLst>
                  <a:glow rad="228600">
                    <a:schemeClr val="accent5">
                      <a:satMod val="175000"/>
                      <a:alpha val="40000"/>
                    </a:schemeClr>
                  </a:glow>
                </a:effectLst>
              </a:rPr>
              <a:t>site-specific approach would be more scientifically defensible </a:t>
            </a:r>
            <a:r>
              <a:rPr lang="en-US" dirty="0"/>
              <a:t>simply because uncertainties associated with extrapolation would be avoided</a:t>
            </a:r>
            <a:r>
              <a:rPr lang="en-US" dirty="0" smtClean="0"/>
              <a:t>.</a:t>
            </a:r>
            <a:endParaRPr lang="en-US" dirty="0"/>
          </a:p>
        </p:txBody>
      </p:sp>
      <p:sp>
        <p:nvSpPr>
          <p:cNvPr id="9" name="TextBox 8"/>
          <p:cNvSpPr txBox="1"/>
          <p:nvPr/>
        </p:nvSpPr>
        <p:spPr>
          <a:xfrm>
            <a:off x="990600" y="228600"/>
            <a:ext cx="533400" cy="1107996"/>
          </a:xfrm>
          <a:prstGeom prst="rect">
            <a:avLst/>
          </a:prstGeom>
          <a:noFill/>
          <a:ln>
            <a:noFill/>
          </a:ln>
        </p:spPr>
        <p:txBody>
          <a:bodyPr wrap="square" rtlCol="0">
            <a:spAutoFit/>
          </a:bodyPr>
          <a:lstStyle/>
          <a:p>
            <a:pPr algn="r"/>
            <a:r>
              <a:rPr lang="en-US" sz="6600" dirty="0" smtClean="0">
                <a:solidFill>
                  <a:srgbClr val="FF0000"/>
                </a:solidFill>
                <a:sym typeface="Wingdings 2"/>
              </a:rPr>
              <a:t></a:t>
            </a:r>
            <a:endParaRPr lang="en-US" sz="6600" dirty="0">
              <a:solidFill>
                <a:srgbClr val="FF0000"/>
              </a:solidFill>
            </a:endParaRPr>
          </a:p>
        </p:txBody>
      </p:sp>
    </p:spTree>
    <p:extLst>
      <p:ext uri="{BB962C8B-B14F-4D97-AF65-F5344CB8AC3E}">
        <p14:creationId xmlns:p14="http://schemas.microsoft.com/office/powerpoint/2010/main" val="335483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7315200" cy="1143000"/>
          </a:xfrm>
        </p:spPr>
        <p:txBody>
          <a:bodyPr>
            <a:normAutofit fontScale="90000"/>
          </a:bodyPr>
          <a:lstStyle/>
          <a:p>
            <a:pPr algn="l"/>
            <a:r>
              <a:rPr lang="en-US" sz="3600" b="1" dirty="0"/>
              <a:t>Step 5) Production of an environmental </a:t>
            </a:r>
            <a:r>
              <a:rPr lang="en-US" sz="3600" b="1" dirty="0" smtClean="0"/>
              <a:t/>
            </a:r>
            <a:br>
              <a:rPr lang="en-US" sz="3600" b="1" dirty="0" smtClean="0"/>
            </a:br>
            <a:r>
              <a:rPr lang="en-US" sz="3600" b="1" dirty="0"/>
              <a:t> </a:t>
            </a:r>
            <a:r>
              <a:rPr lang="en-US" sz="3600" b="1" dirty="0" smtClean="0"/>
              <a:t>             flow </a:t>
            </a:r>
            <a:r>
              <a:rPr lang="en-US" sz="3600" b="1" dirty="0"/>
              <a:t>regime</a:t>
            </a:r>
            <a:endParaRPr lang="en-US" sz="3600" dirty="0"/>
          </a:p>
        </p:txBody>
      </p:sp>
      <p:sp>
        <p:nvSpPr>
          <p:cNvPr id="4" name="Text Placeholder 3"/>
          <p:cNvSpPr>
            <a:spLocks noGrp="1"/>
          </p:cNvSpPr>
          <p:nvPr>
            <p:ph type="body" idx="1"/>
          </p:nvPr>
        </p:nvSpPr>
        <p:spPr>
          <a:xfrm>
            <a:off x="457200" y="1828800"/>
            <a:ext cx="4040188" cy="639762"/>
          </a:xfrm>
        </p:spPr>
        <p:txBody>
          <a:bodyPr/>
          <a:lstStyle/>
          <a:p>
            <a:r>
              <a:rPr lang="en-US" u="sng" dirty="0" smtClean="0"/>
              <a:t>DSP Hybrid Approach</a:t>
            </a:r>
            <a:endParaRPr lang="en-US" u="sng" dirty="0"/>
          </a:p>
        </p:txBody>
      </p:sp>
      <p:sp>
        <p:nvSpPr>
          <p:cNvPr id="5" name="Content Placeholder 4"/>
          <p:cNvSpPr>
            <a:spLocks noGrp="1"/>
          </p:cNvSpPr>
          <p:nvPr>
            <p:ph sz="half" idx="2"/>
          </p:nvPr>
        </p:nvSpPr>
        <p:spPr>
          <a:xfrm>
            <a:off x="457200" y="2438400"/>
            <a:ext cx="4040188" cy="3951288"/>
          </a:xfrm>
        </p:spPr>
        <p:txBody>
          <a:bodyPr/>
          <a:lstStyle/>
          <a:p>
            <a:pPr marL="0" indent="0">
              <a:buNone/>
            </a:pPr>
            <a:r>
              <a:rPr lang="en-US" dirty="0" smtClean="0"/>
              <a:t>Species</a:t>
            </a:r>
          </a:p>
          <a:p>
            <a:pPr marL="0" indent="0">
              <a:buNone/>
            </a:pPr>
            <a:endParaRPr lang="en-US" dirty="0"/>
          </a:p>
          <a:p>
            <a:pPr marL="0" indent="0">
              <a:buNone/>
            </a:pPr>
            <a:r>
              <a:rPr lang="en-US" dirty="0" smtClean="0"/>
              <a:t>Processes – such as:</a:t>
            </a:r>
          </a:p>
          <a:p>
            <a:pPr marL="0" indent="0">
              <a:buNone/>
            </a:pPr>
            <a:r>
              <a:rPr lang="en-US" dirty="0" smtClean="0"/>
              <a:t> - Temperature</a:t>
            </a:r>
          </a:p>
          <a:p>
            <a:pPr marL="0" indent="0">
              <a:buNone/>
            </a:pPr>
            <a:r>
              <a:rPr lang="en-US" dirty="0"/>
              <a:t> </a:t>
            </a:r>
            <a:r>
              <a:rPr lang="en-US" dirty="0" smtClean="0"/>
              <a:t>- Sediment transport</a:t>
            </a:r>
          </a:p>
          <a:p>
            <a:pPr marL="0" indent="0">
              <a:buNone/>
            </a:pPr>
            <a:r>
              <a:rPr lang="en-US" dirty="0"/>
              <a:t> </a:t>
            </a:r>
            <a:r>
              <a:rPr lang="en-US" dirty="0" smtClean="0"/>
              <a:t>- Lateral connectivity</a:t>
            </a:r>
          </a:p>
          <a:p>
            <a:pPr marL="0" indent="0">
              <a:buNone/>
            </a:pPr>
            <a:endParaRPr lang="en-US" dirty="0"/>
          </a:p>
          <a:p>
            <a:pPr marL="0" indent="0">
              <a:buNone/>
            </a:pPr>
            <a:endParaRPr lang="en-US" dirty="0" smtClean="0"/>
          </a:p>
        </p:txBody>
      </p:sp>
      <p:sp>
        <p:nvSpPr>
          <p:cNvPr id="6" name="Text Placeholder 5"/>
          <p:cNvSpPr>
            <a:spLocks noGrp="1"/>
          </p:cNvSpPr>
          <p:nvPr>
            <p:ph type="body" sz="quarter" idx="3"/>
          </p:nvPr>
        </p:nvSpPr>
        <p:spPr>
          <a:xfrm>
            <a:off x="4645025" y="1828800"/>
            <a:ext cx="4041775" cy="639762"/>
          </a:xfrm>
        </p:spPr>
        <p:txBody>
          <a:bodyPr/>
          <a:lstStyle/>
          <a:p>
            <a:r>
              <a:rPr lang="en-US" u="sng" dirty="0" smtClean="0"/>
              <a:t>American River Approach</a:t>
            </a:r>
            <a:endParaRPr lang="en-US" u="sng" dirty="0"/>
          </a:p>
        </p:txBody>
      </p:sp>
      <p:sp>
        <p:nvSpPr>
          <p:cNvPr id="7" name="Content Placeholder 6"/>
          <p:cNvSpPr>
            <a:spLocks noGrp="1"/>
          </p:cNvSpPr>
          <p:nvPr>
            <p:ph sz="quarter" idx="4"/>
          </p:nvPr>
        </p:nvSpPr>
        <p:spPr>
          <a:xfrm>
            <a:off x="4267201" y="2438400"/>
            <a:ext cx="4419600" cy="4286250"/>
          </a:xfrm>
        </p:spPr>
        <p:txBody>
          <a:bodyPr/>
          <a:lstStyle/>
          <a:p>
            <a:pPr lvl="1"/>
            <a:r>
              <a:rPr lang="en-US" sz="2400" dirty="0" smtClean="0"/>
              <a:t>Steelhead</a:t>
            </a:r>
          </a:p>
          <a:p>
            <a:pPr lvl="1"/>
            <a:r>
              <a:rPr lang="en-US" sz="2400" dirty="0" smtClean="0"/>
              <a:t>Fall-run </a:t>
            </a:r>
            <a:r>
              <a:rPr lang="en-US" sz="2400" dirty="0" smtClean="0"/>
              <a:t>Chinook</a:t>
            </a:r>
          </a:p>
          <a:p>
            <a:pPr lvl="1"/>
            <a:endParaRPr lang="en-US" sz="2400" dirty="0" smtClean="0"/>
          </a:p>
          <a:p>
            <a:pPr lvl="1"/>
            <a:r>
              <a:rPr lang="en-US" sz="2400" dirty="0" smtClean="0"/>
              <a:t>Temperature management</a:t>
            </a:r>
          </a:p>
          <a:p>
            <a:pPr lvl="1"/>
            <a:r>
              <a:rPr lang="en-US" sz="2400" dirty="0" smtClean="0"/>
              <a:t>Delta water quality</a:t>
            </a:r>
          </a:p>
          <a:p>
            <a:pPr lvl="1"/>
            <a:r>
              <a:rPr lang="en-US" sz="2400" dirty="0" smtClean="0"/>
              <a:t>Sediment transport</a:t>
            </a:r>
          </a:p>
          <a:p>
            <a:pPr lvl="1"/>
            <a:r>
              <a:rPr lang="en-US" sz="2400" dirty="0" smtClean="0"/>
              <a:t>Floodplain connectivity</a:t>
            </a:r>
          </a:p>
          <a:p>
            <a:pPr lvl="1"/>
            <a:r>
              <a:rPr lang="en-US" sz="2400" dirty="0" smtClean="0"/>
              <a:t>Pulse flows</a:t>
            </a:r>
          </a:p>
        </p:txBody>
      </p:sp>
      <p:sp>
        <p:nvSpPr>
          <p:cNvPr id="3" name="TextBox 2"/>
          <p:cNvSpPr txBox="1"/>
          <p:nvPr/>
        </p:nvSpPr>
        <p:spPr>
          <a:xfrm>
            <a:off x="76200" y="5334000"/>
            <a:ext cx="4343400" cy="1292662"/>
          </a:xfrm>
          <a:prstGeom prst="rect">
            <a:avLst/>
          </a:prstGeom>
          <a:solidFill>
            <a:srgbClr val="FFFF00"/>
          </a:solidFill>
          <a:ln>
            <a:solidFill>
              <a:schemeClr val="tx1"/>
            </a:solidFill>
          </a:ln>
          <a:effectLst>
            <a:outerShdw blurRad="50800" dist="101600" dir="2700000" algn="tl" rotWithShape="0">
              <a:prstClr val="black">
                <a:alpha val="40000"/>
              </a:prstClr>
            </a:outerShdw>
          </a:effectLst>
        </p:spPr>
        <p:txBody>
          <a:bodyPr wrap="square" lIns="182880" tIns="91440" rIns="182880" bIns="91440" rtlCol="0">
            <a:spAutoFit/>
          </a:bodyPr>
          <a:lstStyle>
            <a:defPPr>
              <a:defRPr lang="en-US"/>
            </a:defPPr>
            <a:lvl1pPr>
              <a:defRPr sz="2400"/>
            </a:lvl1pPr>
          </a:lstStyle>
          <a:p>
            <a:r>
              <a:rPr lang="en-US" dirty="0"/>
              <a:t>Reliance on flow alteration statistics alone may or may not address these issues.</a:t>
            </a:r>
          </a:p>
        </p:txBody>
      </p:sp>
      <p:sp>
        <p:nvSpPr>
          <p:cNvPr id="10" name="TextBox 9"/>
          <p:cNvSpPr txBox="1"/>
          <p:nvPr/>
        </p:nvSpPr>
        <p:spPr>
          <a:xfrm>
            <a:off x="990600" y="381000"/>
            <a:ext cx="533400" cy="707886"/>
          </a:xfrm>
          <a:prstGeom prst="rect">
            <a:avLst/>
          </a:prstGeom>
          <a:noFill/>
          <a:ln>
            <a:noFill/>
          </a:ln>
        </p:spPr>
        <p:txBody>
          <a:bodyPr wrap="square" rtlCol="0">
            <a:spAutoFit/>
          </a:bodyPr>
          <a:lstStyle/>
          <a:p>
            <a:pPr algn="r"/>
            <a:r>
              <a:rPr lang="en-US" sz="4000" dirty="0" smtClean="0">
                <a:solidFill>
                  <a:srgbClr val="0000FF"/>
                </a:solidFill>
                <a:sym typeface="Wingdings"/>
              </a:rPr>
              <a:t></a:t>
            </a:r>
            <a:endParaRPr lang="en-US" sz="4000" dirty="0">
              <a:solidFill>
                <a:srgbClr val="0000FF"/>
              </a:solidFill>
            </a:endParaRPr>
          </a:p>
        </p:txBody>
      </p:sp>
    </p:spTree>
    <p:extLst>
      <p:ext uri="{BB962C8B-B14F-4D97-AF65-F5344CB8AC3E}">
        <p14:creationId xmlns:p14="http://schemas.microsoft.com/office/powerpoint/2010/main" val="393161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Steelhead</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3413" y="2852738"/>
            <a:ext cx="25717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1330325"/>
            <a:ext cx="7239000" cy="5246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Oval 12"/>
          <p:cNvSpPr/>
          <p:nvPr/>
        </p:nvSpPr>
        <p:spPr>
          <a:xfrm>
            <a:off x="6451600" y="5918200"/>
            <a:ext cx="1676400" cy="4191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007100" y="5479574"/>
            <a:ext cx="2019300" cy="369332"/>
          </a:xfrm>
          <a:prstGeom prst="rect">
            <a:avLst/>
          </a:prstGeom>
        </p:spPr>
        <p:txBody>
          <a:bodyPr wrap="square">
            <a:spAutoFit/>
          </a:bodyPr>
          <a:lstStyle/>
          <a:p>
            <a:pPr algn="ctr"/>
            <a:r>
              <a:rPr lang="en-US" dirty="0" smtClean="0"/>
              <a:t>Less than 250</a:t>
            </a:r>
            <a:endParaRPr lang="en-US" dirty="0"/>
          </a:p>
        </p:txBody>
      </p:sp>
      <p:sp>
        <p:nvSpPr>
          <p:cNvPr id="9" name="Rectangle 8"/>
          <p:cNvSpPr/>
          <p:nvPr/>
        </p:nvSpPr>
        <p:spPr>
          <a:xfrm>
            <a:off x="4485640" y="4133671"/>
            <a:ext cx="3931920" cy="1200329"/>
          </a:xfrm>
          <a:prstGeom prst="rect">
            <a:avLst/>
          </a:prstGeom>
          <a:solidFill>
            <a:srgbClr val="FFFF00"/>
          </a:solidFill>
          <a:ln>
            <a:solidFill>
              <a:schemeClr val="tx1"/>
            </a:solidFill>
          </a:ln>
          <a:effectLst>
            <a:outerShdw blurRad="50800" dist="38100" dir="2700000" algn="tl" rotWithShape="0">
              <a:prstClr val="black">
                <a:alpha val="40000"/>
              </a:prstClr>
            </a:outerShdw>
          </a:effectLst>
        </p:spPr>
        <p:txBody>
          <a:bodyPr wrap="square" anchor="ctr">
            <a:spAutoFit/>
          </a:bodyPr>
          <a:lstStyle/>
          <a:p>
            <a:r>
              <a:rPr lang="en-US" dirty="0"/>
              <a:t>“An average of 154 </a:t>
            </a:r>
            <a:r>
              <a:rPr lang="en-US" dirty="0" err="1"/>
              <a:t>redds</a:t>
            </a:r>
            <a:r>
              <a:rPr lang="en-US" dirty="0"/>
              <a:t> have been</a:t>
            </a:r>
          </a:p>
          <a:p>
            <a:r>
              <a:rPr lang="en-US" dirty="0"/>
              <a:t>counted each year since 2003 on the American River.“</a:t>
            </a:r>
          </a:p>
          <a:p>
            <a:r>
              <a:rPr lang="en-US" dirty="0"/>
              <a:t>                  - NOAA Fisheries, 2011</a:t>
            </a:r>
          </a:p>
        </p:txBody>
      </p:sp>
      <p:sp>
        <p:nvSpPr>
          <p:cNvPr id="10" name="Rectangle 9"/>
          <p:cNvSpPr/>
          <p:nvPr/>
        </p:nvSpPr>
        <p:spPr>
          <a:xfrm>
            <a:off x="2514600" y="1752600"/>
            <a:ext cx="3657600" cy="1200329"/>
          </a:xfrm>
          <a:prstGeom prst="rect">
            <a:avLst/>
          </a:prstGeom>
          <a:solidFill>
            <a:srgbClr val="FFFF00"/>
          </a:solidFill>
          <a:ln>
            <a:solidFill>
              <a:schemeClr val="tx1"/>
            </a:solidFill>
          </a:ln>
          <a:effectLst>
            <a:outerShdw blurRad="50800" dist="38100" dir="2700000" algn="tl" rotWithShape="0">
              <a:prstClr val="black">
                <a:alpha val="40000"/>
              </a:prstClr>
            </a:outerShdw>
          </a:effectLst>
        </p:spPr>
        <p:txBody>
          <a:bodyPr wrap="square" anchor="ctr">
            <a:spAutoFit/>
          </a:bodyPr>
          <a:lstStyle/>
          <a:p>
            <a:r>
              <a:rPr lang="en-US" dirty="0" smtClean="0"/>
              <a:t>Central </a:t>
            </a:r>
            <a:r>
              <a:rPr lang="en-US" dirty="0"/>
              <a:t>Valley steelhead </a:t>
            </a:r>
            <a:r>
              <a:rPr lang="en-US" dirty="0" smtClean="0"/>
              <a:t>listed </a:t>
            </a:r>
            <a:r>
              <a:rPr lang="en-US" dirty="0"/>
              <a:t>as </a:t>
            </a:r>
            <a:r>
              <a:rPr lang="en-US" b="1" i="1" dirty="0"/>
              <a:t>threatened</a:t>
            </a:r>
            <a:r>
              <a:rPr lang="en-US" dirty="0"/>
              <a:t> under the Federal Endangered Species Act in </a:t>
            </a:r>
            <a:r>
              <a:rPr lang="en-US" dirty="0" smtClean="0"/>
              <a:t>1998 (status reaffirmed </a:t>
            </a:r>
            <a:r>
              <a:rPr lang="en-US" dirty="0"/>
              <a:t>in </a:t>
            </a:r>
            <a:r>
              <a:rPr lang="en-US" dirty="0" smtClean="0"/>
              <a:t>2006) </a:t>
            </a:r>
            <a:endParaRPr lang="en-US" dirty="0"/>
          </a:p>
        </p:txBody>
      </p:sp>
      <p:sp>
        <p:nvSpPr>
          <p:cNvPr id="11" name="Rectangle 10"/>
          <p:cNvSpPr/>
          <p:nvPr/>
        </p:nvSpPr>
        <p:spPr>
          <a:xfrm>
            <a:off x="3594100" y="3067229"/>
            <a:ext cx="3657600" cy="923330"/>
          </a:xfrm>
          <a:prstGeom prst="rect">
            <a:avLst/>
          </a:prstGeom>
          <a:solidFill>
            <a:srgbClr val="FFFF00"/>
          </a:solidFill>
          <a:ln>
            <a:solidFill>
              <a:schemeClr val="tx1"/>
            </a:solidFill>
          </a:ln>
          <a:effectLst>
            <a:outerShdw blurRad="50800" dist="38100" dir="2700000" algn="tl" rotWithShape="0">
              <a:prstClr val="black">
                <a:alpha val="40000"/>
              </a:prstClr>
            </a:outerShdw>
          </a:effectLst>
        </p:spPr>
        <p:txBody>
          <a:bodyPr wrap="square" anchor="ctr">
            <a:spAutoFit/>
          </a:bodyPr>
          <a:lstStyle/>
          <a:p>
            <a:r>
              <a:rPr lang="en-US" dirty="0" smtClean="0"/>
              <a:t>“New </a:t>
            </a:r>
            <a:r>
              <a:rPr lang="en-US" dirty="0"/>
              <a:t>information since 2005 indicates increased extinction risk</a:t>
            </a:r>
            <a:r>
              <a:rPr lang="en-US" dirty="0" smtClean="0"/>
              <a:t>.“</a:t>
            </a:r>
            <a:endParaRPr lang="en-US" dirty="0"/>
          </a:p>
          <a:p>
            <a:r>
              <a:rPr lang="en-US" dirty="0"/>
              <a:t>                  - NOAA Fisheries, 2011</a:t>
            </a:r>
          </a:p>
        </p:txBody>
      </p:sp>
    </p:spTree>
    <p:extLst>
      <p:ext uri="{BB962C8B-B14F-4D97-AF65-F5344CB8AC3E}">
        <p14:creationId xmlns:p14="http://schemas.microsoft.com/office/powerpoint/2010/main" val="23531935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0"/>
            <a:ext cx="7467600" cy="868362"/>
          </a:xfrm>
        </p:spPr>
        <p:txBody>
          <a:bodyPr>
            <a:normAutofit/>
          </a:bodyPr>
          <a:lstStyle/>
          <a:p>
            <a:r>
              <a:rPr lang="en-US" dirty="0" smtClean="0"/>
              <a:t>Fall Run Chinook</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43000"/>
            <a:ext cx="83058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7467600" y="3276600"/>
            <a:ext cx="876300" cy="923330"/>
          </a:xfrm>
          <a:prstGeom prst="rect">
            <a:avLst/>
          </a:prstGeom>
        </p:spPr>
        <p:txBody>
          <a:bodyPr wrap="square">
            <a:spAutoFit/>
          </a:bodyPr>
          <a:lstStyle/>
          <a:p>
            <a:pPr algn="ctr"/>
            <a:r>
              <a:rPr lang="en-US" b="1" dirty="0" smtClean="0"/>
              <a:t>~ 2500</a:t>
            </a:r>
          </a:p>
          <a:p>
            <a:pPr algn="ctr"/>
            <a:r>
              <a:rPr lang="en-US" b="1" dirty="0"/>
              <a:t>i</a:t>
            </a:r>
            <a:r>
              <a:rPr lang="en-US" b="1" dirty="0" smtClean="0"/>
              <a:t>n </a:t>
            </a:r>
          </a:p>
          <a:p>
            <a:pPr algn="ctr"/>
            <a:r>
              <a:rPr lang="en-US" b="1" dirty="0" smtClean="0"/>
              <a:t>2008</a:t>
            </a:r>
            <a:endParaRPr lang="en-US" b="1" dirty="0"/>
          </a:p>
        </p:txBody>
      </p:sp>
      <p:cxnSp>
        <p:nvCxnSpPr>
          <p:cNvPr id="7" name="Straight Arrow Connector 6"/>
          <p:cNvCxnSpPr/>
          <p:nvPr/>
        </p:nvCxnSpPr>
        <p:spPr>
          <a:xfrm>
            <a:off x="7905750" y="4111030"/>
            <a:ext cx="0" cy="1917701"/>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743200" y="3364468"/>
            <a:ext cx="3429000" cy="369332"/>
          </a:xfrm>
          <a:prstGeom prst="rect">
            <a:avLst/>
          </a:prstGeom>
          <a:noFill/>
          <a:ln>
            <a:noFill/>
          </a:ln>
        </p:spPr>
        <p:txBody>
          <a:bodyPr wrap="square" rtlCol="0">
            <a:spAutoFit/>
          </a:bodyPr>
          <a:lstStyle/>
          <a:p>
            <a:r>
              <a:rPr lang="en-US" b="1" dirty="0" smtClean="0"/>
              <a:t>(Averages 19% of Central Valley)</a:t>
            </a:r>
            <a:endParaRPr lang="en-US" b="1" dirty="0"/>
          </a:p>
        </p:txBody>
      </p:sp>
    </p:spTree>
    <p:extLst>
      <p:ext uri="{BB962C8B-B14F-4D97-AF65-F5344CB8AC3E}">
        <p14:creationId xmlns:p14="http://schemas.microsoft.com/office/powerpoint/2010/main" val="33746912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462" t="13145" r="2486" b="2443"/>
          <a:stretch/>
        </p:blipFill>
        <p:spPr bwMode="auto">
          <a:xfrm>
            <a:off x="381000" y="1397000"/>
            <a:ext cx="8343900" cy="53213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bwMode="auto">
          <a:xfrm>
            <a:off x="1638300" y="283345"/>
            <a:ext cx="6756400" cy="935855"/>
          </a:xfrm>
          <a:prstGeom prst="rect">
            <a:avLst/>
          </a:prstGeom>
        </p:spPr>
        <p:txBody>
          <a:bodyPr vert="horz" lIns="91440" tIns="45720" rIns="91440" bIns="45720" rtlCol="0" anchor="ctr">
            <a:normAutofit fontScale="97500"/>
          </a:bodyPr>
          <a:lstStyle>
            <a:lvl1pPr algn="ctr">
              <a:spcBef>
                <a:spcPct val="0"/>
              </a:spcBef>
              <a:buNone/>
              <a:defRPr sz="4400">
                <a:latin typeface="+mj-lt"/>
                <a:ea typeface="+mj-ea"/>
                <a:cs typeface="+mj-cs"/>
              </a:defRPr>
            </a:lvl1pPr>
          </a:lstStyle>
          <a:p>
            <a:r>
              <a:rPr lang="en-US" dirty="0" smtClean="0"/>
              <a:t>Flow and Habitat</a:t>
            </a:r>
            <a:endParaRPr lang="en-US" dirty="0"/>
          </a:p>
        </p:txBody>
      </p:sp>
      <p:sp>
        <p:nvSpPr>
          <p:cNvPr id="2" name="Rectangle 1"/>
          <p:cNvSpPr/>
          <p:nvPr/>
        </p:nvSpPr>
        <p:spPr>
          <a:xfrm>
            <a:off x="1371600" y="1930400"/>
            <a:ext cx="7023100" cy="1334621"/>
          </a:xfrm>
          <a:prstGeom prst="rect">
            <a:avLst/>
          </a:prstGeom>
          <a:solidFill>
            <a:srgbClr val="FFFFCC">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388100" y="2157879"/>
            <a:ext cx="2108200" cy="707886"/>
          </a:xfrm>
          <a:prstGeom prst="rect">
            <a:avLst/>
          </a:prstGeom>
          <a:noFill/>
        </p:spPr>
        <p:txBody>
          <a:bodyPr wrap="square" rtlCol="0">
            <a:spAutoFit/>
          </a:bodyPr>
          <a:lstStyle/>
          <a:p>
            <a:pPr algn="ctr"/>
            <a:r>
              <a:rPr lang="en-US" sz="2000" dirty="0" smtClean="0"/>
              <a:t>Optimal Range:</a:t>
            </a:r>
          </a:p>
          <a:p>
            <a:pPr algn="ctr"/>
            <a:r>
              <a:rPr lang="en-US" sz="2000" dirty="0" smtClean="0"/>
              <a:t>80% of Habitat</a:t>
            </a:r>
          </a:p>
        </p:txBody>
      </p:sp>
      <p:cxnSp>
        <p:nvCxnSpPr>
          <p:cNvPr id="24" name="Straight Connector 23"/>
          <p:cNvCxnSpPr/>
          <p:nvPr/>
        </p:nvCxnSpPr>
        <p:spPr>
          <a:xfrm flipV="1">
            <a:off x="2374900" y="2411710"/>
            <a:ext cx="0" cy="7239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397000" y="1948100"/>
            <a:ext cx="1117600" cy="707886"/>
          </a:xfrm>
          <a:prstGeom prst="rect">
            <a:avLst/>
          </a:prstGeom>
          <a:noFill/>
        </p:spPr>
        <p:txBody>
          <a:bodyPr wrap="square" rtlCol="0">
            <a:spAutoFit/>
          </a:bodyPr>
          <a:lstStyle/>
          <a:p>
            <a:pPr algn="ctr"/>
            <a:r>
              <a:rPr lang="en-US" sz="2000" dirty="0" smtClean="0"/>
              <a:t>Above 800 cfs</a:t>
            </a:r>
            <a:endParaRPr lang="en-US" sz="2000" dirty="0"/>
          </a:p>
        </p:txBody>
      </p:sp>
    </p:spTree>
    <p:extLst>
      <p:ext uri="{BB962C8B-B14F-4D97-AF65-F5344CB8AC3E}">
        <p14:creationId xmlns:p14="http://schemas.microsoft.com/office/powerpoint/2010/main" val="18643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20276" b="20000"/>
          <a:stretch/>
        </p:blipFill>
        <p:spPr>
          <a:xfrm>
            <a:off x="3834324" y="0"/>
            <a:ext cx="5322376" cy="6858000"/>
          </a:xfrm>
          <a:prstGeom prst="rect">
            <a:avLst/>
          </a:prstGeom>
        </p:spPr>
      </p:pic>
      <p:sp>
        <p:nvSpPr>
          <p:cNvPr id="2" name="Freeform 1"/>
          <p:cNvSpPr/>
          <p:nvPr/>
        </p:nvSpPr>
        <p:spPr>
          <a:xfrm>
            <a:off x="6788943" y="2888456"/>
            <a:ext cx="261937" cy="88107"/>
          </a:xfrm>
          <a:custGeom>
            <a:avLst/>
            <a:gdLst>
              <a:gd name="connsiteX0" fmla="*/ 0 w 214312"/>
              <a:gd name="connsiteY0" fmla="*/ 14287 h 85725"/>
              <a:gd name="connsiteX1" fmla="*/ 38100 w 214312"/>
              <a:gd name="connsiteY1" fmla="*/ 83343 h 85725"/>
              <a:gd name="connsiteX2" fmla="*/ 83344 w 214312"/>
              <a:gd name="connsiteY2" fmla="*/ 85725 h 85725"/>
              <a:gd name="connsiteX3" fmla="*/ 154781 w 214312"/>
              <a:gd name="connsiteY3" fmla="*/ 59531 h 85725"/>
              <a:gd name="connsiteX4" fmla="*/ 214312 w 214312"/>
              <a:gd name="connsiteY4" fmla="*/ 23812 h 85725"/>
              <a:gd name="connsiteX5" fmla="*/ 157162 w 214312"/>
              <a:gd name="connsiteY5" fmla="*/ 0 h 85725"/>
              <a:gd name="connsiteX6" fmla="*/ 0 w 214312"/>
              <a:gd name="connsiteY6" fmla="*/ 14287 h 85725"/>
              <a:gd name="connsiteX0" fmla="*/ 0 w 214312"/>
              <a:gd name="connsiteY0" fmla="*/ 14287 h 85725"/>
              <a:gd name="connsiteX1" fmla="*/ 38100 w 214312"/>
              <a:gd name="connsiteY1" fmla="*/ 83343 h 85725"/>
              <a:gd name="connsiteX2" fmla="*/ 83344 w 214312"/>
              <a:gd name="connsiteY2" fmla="*/ 85725 h 85725"/>
              <a:gd name="connsiteX3" fmla="*/ 154781 w 214312"/>
              <a:gd name="connsiteY3" fmla="*/ 76200 h 85725"/>
              <a:gd name="connsiteX4" fmla="*/ 214312 w 214312"/>
              <a:gd name="connsiteY4" fmla="*/ 23812 h 85725"/>
              <a:gd name="connsiteX5" fmla="*/ 157162 w 214312"/>
              <a:gd name="connsiteY5" fmla="*/ 0 h 85725"/>
              <a:gd name="connsiteX6" fmla="*/ 0 w 214312"/>
              <a:gd name="connsiteY6" fmla="*/ 14287 h 85725"/>
              <a:gd name="connsiteX0" fmla="*/ 0 w 214312"/>
              <a:gd name="connsiteY0" fmla="*/ 14287 h 85725"/>
              <a:gd name="connsiteX1" fmla="*/ 38100 w 214312"/>
              <a:gd name="connsiteY1" fmla="*/ 83343 h 85725"/>
              <a:gd name="connsiteX2" fmla="*/ 83344 w 214312"/>
              <a:gd name="connsiteY2" fmla="*/ 85725 h 85725"/>
              <a:gd name="connsiteX3" fmla="*/ 154781 w 214312"/>
              <a:gd name="connsiteY3" fmla="*/ 76200 h 85725"/>
              <a:gd name="connsiteX4" fmla="*/ 197644 w 214312"/>
              <a:gd name="connsiteY4" fmla="*/ 50006 h 85725"/>
              <a:gd name="connsiteX5" fmla="*/ 214312 w 214312"/>
              <a:gd name="connsiteY5" fmla="*/ 23812 h 85725"/>
              <a:gd name="connsiteX6" fmla="*/ 157162 w 214312"/>
              <a:gd name="connsiteY6" fmla="*/ 0 h 85725"/>
              <a:gd name="connsiteX7" fmla="*/ 0 w 214312"/>
              <a:gd name="connsiteY7" fmla="*/ 14287 h 85725"/>
              <a:gd name="connsiteX0" fmla="*/ 0 w 261937"/>
              <a:gd name="connsiteY0" fmla="*/ 0 h 88107"/>
              <a:gd name="connsiteX1" fmla="*/ 85725 w 261937"/>
              <a:gd name="connsiteY1" fmla="*/ 85725 h 88107"/>
              <a:gd name="connsiteX2" fmla="*/ 130969 w 261937"/>
              <a:gd name="connsiteY2" fmla="*/ 88107 h 88107"/>
              <a:gd name="connsiteX3" fmla="*/ 202406 w 261937"/>
              <a:gd name="connsiteY3" fmla="*/ 78582 h 88107"/>
              <a:gd name="connsiteX4" fmla="*/ 245269 w 261937"/>
              <a:gd name="connsiteY4" fmla="*/ 52388 h 88107"/>
              <a:gd name="connsiteX5" fmla="*/ 261937 w 261937"/>
              <a:gd name="connsiteY5" fmla="*/ 26194 h 88107"/>
              <a:gd name="connsiteX6" fmla="*/ 204787 w 261937"/>
              <a:gd name="connsiteY6" fmla="*/ 2382 h 88107"/>
              <a:gd name="connsiteX7" fmla="*/ 0 w 261937"/>
              <a:gd name="connsiteY7" fmla="*/ 0 h 8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937" h="88107">
                <a:moveTo>
                  <a:pt x="0" y="0"/>
                </a:moveTo>
                <a:lnTo>
                  <a:pt x="85725" y="85725"/>
                </a:lnTo>
                <a:lnTo>
                  <a:pt x="130969" y="88107"/>
                </a:lnTo>
                <a:lnTo>
                  <a:pt x="202406" y="78582"/>
                </a:lnTo>
                <a:cubicBezTo>
                  <a:pt x="214312" y="67469"/>
                  <a:pt x="233363" y="63501"/>
                  <a:pt x="245269" y="52388"/>
                </a:cubicBezTo>
                <a:lnTo>
                  <a:pt x="261937" y="26194"/>
                </a:lnTo>
                <a:lnTo>
                  <a:pt x="204787" y="2382"/>
                </a:lnTo>
                <a:lnTo>
                  <a:pt x="0" y="0"/>
                </a:lnTo>
                <a:close/>
              </a:path>
            </a:pathLst>
          </a:custGeom>
          <a:solidFill>
            <a:srgbClr val="84B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257800" y="4191000"/>
            <a:ext cx="1905000" cy="830997"/>
          </a:xfrm>
          <a:prstGeom prst="rect">
            <a:avLst/>
          </a:prstGeom>
          <a:noFill/>
        </p:spPr>
        <p:txBody>
          <a:bodyPr wrap="square" rtlCol="0">
            <a:spAutoFit/>
          </a:bodyPr>
          <a:lstStyle/>
          <a:p>
            <a:pPr algn="ctr"/>
            <a:r>
              <a:rPr lang="en-US" sz="2400" dirty="0" smtClean="0">
                <a:effectLst>
                  <a:glow rad="228600">
                    <a:schemeClr val="accent5">
                      <a:satMod val="175000"/>
                      <a:alpha val="40000"/>
                    </a:schemeClr>
                  </a:glow>
                </a:effectLst>
              </a:rPr>
              <a:t>Sacramento County</a:t>
            </a:r>
            <a:endParaRPr lang="en-US" sz="2400" dirty="0">
              <a:effectLst>
                <a:glow rad="228600">
                  <a:schemeClr val="accent5">
                    <a:satMod val="175000"/>
                    <a:alpha val="40000"/>
                  </a:schemeClr>
                </a:glow>
              </a:effectLst>
            </a:endParaRPr>
          </a:p>
        </p:txBody>
      </p:sp>
      <p:sp>
        <p:nvSpPr>
          <p:cNvPr id="5" name="TextBox 4"/>
          <p:cNvSpPr txBox="1"/>
          <p:nvPr/>
        </p:nvSpPr>
        <p:spPr>
          <a:xfrm>
            <a:off x="7251700" y="2145566"/>
            <a:ext cx="1905000" cy="830997"/>
          </a:xfrm>
          <a:prstGeom prst="rect">
            <a:avLst/>
          </a:prstGeom>
          <a:noFill/>
        </p:spPr>
        <p:txBody>
          <a:bodyPr wrap="square" rtlCol="0">
            <a:spAutoFit/>
          </a:bodyPr>
          <a:lstStyle/>
          <a:p>
            <a:pPr algn="ctr"/>
            <a:r>
              <a:rPr lang="en-US" sz="2400" dirty="0" smtClean="0">
                <a:effectLst>
                  <a:glow rad="228600">
                    <a:schemeClr val="accent5">
                      <a:satMod val="175000"/>
                      <a:alpha val="40000"/>
                    </a:schemeClr>
                  </a:glow>
                </a:effectLst>
              </a:rPr>
              <a:t>El Dorado County</a:t>
            </a:r>
            <a:endParaRPr lang="en-US" sz="2400" dirty="0">
              <a:effectLst>
                <a:glow rad="228600">
                  <a:schemeClr val="accent5">
                    <a:satMod val="175000"/>
                    <a:alpha val="40000"/>
                  </a:schemeClr>
                </a:glow>
              </a:effectLst>
            </a:endParaRPr>
          </a:p>
        </p:txBody>
      </p:sp>
      <p:sp>
        <p:nvSpPr>
          <p:cNvPr id="6" name="TextBox 5"/>
          <p:cNvSpPr txBox="1"/>
          <p:nvPr/>
        </p:nvSpPr>
        <p:spPr>
          <a:xfrm>
            <a:off x="5473700" y="685800"/>
            <a:ext cx="1577180" cy="830997"/>
          </a:xfrm>
          <a:prstGeom prst="rect">
            <a:avLst/>
          </a:prstGeom>
          <a:noFill/>
        </p:spPr>
        <p:txBody>
          <a:bodyPr wrap="square" rtlCol="0">
            <a:spAutoFit/>
          </a:bodyPr>
          <a:lstStyle/>
          <a:p>
            <a:pPr algn="ctr"/>
            <a:r>
              <a:rPr lang="en-US" sz="2400" dirty="0" smtClean="0">
                <a:effectLst>
                  <a:glow rad="228600">
                    <a:schemeClr val="accent5">
                      <a:satMod val="175000"/>
                      <a:alpha val="40000"/>
                    </a:schemeClr>
                  </a:glow>
                </a:effectLst>
              </a:rPr>
              <a:t>Placer County</a:t>
            </a:r>
            <a:endParaRPr lang="en-US" sz="2400" dirty="0">
              <a:effectLst>
                <a:glow rad="228600">
                  <a:schemeClr val="accent5">
                    <a:satMod val="175000"/>
                    <a:alpha val="40000"/>
                  </a:schemeClr>
                </a:glow>
              </a:effectLst>
            </a:endParaRPr>
          </a:p>
        </p:txBody>
      </p:sp>
      <p:sp>
        <p:nvSpPr>
          <p:cNvPr id="7" name="Title 6"/>
          <p:cNvSpPr>
            <a:spLocks noGrp="1"/>
          </p:cNvSpPr>
          <p:nvPr>
            <p:ph type="title"/>
          </p:nvPr>
        </p:nvSpPr>
        <p:spPr>
          <a:xfrm>
            <a:off x="1066800" y="165101"/>
            <a:ext cx="2767524" cy="1143000"/>
          </a:xfrm>
        </p:spPr>
        <p:txBody>
          <a:bodyPr>
            <a:normAutofit fontScale="90000"/>
          </a:bodyPr>
          <a:lstStyle/>
          <a:p>
            <a:r>
              <a:rPr lang="en-US" dirty="0" smtClean="0"/>
              <a:t>Sacramento Region</a:t>
            </a:r>
            <a:endParaRPr lang="en-US" dirty="0"/>
          </a:p>
        </p:txBody>
      </p:sp>
      <p:sp>
        <p:nvSpPr>
          <p:cNvPr id="8" name="TextBox 7"/>
          <p:cNvSpPr txBox="1"/>
          <p:nvPr/>
        </p:nvSpPr>
        <p:spPr>
          <a:xfrm>
            <a:off x="228600" y="1981200"/>
            <a:ext cx="3505200" cy="5262979"/>
          </a:xfrm>
          <a:prstGeom prst="rect">
            <a:avLst/>
          </a:prstGeom>
          <a:noFill/>
        </p:spPr>
        <p:txBody>
          <a:bodyPr wrap="square" rtlCol="0">
            <a:spAutoFit/>
          </a:bodyPr>
          <a:lstStyle/>
          <a:p>
            <a:r>
              <a:rPr lang="en-US" sz="2800" dirty="0" smtClean="0"/>
              <a:t>Cities:</a:t>
            </a:r>
          </a:p>
          <a:p>
            <a:pPr marL="285750" indent="-285750">
              <a:buFont typeface="Arial" panose="020B0604020202020204" pitchFamily="34" charset="0"/>
              <a:buChar char="•"/>
            </a:pPr>
            <a:r>
              <a:rPr lang="en-US" sz="2800" dirty="0" smtClean="0"/>
              <a:t>Sacramento</a:t>
            </a:r>
          </a:p>
          <a:p>
            <a:pPr marL="285750" indent="-285750">
              <a:buFont typeface="Arial" panose="020B0604020202020204" pitchFamily="34" charset="0"/>
              <a:buChar char="•"/>
            </a:pPr>
            <a:r>
              <a:rPr lang="en-US" sz="2800" dirty="0" smtClean="0"/>
              <a:t>Roseville</a:t>
            </a:r>
          </a:p>
          <a:p>
            <a:pPr marL="285750" indent="-285750">
              <a:buFont typeface="Arial" panose="020B0604020202020204" pitchFamily="34" charset="0"/>
              <a:buChar char="•"/>
            </a:pPr>
            <a:r>
              <a:rPr lang="en-US" sz="2800" dirty="0" smtClean="0"/>
              <a:t>Folsom</a:t>
            </a:r>
          </a:p>
          <a:p>
            <a:pPr marL="285750" indent="-285750">
              <a:buFont typeface="Arial" panose="020B0604020202020204" pitchFamily="34" charset="0"/>
              <a:buChar char="•"/>
            </a:pPr>
            <a:r>
              <a:rPr lang="en-US" sz="2800" dirty="0" smtClean="0"/>
              <a:t>Rancho Cordova</a:t>
            </a:r>
          </a:p>
          <a:p>
            <a:r>
              <a:rPr lang="en-US" sz="2800" dirty="0" smtClean="0"/>
              <a:t>Communities:</a:t>
            </a:r>
          </a:p>
          <a:p>
            <a:pPr marL="285750" indent="-285750">
              <a:buFont typeface="Arial" panose="020B0604020202020204" pitchFamily="34" charset="0"/>
              <a:buChar char="•"/>
            </a:pPr>
            <a:r>
              <a:rPr lang="en-US" sz="2800" dirty="0" smtClean="0"/>
              <a:t>Carmichael</a:t>
            </a:r>
          </a:p>
          <a:p>
            <a:pPr marL="285750" indent="-285750">
              <a:buFont typeface="Arial" panose="020B0604020202020204" pitchFamily="34" charset="0"/>
              <a:buChar char="•"/>
            </a:pPr>
            <a:r>
              <a:rPr lang="en-US" sz="2800" dirty="0" smtClean="0"/>
              <a:t>Granite Bay</a:t>
            </a:r>
          </a:p>
          <a:p>
            <a:pPr marL="285750" indent="-285750">
              <a:buFont typeface="Arial" panose="020B0604020202020204" pitchFamily="34" charset="0"/>
              <a:buChar char="•"/>
            </a:pPr>
            <a:r>
              <a:rPr lang="en-US" sz="2800" dirty="0" smtClean="0"/>
              <a:t>Citrus Heights</a:t>
            </a:r>
          </a:p>
          <a:p>
            <a:pPr marL="285750" indent="-285750">
              <a:buFont typeface="Arial" panose="020B0604020202020204" pitchFamily="34" charset="0"/>
              <a:buChar char="•"/>
            </a:pPr>
            <a:r>
              <a:rPr lang="en-US" sz="2800" dirty="0" smtClean="0"/>
              <a:t>Fair Oaks</a:t>
            </a:r>
          </a:p>
          <a:p>
            <a:pPr marL="285750" indent="-285750">
              <a:buFont typeface="Arial" panose="020B0604020202020204" pitchFamily="34" charset="0"/>
              <a:buChar char="•"/>
            </a:pPr>
            <a:r>
              <a:rPr lang="en-US" sz="2800" dirty="0" smtClean="0"/>
              <a:t>Rio Linda</a:t>
            </a:r>
          </a:p>
          <a:p>
            <a:endParaRPr lang="en-US" sz="2800" dirty="0"/>
          </a:p>
        </p:txBody>
      </p:sp>
      <p:grpSp>
        <p:nvGrpSpPr>
          <p:cNvPr id="20" name="Group 19"/>
          <p:cNvGrpSpPr/>
          <p:nvPr/>
        </p:nvGrpSpPr>
        <p:grpSpPr>
          <a:xfrm>
            <a:off x="4611153" y="3259434"/>
            <a:ext cx="1961986" cy="770474"/>
            <a:chOff x="4611153" y="3259434"/>
            <a:chExt cx="1961986" cy="770474"/>
          </a:xfrm>
        </p:grpSpPr>
        <p:sp>
          <p:nvSpPr>
            <p:cNvPr id="10" name="Freeform 8"/>
            <p:cNvSpPr>
              <a:spLocks/>
            </p:cNvSpPr>
            <p:nvPr/>
          </p:nvSpPr>
          <p:spPr bwMode="auto">
            <a:xfrm rot="21540000">
              <a:off x="4611153" y="3717611"/>
              <a:ext cx="971612" cy="312297"/>
            </a:xfrm>
            <a:custGeom>
              <a:avLst/>
              <a:gdLst>
                <a:gd name="T0" fmla="*/ 0 w 1767"/>
                <a:gd name="T1" fmla="*/ 47086 h 618"/>
                <a:gd name="T2" fmla="*/ 53107 w 1767"/>
                <a:gd name="T3" fmla="*/ 7968 h 618"/>
                <a:gd name="T4" fmla="*/ 212428 w 1767"/>
                <a:gd name="T5" fmla="*/ 12315 h 618"/>
                <a:gd name="T6" fmla="*/ 283238 w 1767"/>
                <a:gd name="T7" fmla="*/ 81856 h 618"/>
                <a:gd name="T8" fmla="*/ 354047 w 1767"/>
                <a:gd name="T9" fmla="*/ 151398 h 618"/>
                <a:gd name="T10" fmla="*/ 424857 w 1767"/>
                <a:gd name="T11" fmla="*/ 116627 h 618"/>
                <a:gd name="T12" fmla="*/ 460262 w 1767"/>
                <a:gd name="T13" fmla="*/ 116627 h 618"/>
                <a:gd name="T14" fmla="*/ 531071 w 1767"/>
                <a:gd name="T15" fmla="*/ 186169 h 618"/>
                <a:gd name="T16" fmla="*/ 601881 w 1767"/>
                <a:gd name="T17" fmla="*/ 220940 h 618"/>
                <a:gd name="T18" fmla="*/ 672690 w 1767"/>
                <a:gd name="T19" fmla="*/ 186169 h 618"/>
                <a:gd name="T20" fmla="*/ 723584 w 1767"/>
                <a:gd name="T21" fmla="*/ 220940 h 618"/>
                <a:gd name="T22" fmla="*/ 708095 w 1767"/>
                <a:gd name="T23" fmla="*/ 290482 h 618"/>
                <a:gd name="T24" fmla="*/ 708095 w 1767"/>
                <a:gd name="T25" fmla="*/ 325253 h 618"/>
                <a:gd name="T26" fmla="*/ 708095 w 1767"/>
                <a:gd name="T27" fmla="*/ 394794 h 618"/>
                <a:gd name="T28" fmla="*/ 778904 w 1767"/>
                <a:gd name="T29" fmla="*/ 442604 h 618"/>
                <a:gd name="T30" fmla="*/ 874055 w 1767"/>
                <a:gd name="T31" fmla="*/ 425219 h 618"/>
                <a:gd name="T32" fmla="*/ 885119 w 1767"/>
                <a:gd name="T33" fmla="*/ 429565 h 618"/>
                <a:gd name="T34" fmla="*/ 1024525 w 1767"/>
                <a:gd name="T35" fmla="*/ 370889 h 618"/>
                <a:gd name="T36" fmla="*/ 1132952 w 1767"/>
                <a:gd name="T37" fmla="*/ 360023 h 618"/>
                <a:gd name="T38" fmla="*/ 1203761 w 1767"/>
                <a:gd name="T39" fmla="*/ 325253 h 618"/>
                <a:gd name="T40" fmla="*/ 1303337 w 1767"/>
                <a:gd name="T41" fmla="*/ 273096 h 6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67" h="618">
                  <a:moveTo>
                    <a:pt x="0" y="65"/>
                  </a:moveTo>
                  <a:cubicBezTo>
                    <a:pt x="12" y="56"/>
                    <a:pt x="24" y="19"/>
                    <a:pt x="72" y="11"/>
                  </a:cubicBezTo>
                  <a:cubicBezTo>
                    <a:pt x="120" y="3"/>
                    <a:pt x="236" y="0"/>
                    <a:pt x="288" y="17"/>
                  </a:cubicBezTo>
                  <a:cubicBezTo>
                    <a:pt x="340" y="34"/>
                    <a:pt x="352" y="81"/>
                    <a:pt x="384" y="113"/>
                  </a:cubicBezTo>
                  <a:cubicBezTo>
                    <a:pt x="416" y="145"/>
                    <a:pt x="448" y="201"/>
                    <a:pt x="480" y="209"/>
                  </a:cubicBezTo>
                  <a:cubicBezTo>
                    <a:pt x="512" y="217"/>
                    <a:pt x="552" y="169"/>
                    <a:pt x="576" y="161"/>
                  </a:cubicBezTo>
                  <a:cubicBezTo>
                    <a:pt x="600" y="153"/>
                    <a:pt x="600" y="145"/>
                    <a:pt x="624" y="161"/>
                  </a:cubicBezTo>
                  <a:cubicBezTo>
                    <a:pt x="648" y="177"/>
                    <a:pt x="688" y="233"/>
                    <a:pt x="720" y="257"/>
                  </a:cubicBezTo>
                  <a:cubicBezTo>
                    <a:pt x="752" y="281"/>
                    <a:pt x="784" y="305"/>
                    <a:pt x="816" y="305"/>
                  </a:cubicBezTo>
                  <a:cubicBezTo>
                    <a:pt x="848" y="305"/>
                    <a:pt x="885" y="257"/>
                    <a:pt x="912" y="257"/>
                  </a:cubicBezTo>
                  <a:cubicBezTo>
                    <a:pt x="939" y="257"/>
                    <a:pt x="973" y="281"/>
                    <a:pt x="981" y="305"/>
                  </a:cubicBezTo>
                  <a:cubicBezTo>
                    <a:pt x="989" y="329"/>
                    <a:pt x="963" y="377"/>
                    <a:pt x="960" y="401"/>
                  </a:cubicBezTo>
                  <a:cubicBezTo>
                    <a:pt x="957" y="425"/>
                    <a:pt x="960" y="425"/>
                    <a:pt x="960" y="449"/>
                  </a:cubicBezTo>
                  <a:cubicBezTo>
                    <a:pt x="960" y="473"/>
                    <a:pt x="944" y="518"/>
                    <a:pt x="960" y="545"/>
                  </a:cubicBezTo>
                  <a:cubicBezTo>
                    <a:pt x="976" y="572"/>
                    <a:pt x="1019" y="604"/>
                    <a:pt x="1056" y="611"/>
                  </a:cubicBezTo>
                  <a:cubicBezTo>
                    <a:pt x="1093" y="618"/>
                    <a:pt x="1161" y="590"/>
                    <a:pt x="1185" y="587"/>
                  </a:cubicBezTo>
                  <a:cubicBezTo>
                    <a:pt x="1209" y="584"/>
                    <a:pt x="1166" y="605"/>
                    <a:pt x="1200" y="593"/>
                  </a:cubicBezTo>
                  <a:cubicBezTo>
                    <a:pt x="1234" y="581"/>
                    <a:pt x="1333" y="528"/>
                    <a:pt x="1389" y="512"/>
                  </a:cubicBezTo>
                  <a:cubicBezTo>
                    <a:pt x="1445" y="496"/>
                    <a:pt x="1496" y="507"/>
                    <a:pt x="1536" y="497"/>
                  </a:cubicBezTo>
                  <a:cubicBezTo>
                    <a:pt x="1576" y="487"/>
                    <a:pt x="1594" y="469"/>
                    <a:pt x="1632" y="449"/>
                  </a:cubicBezTo>
                  <a:cubicBezTo>
                    <a:pt x="1670" y="429"/>
                    <a:pt x="1739" y="392"/>
                    <a:pt x="1767" y="377"/>
                  </a:cubicBezTo>
                </a:path>
              </a:pathLst>
            </a:custGeom>
            <a:noFill/>
            <a:ln w="3810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Freeform 9"/>
            <p:cNvSpPr>
              <a:spLocks/>
            </p:cNvSpPr>
            <p:nvPr/>
          </p:nvSpPr>
          <p:spPr bwMode="auto">
            <a:xfrm rot="21540000">
              <a:off x="5582591" y="3259434"/>
              <a:ext cx="990548" cy="627916"/>
            </a:xfrm>
            <a:custGeom>
              <a:avLst/>
              <a:gdLst>
                <a:gd name="T0" fmla="*/ 0 w 1800"/>
                <a:gd name="T1" fmla="*/ 900112 h 1242"/>
                <a:gd name="T2" fmla="*/ 59793 w 1800"/>
                <a:gd name="T3" fmla="*/ 865325 h 1242"/>
                <a:gd name="T4" fmla="*/ 126230 w 1800"/>
                <a:gd name="T5" fmla="*/ 867499 h 1242"/>
                <a:gd name="T6" fmla="*/ 168307 w 1800"/>
                <a:gd name="T7" fmla="*/ 867499 h 1242"/>
                <a:gd name="T8" fmla="*/ 183809 w 1800"/>
                <a:gd name="T9" fmla="*/ 852280 h 1242"/>
                <a:gd name="T10" fmla="*/ 188238 w 1800"/>
                <a:gd name="T11" fmla="*/ 808796 h 1242"/>
                <a:gd name="T12" fmla="*/ 183809 w 1800"/>
                <a:gd name="T13" fmla="*/ 784880 h 1242"/>
                <a:gd name="T14" fmla="*/ 155019 w 1800"/>
                <a:gd name="T15" fmla="*/ 739222 h 1242"/>
                <a:gd name="T16" fmla="*/ 148376 w 1800"/>
                <a:gd name="T17" fmla="*/ 697913 h 1242"/>
                <a:gd name="T18" fmla="*/ 163878 w 1800"/>
                <a:gd name="T19" fmla="*/ 650081 h 1242"/>
                <a:gd name="T20" fmla="*/ 197096 w 1800"/>
                <a:gd name="T21" fmla="*/ 623991 h 1242"/>
                <a:gd name="T22" fmla="*/ 239173 w 1800"/>
                <a:gd name="T23" fmla="*/ 630513 h 1242"/>
                <a:gd name="T24" fmla="*/ 296751 w 1800"/>
                <a:gd name="T25" fmla="*/ 606597 h 1242"/>
                <a:gd name="T26" fmla="*/ 345472 w 1800"/>
                <a:gd name="T27" fmla="*/ 569636 h 1242"/>
                <a:gd name="T28" fmla="*/ 383119 w 1800"/>
                <a:gd name="T29" fmla="*/ 519630 h 1242"/>
                <a:gd name="T30" fmla="*/ 389763 w 1800"/>
                <a:gd name="T31" fmla="*/ 497888 h 1242"/>
                <a:gd name="T32" fmla="*/ 372047 w 1800"/>
                <a:gd name="T33" fmla="*/ 471798 h 1242"/>
                <a:gd name="T34" fmla="*/ 360974 w 1800"/>
                <a:gd name="T35" fmla="*/ 456579 h 1242"/>
                <a:gd name="T36" fmla="*/ 372047 w 1800"/>
                <a:gd name="T37" fmla="*/ 410921 h 1242"/>
                <a:gd name="T38" fmla="*/ 396407 w 1800"/>
                <a:gd name="T39" fmla="*/ 380482 h 1242"/>
                <a:gd name="T40" fmla="*/ 434054 w 1800"/>
                <a:gd name="T41" fmla="*/ 354392 h 1242"/>
                <a:gd name="T42" fmla="*/ 456200 w 1800"/>
                <a:gd name="T43" fmla="*/ 334824 h 1242"/>
                <a:gd name="T44" fmla="*/ 491633 w 1800"/>
                <a:gd name="T45" fmla="*/ 332650 h 1242"/>
                <a:gd name="T46" fmla="*/ 511564 w 1800"/>
                <a:gd name="T47" fmla="*/ 334824 h 1242"/>
                <a:gd name="T48" fmla="*/ 507135 w 1800"/>
                <a:gd name="T49" fmla="*/ 358740 h 1242"/>
                <a:gd name="T50" fmla="*/ 498277 w 1800"/>
                <a:gd name="T51" fmla="*/ 378308 h 1242"/>
                <a:gd name="T52" fmla="*/ 493848 w 1800"/>
                <a:gd name="T53" fmla="*/ 393527 h 1242"/>
                <a:gd name="T54" fmla="*/ 502706 w 1800"/>
                <a:gd name="T55" fmla="*/ 419617 h 1242"/>
                <a:gd name="T56" fmla="*/ 527066 w 1800"/>
                <a:gd name="T57" fmla="*/ 437011 h 1242"/>
                <a:gd name="T58" fmla="*/ 555855 w 1800"/>
                <a:gd name="T59" fmla="*/ 419617 h 1242"/>
                <a:gd name="T60" fmla="*/ 569143 w 1800"/>
                <a:gd name="T61" fmla="*/ 402224 h 1242"/>
                <a:gd name="T62" fmla="*/ 595718 w 1800"/>
                <a:gd name="T63" fmla="*/ 360914 h 1242"/>
                <a:gd name="T64" fmla="*/ 631151 w 1800"/>
                <a:gd name="T65" fmla="*/ 334824 h 1242"/>
                <a:gd name="T66" fmla="*/ 662154 w 1800"/>
                <a:gd name="T67" fmla="*/ 315257 h 1242"/>
                <a:gd name="T68" fmla="*/ 697587 w 1800"/>
                <a:gd name="T69" fmla="*/ 295689 h 1242"/>
                <a:gd name="T70" fmla="*/ 708660 w 1800"/>
                <a:gd name="T71" fmla="*/ 273947 h 1242"/>
                <a:gd name="T72" fmla="*/ 730806 w 1800"/>
                <a:gd name="T73" fmla="*/ 254379 h 1242"/>
                <a:gd name="T74" fmla="*/ 775097 w 1800"/>
                <a:gd name="T75" fmla="*/ 245683 h 1242"/>
                <a:gd name="T76" fmla="*/ 834890 w 1800"/>
                <a:gd name="T77" fmla="*/ 258728 h 1242"/>
                <a:gd name="T78" fmla="*/ 868109 w 1800"/>
                <a:gd name="T79" fmla="*/ 293515 h 1242"/>
                <a:gd name="T80" fmla="*/ 901327 w 1800"/>
                <a:gd name="T81" fmla="*/ 315257 h 1242"/>
                <a:gd name="T82" fmla="*/ 952262 w 1800"/>
                <a:gd name="T83" fmla="*/ 313082 h 1242"/>
                <a:gd name="T84" fmla="*/ 1005412 w 1800"/>
                <a:gd name="T85" fmla="*/ 282644 h 1242"/>
                <a:gd name="T86" fmla="*/ 1080707 w 1800"/>
                <a:gd name="T87" fmla="*/ 263076 h 1242"/>
                <a:gd name="T88" fmla="*/ 1109496 w 1800"/>
                <a:gd name="T89" fmla="*/ 239160 h 1242"/>
                <a:gd name="T90" fmla="*/ 1173719 w 1800"/>
                <a:gd name="T91" fmla="*/ 232638 h 1242"/>
                <a:gd name="T92" fmla="*/ 1251228 w 1800"/>
                <a:gd name="T93" fmla="*/ 195677 h 1242"/>
                <a:gd name="T94" fmla="*/ 1291090 w 1800"/>
                <a:gd name="T95" fmla="*/ 160890 h 1242"/>
                <a:gd name="T96" fmla="*/ 1306592 w 1800"/>
                <a:gd name="T97" fmla="*/ 104361 h 1242"/>
                <a:gd name="T98" fmla="*/ 1313236 w 1800"/>
                <a:gd name="T99" fmla="*/ 43484 h 1242"/>
                <a:gd name="T100" fmla="*/ 1328738 w 1800"/>
                <a:gd name="T101" fmla="*/ 0 h 12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800" h="1242">
                  <a:moveTo>
                    <a:pt x="0" y="1242"/>
                  </a:moveTo>
                  <a:lnTo>
                    <a:pt x="81" y="1194"/>
                  </a:lnTo>
                  <a:lnTo>
                    <a:pt x="171" y="1197"/>
                  </a:lnTo>
                  <a:lnTo>
                    <a:pt x="228" y="1197"/>
                  </a:lnTo>
                  <a:lnTo>
                    <a:pt x="249" y="1176"/>
                  </a:lnTo>
                  <a:lnTo>
                    <a:pt x="255" y="1116"/>
                  </a:lnTo>
                  <a:lnTo>
                    <a:pt x="249" y="1083"/>
                  </a:lnTo>
                  <a:lnTo>
                    <a:pt x="210" y="1020"/>
                  </a:lnTo>
                  <a:lnTo>
                    <a:pt x="201" y="963"/>
                  </a:lnTo>
                  <a:lnTo>
                    <a:pt x="222" y="897"/>
                  </a:lnTo>
                  <a:lnTo>
                    <a:pt x="267" y="861"/>
                  </a:lnTo>
                  <a:lnTo>
                    <a:pt x="324" y="870"/>
                  </a:lnTo>
                  <a:lnTo>
                    <a:pt x="402" y="837"/>
                  </a:lnTo>
                  <a:lnTo>
                    <a:pt x="468" y="786"/>
                  </a:lnTo>
                  <a:lnTo>
                    <a:pt x="519" y="717"/>
                  </a:lnTo>
                  <a:lnTo>
                    <a:pt x="528" y="687"/>
                  </a:lnTo>
                  <a:lnTo>
                    <a:pt x="504" y="651"/>
                  </a:lnTo>
                  <a:lnTo>
                    <a:pt x="489" y="630"/>
                  </a:lnTo>
                  <a:lnTo>
                    <a:pt x="504" y="567"/>
                  </a:lnTo>
                  <a:lnTo>
                    <a:pt x="537" y="525"/>
                  </a:lnTo>
                  <a:lnTo>
                    <a:pt x="588" y="489"/>
                  </a:lnTo>
                  <a:lnTo>
                    <a:pt x="618" y="462"/>
                  </a:lnTo>
                  <a:lnTo>
                    <a:pt x="666" y="459"/>
                  </a:lnTo>
                  <a:lnTo>
                    <a:pt x="693" y="462"/>
                  </a:lnTo>
                  <a:lnTo>
                    <a:pt x="687" y="495"/>
                  </a:lnTo>
                  <a:lnTo>
                    <a:pt x="675" y="522"/>
                  </a:lnTo>
                  <a:lnTo>
                    <a:pt x="669" y="543"/>
                  </a:lnTo>
                  <a:lnTo>
                    <a:pt x="681" y="579"/>
                  </a:lnTo>
                  <a:lnTo>
                    <a:pt x="714" y="603"/>
                  </a:lnTo>
                  <a:lnTo>
                    <a:pt x="753" y="579"/>
                  </a:lnTo>
                  <a:lnTo>
                    <a:pt x="771" y="555"/>
                  </a:lnTo>
                  <a:lnTo>
                    <a:pt x="807" y="498"/>
                  </a:lnTo>
                  <a:lnTo>
                    <a:pt x="855" y="462"/>
                  </a:lnTo>
                  <a:lnTo>
                    <a:pt x="897" y="435"/>
                  </a:lnTo>
                  <a:lnTo>
                    <a:pt x="945" y="408"/>
                  </a:lnTo>
                  <a:lnTo>
                    <a:pt x="960" y="378"/>
                  </a:lnTo>
                  <a:lnTo>
                    <a:pt x="990" y="351"/>
                  </a:lnTo>
                  <a:lnTo>
                    <a:pt x="1050" y="339"/>
                  </a:lnTo>
                  <a:lnTo>
                    <a:pt x="1131" y="357"/>
                  </a:lnTo>
                  <a:lnTo>
                    <a:pt x="1176" y="405"/>
                  </a:lnTo>
                  <a:lnTo>
                    <a:pt x="1221" y="435"/>
                  </a:lnTo>
                  <a:lnTo>
                    <a:pt x="1290" y="432"/>
                  </a:lnTo>
                  <a:lnTo>
                    <a:pt x="1362" y="390"/>
                  </a:lnTo>
                  <a:lnTo>
                    <a:pt x="1464" y="363"/>
                  </a:lnTo>
                  <a:lnTo>
                    <a:pt x="1503" y="330"/>
                  </a:lnTo>
                  <a:lnTo>
                    <a:pt x="1590" y="321"/>
                  </a:lnTo>
                  <a:lnTo>
                    <a:pt x="1695" y="270"/>
                  </a:lnTo>
                  <a:lnTo>
                    <a:pt x="1749" y="222"/>
                  </a:lnTo>
                  <a:lnTo>
                    <a:pt x="1770" y="144"/>
                  </a:lnTo>
                  <a:lnTo>
                    <a:pt x="1779" y="60"/>
                  </a:lnTo>
                  <a:lnTo>
                    <a:pt x="1800" y="0"/>
                  </a:lnTo>
                </a:path>
              </a:pathLst>
            </a:custGeom>
            <a:noFill/>
            <a:ln w="3810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 name="Freeform 10"/>
          <p:cNvSpPr>
            <a:spLocks/>
          </p:cNvSpPr>
          <p:nvPr/>
        </p:nvSpPr>
        <p:spPr bwMode="auto">
          <a:xfrm rot="21540000">
            <a:off x="6559049" y="2922603"/>
            <a:ext cx="203553" cy="325586"/>
          </a:xfrm>
          <a:custGeom>
            <a:avLst/>
            <a:gdLst>
              <a:gd name="T0" fmla="*/ 8880 w 369"/>
              <a:gd name="T1" fmla="*/ 466725 h 645"/>
              <a:gd name="T2" fmla="*/ 8880 w 369"/>
              <a:gd name="T3" fmla="*/ 412455 h 645"/>
              <a:gd name="T4" fmla="*/ 0 w 369"/>
              <a:gd name="T5" fmla="*/ 342989 h 645"/>
              <a:gd name="T6" fmla="*/ 22199 w 369"/>
              <a:gd name="T7" fmla="*/ 323451 h 645"/>
              <a:gd name="T8" fmla="*/ 71037 w 369"/>
              <a:gd name="T9" fmla="*/ 290889 h 645"/>
              <a:gd name="T10" fmla="*/ 124315 w 369"/>
              <a:gd name="T11" fmla="*/ 260498 h 645"/>
              <a:gd name="T12" fmla="*/ 170934 w 369"/>
              <a:gd name="T13" fmla="*/ 230106 h 645"/>
              <a:gd name="T14" fmla="*/ 195353 w 369"/>
              <a:gd name="T15" fmla="*/ 206227 h 645"/>
              <a:gd name="T16" fmla="*/ 193133 w 369"/>
              <a:gd name="T17" fmla="*/ 154128 h 645"/>
              <a:gd name="T18" fmla="*/ 193133 w 369"/>
              <a:gd name="T19" fmla="*/ 97687 h 645"/>
              <a:gd name="T20" fmla="*/ 206452 w 369"/>
              <a:gd name="T21" fmla="*/ 47758 h 645"/>
              <a:gd name="T22" fmla="*/ 250851 w 369"/>
              <a:gd name="T23" fmla="*/ 13025 h 645"/>
              <a:gd name="T24" fmla="*/ 273050 w 369"/>
              <a:gd name="T25" fmla="*/ 0 h 6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9" h="645">
                <a:moveTo>
                  <a:pt x="12" y="645"/>
                </a:moveTo>
                <a:lnTo>
                  <a:pt x="12" y="570"/>
                </a:lnTo>
                <a:lnTo>
                  <a:pt x="0" y="474"/>
                </a:lnTo>
                <a:lnTo>
                  <a:pt x="30" y="447"/>
                </a:lnTo>
                <a:lnTo>
                  <a:pt x="96" y="402"/>
                </a:lnTo>
                <a:lnTo>
                  <a:pt x="168" y="360"/>
                </a:lnTo>
                <a:lnTo>
                  <a:pt x="231" y="318"/>
                </a:lnTo>
                <a:lnTo>
                  <a:pt x="264" y="285"/>
                </a:lnTo>
                <a:lnTo>
                  <a:pt x="261" y="213"/>
                </a:lnTo>
                <a:lnTo>
                  <a:pt x="261" y="135"/>
                </a:lnTo>
                <a:lnTo>
                  <a:pt x="279" y="66"/>
                </a:lnTo>
                <a:lnTo>
                  <a:pt x="339" y="18"/>
                </a:lnTo>
                <a:lnTo>
                  <a:pt x="369" y="0"/>
                </a:lnTo>
              </a:path>
            </a:pathLst>
          </a:custGeom>
          <a:noFill/>
          <a:ln w="38100" cmpd="sng">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Freeform 12"/>
          <p:cNvSpPr>
            <a:spLocks/>
          </p:cNvSpPr>
          <p:nvPr/>
        </p:nvSpPr>
        <p:spPr bwMode="auto">
          <a:xfrm rot="21540000">
            <a:off x="6380287" y="3092432"/>
            <a:ext cx="301779" cy="352165"/>
          </a:xfrm>
          <a:custGeom>
            <a:avLst/>
            <a:gdLst>
              <a:gd name="T0" fmla="*/ 36935 w 548"/>
              <a:gd name="T1" fmla="*/ 493236 h 697"/>
              <a:gd name="T2" fmla="*/ 72393 w 548"/>
              <a:gd name="T3" fmla="*/ 481648 h 697"/>
              <a:gd name="T4" fmla="*/ 101942 w 548"/>
              <a:gd name="T5" fmla="*/ 496134 h 697"/>
              <a:gd name="T6" fmla="*/ 116716 w 548"/>
              <a:gd name="T7" fmla="*/ 477302 h 697"/>
              <a:gd name="T8" fmla="*/ 146264 w 548"/>
              <a:gd name="T9" fmla="*/ 459919 h 697"/>
              <a:gd name="T10" fmla="*/ 200929 w 548"/>
              <a:gd name="T11" fmla="*/ 417911 h 697"/>
              <a:gd name="T12" fmla="*/ 224567 w 548"/>
              <a:gd name="T13" fmla="*/ 384594 h 697"/>
              <a:gd name="T14" fmla="*/ 231954 w 548"/>
              <a:gd name="T15" fmla="*/ 354174 h 697"/>
              <a:gd name="T16" fmla="*/ 239341 w 548"/>
              <a:gd name="T17" fmla="*/ 306372 h 697"/>
              <a:gd name="T18" fmla="*/ 255593 w 548"/>
              <a:gd name="T19" fmla="*/ 241186 h 697"/>
              <a:gd name="T20" fmla="*/ 264457 w 548"/>
              <a:gd name="T21" fmla="*/ 215112 h 697"/>
              <a:gd name="T22" fmla="*/ 257070 w 548"/>
              <a:gd name="T23" fmla="*/ 132544 h 697"/>
              <a:gd name="T24" fmla="*/ 258548 w 548"/>
              <a:gd name="T25" fmla="*/ 106470 h 697"/>
              <a:gd name="T26" fmla="*/ 286619 w 548"/>
              <a:gd name="T27" fmla="*/ 84741 h 697"/>
              <a:gd name="T28" fmla="*/ 323554 w 548"/>
              <a:gd name="T29" fmla="*/ 60115 h 697"/>
              <a:gd name="T30" fmla="*/ 345715 w 548"/>
              <a:gd name="T31" fmla="*/ 41284 h 697"/>
              <a:gd name="T32" fmla="*/ 379696 w 548"/>
              <a:gd name="T33" fmla="*/ 19556 h 697"/>
              <a:gd name="T34" fmla="*/ 391515 w 548"/>
              <a:gd name="T35" fmla="*/ 3621 h 697"/>
              <a:gd name="T36" fmla="*/ 354580 w 548"/>
              <a:gd name="T37" fmla="*/ 19556 h 697"/>
              <a:gd name="T38" fmla="*/ 313212 w 548"/>
              <a:gd name="T39" fmla="*/ 41284 h 697"/>
              <a:gd name="T40" fmla="*/ 264457 w 548"/>
              <a:gd name="T41" fmla="*/ 68807 h 697"/>
              <a:gd name="T42" fmla="*/ 237864 w 548"/>
              <a:gd name="T43" fmla="*/ 78947 h 697"/>
              <a:gd name="T44" fmla="*/ 237864 w 548"/>
              <a:gd name="T45" fmla="*/ 125301 h 697"/>
              <a:gd name="T46" fmla="*/ 236387 w 548"/>
              <a:gd name="T47" fmla="*/ 233943 h 697"/>
              <a:gd name="T48" fmla="*/ 227522 w 548"/>
              <a:gd name="T49" fmla="*/ 261466 h 697"/>
              <a:gd name="T50" fmla="*/ 214225 w 548"/>
              <a:gd name="T51" fmla="*/ 315063 h 697"/>
              <a:gd name="T52" fmla="*/ 203883 w 548"/>
              <a:gd name="T53" fmla="*/ 374454 h 697"/>
              <a:gd name="T54" fmla="*/ 184677 w 548"/>
              <a:gd name="T55" fmla="*/ 403425 h 697"/>
              <a:gd name="T56" fmla="*/ 140355 w 548"/>
              <a:gd name="T57" fmla="*/ 436742 h 697"/>
              <a:gd name="T58" fmla="*/ 25116 w 548"/>
              <a:gd name="T59" fmla="*/ 458471 h 697"/>
              <a:gd name="T60" fmla="*/ 14774 w 548"/>
              <a:gd name="T61" fmla="*/ 468611 h 697"/>
              <a:gd name="T62" fmla="*/ 0 w 548"/>
              <a:gd name="T63" fmla="*/ 484545 h 69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48" h="697">
                <a:moveTo>
                  <a:pt x="0" y="697"/>
                </a:moveTo>
                <a:cubicBezTo>
                  <a:pt x="35" y="694"/>
                  <a:pt x="18" y="684"/>
                  <a:pt x="50" y="681"/>
                </a:cubicBezTo>
                <a:cubicBezTo>
                  <a:pt x="56" y="679"/>
                  <a:pt x="62" y="668"/>
                  <a:pt x="66" y="667"/>
                </a:cubicBezTo>
                <a:cubicBezTo>
                  <a:pt x="76" y="665"/>
                  <a:pt x="87" y="666"/>
                  <a:pt x="98" y="665"/>
                </a:cubicBezTo>
                <a:cubicBezTo>
                  <a:pt x="109" y="661"/>
                  <a:pt x="119" y="659"/>
                  <a:pt x="128" y="653"/>
                </a:cubicBezTo>
                <a:cubicBezTo>
                  <a:pt x="148" y="658"/>
                  <a:pt x="126" y="650"/>
                  <a:pt x="138" y="685"/>
                </a:cubicBezTo>
                <a:cubicBezTo>
                  <a:pt x="139" y="689"/>
                  <a:pt x="141" y="677"/>
                  <a:pt x="142" y="673"/>
                </a:cubicBezTo>
                <a:cubicBezTo>
                  <a:pt x="145" y="664"/>
                  <a:pt x="150" y="664"/>
                  <a:pt x="158" y="659"/>
                </a:cubicBezTo>
                <a:cubicBezTo>
                  <a:pt x="166" y="647"/>
                  <a:pt x="176" y="650"/>
                  <a:pt x="186" y="643"/>
                </a:cubicBezTo>
                <a:cubicBezTo>
                  <a:pt x="190" y="640"/>
                  <a:pt x="198" y="635"/>
                  <a:pt x="198" y="635"/>
                </a:cubicBezTo>
                <a:cubicBezTo>
                  <a:pt x="210" y="616"/>
                  <a:pt x="226" y="613"/>
                  <a:pt x="248" y="611"/>
                </a:cubicBezTo>
                <a:cubicBezTo>
                  <a:pt x="256" y="599"/>
                  <a:pt x="265" y="588"/>
                  <a:pt x="272" y="577"/>
                </a:cubicBezTo>
                <a:cubicBezTo>
                  <a:pt x="278" y="569"/>
                  <a:pt x="272" y="564"/>
                  <a:pt x="280" y="559"/>
                </a:cubicBezTo>
                <a:cubicBezTo>
                  <a:pt x="283" y="549"/>
                  <a:pt x="295" y="537"/>
                  <a:pt x="304" y="531"/>
                </a:cubicBezTo>
                <a:cubicBezTo>
                  <a:pt x="307" y="521"/>
                  <a:pt x="303" y="511"/>
                  <a:pt x="306" y="501"/>
                </a:cubicBezTo>
                <a:cubicBezTo>
                  <a:pt x="308" y="496"/>
                  <a:pt x="314" y="489"/>
                  <a:pt x="314" y="489"/>
                </a:cubicBezTo>
                <a:cubicBezTo>
                  <a:pt x="315" y="473"/>
                  <a:pt x="314" y="457"/>
                  <a:pt x="316" y="441"/>
                </a:cubicBezTo>
                <a:cubicBezTo>
                  <a:pt x="317" y="434"/>
                  <a:pt x="324" y="423"/>
                  <a:pt x="324" y="423"/>
                </a:cubicBezTo>
                <a:cubicBezTo>
                  <a:pt x="325" y="394"/>
                  <a:pt x="319" y="379"/>
                  <a:pt x="332" y="359"/>
                </a:cubicBezTo>
                <a:cubicBezTo>
                  <a:pt x="334" y="350"/>
                  <a:pt x="341" y="341"/>
                  <a:pt x="346" y="333"/>
                </a:cubicBezTo>
                <a:cubicBezTo>
                  <a:pt x="348" y="325"/>
                  <a:pt x="352" y="317"/>
                  <a:pt x="354" y="309"/>
                </a:cubicBezTo>
                <a:cubicBezTo>
                  <a:pt x="355" y="305"/>
                  <a:pt x="358" y="297"/>
                  <a:pt x="358" y="297"/>
                </a:cubicBezTo>
                <a:cubicBezTo>
                  <a:pt x="359" y="270"/>
                  <a:pt x="362" y="223"/>
                  <a:pt x="358" y="195"/>
                </a:cubicBezTo>
                <a:cubicBezTo>
                  <a:pt x="357" y="190"/>
                  <a:pt x="350" y="188"/>
                  <a:pt x="348" y="183"/>
                </a:cubicBezTo>
                <a:cubicBezTo>
                  <a:pt x="345" y="177"/>
                  <a:pt x="342" y="165"/>
                  <a:pt x="342" y="165"/>
                </a:cubicBezTo>
                <a:cubicBezTo>
                  <a:pt x="347" y="151"/>
                  <a:pt x="344" y="157"/>
                  <a:pt x="350" y="147"/>
                </a:cubicBezTo>
                <a:cubicBezTo>
                  <a:pt x="353" y="134"/>
                  <a:pt x="365" y="132"/>
                  <a:pt x="376" y="125"/>
                </a:cubicBezTo>
                <a:cubicBezTo>
                  <a:pt x="380" y="122"/>
                  <a:pt x="388" y="117"/>
                  <a:pt x="388" y="117"/>
                </a:cubicBezTo>
                <a:cubicBezTo>
                  <a:pt x="392" y="111"/>
                  <a:pt x="404" y="103"/>
                  <a:pt x="404" y="103"/>
                </a:cubicBezTo>
                <a:cubicBezTo>
                  <a:pt x="411" y="92"/>
                  <a:pt x="426" y="87"/>
                  <a:pt x="438" y="83"/>
                </a:cubicBezTo>
                <a:cubicBezTo>
                  <a:pt x="445" y="81"/>
                  <a:pt x="456" y="73"/>
                  <a:pt x="456" y="73"/>
                </a:cubicBezTo>
                <a:cubicBezTo>
                  <a:pt x="461" y="66"/>
                  <a:pt x="461" y="62"/>
                  <a:pt x="468" y="57"/>
                </a:cubicBezTo>
                <a:cubicBezTo>
                  <a:pt x="473" y="50"/>
                  <a:pt x="476" y="48"/>
                  <a:pt x="484" y="45"/>
                </a:cubicBezTo>
                <a:cubicBezTo>
                  <a:pt x="493" y="36"/>
                  <a:pt x="504" y="34"/>
                  <a:pt x="514" y="27"/>
                </a:cubicBezTo>
                <a:cubicBezTo>
                  <a:pt x="523" y="14"/>
                  <a:pt x="536" y="11"/>
                  <a:pt x="548" y="3"/>
                </a:cubicBezTo>
                <a:cubicBezTo>
                  <a:pt x="538" y="0"/>
                  <a:pt x="544" y="0"/>
                  <a:pt x="530" y="5"/>
                </a:cubicBezTo>
                <a:cubicBezTo>
                  <a:pt x="528" y="6"/>
                  <a:pt x="524" y="7"/>
                  <a:pt x="524" y="7"/>
                </a:cubicBezTo>
                <a:cubicBezTo>
                  <a:pt x="514" y="22"/>
                  <a:pt x="496" y="22"/>
                  <a:pt x="480" y="27"/>
                </a:cubicBezTo>
                <a:cubicBezTo>
                  <a:pt x="474" y="33"/>
                  <a:pt x="460" y="44"/>
                  <a:pt x="452" y="45"/>
                </a:cubicBezTo>
                <a:cubicBezTo>
                  <a:pt x="440" y="47"/>
                  <a:pt x="436" y="56"/>
                  <a:pt x="424" y="57"/>
                </a:cubicBezTo>
                <a:cubicBezTo>
                  <a:pt x="416" y="60"/>
                  <a:pt x="413" y="65"/>
                  <a:pt x="406" y="69"/>
                </a:cubicBezTo>
                <a:cubicBezTo>
                  <a:pt x="389" y="77"/>
                  <a:pt x="376" y="89"/>
                  <a:pt x="358" y="95"/>
                </a:cubicBezTo>
                <a:cubicBezTo>
                  <a:pt x="346" y="99"/>
                  <a:pt x="339" y="98"/>
                  <a:pt x="328" y="105"/>
                </a:cubicBezTo>
                <a:cubicBezTo>
                  <a:pt x="326" y="106"/>
                  <a:pt x="322" y="109"/>
                  <a:pt x="322" y="109"/>
                </a:cubicBezTo>
                <a:cubicBezTo>
                  <a:pt x="318" y="116"/>
                  <a:pt x="316" y="122"/>
                  <a:pt x="314" y="129"/>
                </a:cubicBezTo>
                <a:cubicBezTo>
                  <a:pt x="315" y="151"/>
                  <a:pt x="312" y="158"/>
                  <a:pt x="322" y="173"/>
                </a:cubicBezTo>
                <a:cubicBezTo>
                  <a:pt x="325" y="201"/>
                  <a:pt x="318" y="243"/>
                  <a:pt x="332" y="263"/>
                </a:cubicBezTo>
                <a:cubicBezTo>
                  <a:pt x="338" y="286"/>
                  <a:pt x="345" y="315"/>
                  <a:pt x="320" y="323"/>
                </a:cubicBezTo>
                <a:cubicBezTo>
                  <a:pt x="308" y="335"/>
                  <a:pt x="317" y="324"/>
                  <a:pt x="312" y="349"/>
                </a:cubicBezTo>
                <a:cubicBezTo>
                  <a:pt x="311" y="353"/>
                  <a:pt x="308" y="361"/>
                  <a:pt x="308" y="361"/>
                </a:cubicBezTo>
                <a:cubicBezTo>
                  <a:pt x="306" y="373"/>
                  <a:pt x="306" y="378"/>
                  <a:pt x="300" y="387"/>
                </a:cubicBezTo>
                <a:cubicBezTo>
                  <a:pt x="298" y="404"/>
                  <a:pt x="295" y="419"/>
                  <a:pt x="290" y="435"/>
                </a:cubicBezTo>
                <a:cubicBezTo>
                  <a:pt x="289" y="444"/>
                  <a:pt x="288" y="452"/>
                  <a:pt x="288" y="461"/>
                </a:cubicBezTo>
                <a:cubicBezTo>
                  <a:pt x="287" y="484"/>
                  <a:pt x="277" y="494"/>
                  <a:pt x="276" y="517"/>
                </a:cubicBezTo>
                <a:cubicBezTo>
                  <a:pt x="276" y="524"/>
                  <a:pt x="262" y="541"/>
                  <a:pt x="262" y="541"/>
                </a:cubicBezTo>
                <a:cubicBezTo>
                  <a:pt x="257" y="549"/>
                  <a:pt x="257" y="550"/>
                  <a:pt x="250" y="557"/>
                </a:cubicBezTo>
                <a:cubicBezTo>
                  <a:pt x="244" y="563"/>
                  <a:pt x="234" y="567"/>
                  <a:pt x="228" y="575"/>
                </a:cubicBezTo>
                <a:cubicBezTo>
                  <a:pt x="214" y="593"/>
                  <a:pt x="213" y="595"/>
                  <a:pt x="190" y="603"/>
                </a:cubicBezTo>
                <a:cubicBezTo>
                  <a:pt x="164" y="594"/>
                  <a:pt x="159" y="624"/>
                  <a:pt x="122" y="625"/>
                </a:cubicBezTo>
                <a:cubicBezTo>
                  <a:pt x="88" y="631"/>
                  <a:pt x="77" y="632"/>
                  <a:pt x="34" y="633"/>
                </a:cubicBezTo>
                <a:lnTo>
                  <a:pt x="20" y="647"/>
                </a:lnTo>
                <a:cubicBezTo>
                  <a:pt x="20" y="647"/>
                  <a:pt x="20" y="647"/>
                  <a:pt x="20" y="647"/>
                </a:cubicBezTo>
                <a:cubicBezTo>
                  <a:pt x="16" y="650"/>
                  <a:pt x="8" y="655"/>
                  <a:pt x="8" y="655"/>
                </a:cubicBezTo>
                <a:cubicBezTo>
                  <a:pt x="6" y="661"/>
                  <a:pt x="4" y="665"/>
                  <a:pt x="0" y="669"/>
                </a:cubicBezTo>
                <a:lnTo>
                  <a:pt x="0" y="697"/>
                </a:lnTo>
                <a:close/>
              </a:path>
            </a:pathLst>
          </a:custGeom>
          <a:solidFill>
            <a:srgbClr val="0000FF"/>
          </a:solidFill>
          <a:ln w="57150" cmpd="sng">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TextBox 20"/>
          <p:cNvSpPr txBox="1"/>
          <p:nvPr/>
        </p:nvSpPr>
        <p:spPr>
          <a:xfrm>
            <a:off x="4008237" y="1516797"/>
            <a:ext cx="1577180" cy="1328023"/>
          </a:xfrm>
          <a:prstGeom prst="wedgeRoundRectCallout">
            <a:avLst>
              <a:gd name="adj1" fmla="val 64522"/>
              <a:gd name="adj2" fmla="val 110315"/>
              <a:gd name="adj3" fmla="val 16667"/>
            </a:avLst>
          </a:prstGeom>
          <a:solidFill>
            <a:schemeClr val="bg1"/>
          </a:solidFill>
          <a:ln>
            <a:solidFill>
              <a:schemeClr val="tx1"/>
            </a:solidFill>
          </a:ln>
        </p:spPr>
        <p:txBody>
          <a:bodyPr wrap="square" rtlCol="0">
            <a:spAutoFit/>
          </a:bodyPr>
          <a:lstStyle/>
          <a:p>
            <a:pPr algn="ctr"/>
            <a:r>
              <a:rPr lang="en-US" sz="2400" dirty="0" smtClean="0">
                <a:effectLst/>
              </a:rPr>
              <a:t>Lower American River</a:t>
            </a:r>
            <a:endParaRPr lang="en-US" sz="2400" dirty="0">
              <a:effectLst/>
            </a:endParaRPr>
          </a:p>
        </p:txBody>
      </p:sp>
    </p:spTree>
    <p:extLst>
      <p:ext uri="{BB962C8B-B14F-4D97-AF65-F5344CB8AC3E}">
        <p14:creationId xmlns:p14="http://schemas.microsoft.com/office/powerpoint/2010/main" val="239719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par>
                          <p:cTn id="8" fill="hold">
                            <p:stCondLst>
                              <p:cond delay="500"/>
                            </p:stCondLst>
                            <p:childTnLst>
                              <p:par>
                                <p:cTn id="9" presetID="35" presetClass="emph" presetSubtype="0" repeatCount="5000" fill="hold" nodeType="afterEffect">
                                  <p:stCondLst>
                                    <p:cond delay="0"/>
                                  </p:stCondLst>
                                  <p:childTnLst>
                                    <p:anim calcmode="discrete" valueType="str">
                                      <p:cBhvr>
                                        <p:cTn id="10" dur="1000" fill="hold"/>
                                        <p:tgtEl>
                                          <p:spTgt spid="2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6800" y="0"/>
            <a:ext cx="7620000" cy="1143000"/>
          </a:xfrm>
        </p:spPr>
        <p:txBody>
          <a:bodyPr/>
          <a:lstStyle/>
          <a:p>
            <a:r>
              <a:rPr lang="en-US" dirty="0" smtClean="0"/>
              <a:t>Minimum Flows</a:t>
            </a:r>
            <a:endParaRPr lang="en-US" dirty="0"/>
          </a:p>
        </p:txBody>
      </p:sp>
      <p:sp>
        <p:nvSpPr>
          <p:cNvPr id="3" name="AutoShape 4"/>
          <p:cNvSpPr>
            <a:spLocks noChangeAspect="1" noChangeArrowheads="1" noTextEdit="1"/>
          </p:cNvSpPr>
          <p:nvPr/>
        </p:nvSpPr>
        <p:spPr bwMode="auto">
          <a:xfrm>
            <a:off x="1493055" y="1211262"/>
            <a:ext cx="1730375"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11150" y="2072640"/>
            <a:ext cx="4858840" cy="4644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rot="16200000">
            <a:off x="-768350" y="4127500"/>
            <a:ext cx="2273300" cy="369332"/>
          </a:xfrm>
          <a:prstGeom prst="rect">
            <a:avLst/>
          </a:prstGeom>
          <a:solidFill>
            <a:schemeClr val="bg1"/>
          </a:solidFill>
          <a:ln>
            <a:noFill/>
          </a:ln>
        </p:spPr>
        <p:txBody>
          <a:bodyPr wrap="square" rtlCol="0">
            <a:spAutoFit/>
          </a:bodyPr>
          <a:lstStyle/>
          <a:p>
            <a:pPr algn="ctr"/>
            <a:r>
              <a:rPr lang="en-US" dirty="0" smtClean="0"/>
              <a:t>Min. Flow (cfs)</a:t>
            </a:r>
            <a:endParaRPr lang="en-US" dirty="0"/>
          </a:p>
        </p:txBody>
      </p:sp>
      <p:sp>
        <p:nvSpPr>
          <p:cNvPr id="7" name="TextBox 6"/>
          <p:cNvSpPr txBox="1"/>
          <p:nvPr/>
        </p:nvSpPr>
        <p:spPr>
          <a:xfrm>
            <a:off x="5270500" y="2419340"/>
            <a:ext cx="3708400" cy="4154984"/>
          </a:xfrm>
          <a:prstGeom prst="rect">
            <a:avLst/>
          </a:prstGeom>
          <a:noFill/>
        </p:spPr>
        <p:txBody>
          <a:bodyPr wrap="square" rtlCol="0">
            <a:spAutoFit/>
          </a:bodyPr>
          <a:lstStyle/>
          <a:p>
            <a:r>
              <a:rPr lang="en-US" sz="2400" b="1" dirty="0" smtClean="0"/>
              <a:t>Developed to:</a:t>
            </a:r>
          </a:p>
          <a:p>
            <a:pPr marL="285750" indent="-285750">
              <a:buFont typeface="Arial" panose="020B0604020202020204" pitchFamily="34" charset="0"/>
              <a:buChar char="•"/>
            </a:pPr>
            <a:r>
              <a:rPr lang="en-US" sz="2400" dirty="0" smtClean="0"/>
              <a:t>Optimize habitat</a:t>
            </a:r>
          </a:p>
          <a:p>
            <a:pPr marL="285750" indent="-285750">
              <a:buFont typeface="Arial" panose="020B0604020202020204" pitchFamily="34" charset="0"/>
              <a:buChar char="•"/>
            </a:pPr>
            <a:r>
              <a:rPr lang="en-US" sz="2400" dirty="0" smtClean="0"/>
              <a:t>Support sensitive life stages of salmonids</a:t>
            </a:r>
          </a:p>
          <a:p>
            <a:pPr marL="285750" indent="-285750">
              <a:buFont typeface="Arial" panose="020B0604020202020204" pitchFamily="34" charset="0"/>
              <a:buChar char="•"/>
            </a:pPr>
            <a:r>
              <a:rPr lang="en-US" sz="2400" dirty="0" smtClean="0"/>
              <a:t>Avoid redd superimposition</a:t>
            </a:r>
          </a:p>
          <a:p>
            <a:pPr marL="285750" indent="-285750">
              <a:buFont typeface="Arial" panose="020B0604020202020204" pitchFamily="34" charset="0"/>
              <a:buChar char="•"/>
            </a:pPr>
            <a:r>
              <a:rPr lang="en-US" sz="2400" dirty="0" smtClean="0"/>
              <a:t>Avoid redd dewatering</a:t>
            </a:r>
          </a:p>
          <a:p>
            <a:pPr marL="285750" indent="-285750">
              <a:buFont typeface="Arial" panose="020B0604020202020204" pitchFamily="34" charset="0"/>
              <a:buChar char="•"/>
            </a:pPr>
            <a:r>
              <a:rPr lang="en-US" sz="2400" dirty="0" smtClean="0"/>
              <a:t>Avoid </a:t>
            </a:r>
            <a:r>
              <a:rPr lang="en-US" sz="2400" dirty="0" smtClean="0"/>
              <a:t>stranding</a:t>
            </a:r>
          </a:p>
          <a:p>
            <a:endParaRPr lang="en-US" sz="2400" dirty="0" smtClean="0"/>
          </a:p>
          <a:p>
            <a:r>
              <a:rPr lang="en-US" sz="2400" b="1" dirty="0" smtClean="0"/>
              <a:t>Note: USBR can operate above the minimum</a:t>
            </a:r>
            <a:r>
              <a:rPr lang="en-US" sz="2400" dirty="0" smtClean="0"/>
              <a:t>.</a:t>
            </a:r>
            <a:endParaRPr lang="en-US" sz="2400" dirty="0"/>
          </a:p>
        </p:txBody>
      </p:sp>
    </p:spTree>
    <p:extLst>
      <p:ext uri="{BB962C8B-B14F-4D97-AF65-F5344CB8AC3E}">
        <p14:creationId xmlns:p14="http://schemas.microsoft.com/office/powerpoint/2010/main" val="16272386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52400"/>
            <a:ext cx="7620000" cy="1143000"/>
          </a:xfrm>
        </p:spPr>
        <p:txBody>
          <a:bodyPr/>
          <a:lstStyle/>
          <a:p>
            <a:r>
              <a:rPr lang="en-US" dirty="0" smtClean="0"/>
              <a:t>Seeking Optimal Habitat</a:t>
            </a:r>
            <a:endParaRPr lang="en-US"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r="18936"/>
          <a:stretch/>
        </p:blipFill>
        <p:spPr bwMode="auto">
          <a:xfrm>
            <a:off x="44636" y="838200"/>
            <a:ext cx="8972364"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73082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83962"/>
            <a:ext cx="9144000" cy="5074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83962"/>
            <a:ext cx="9144000" cy="5074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bwMode="auto">
          <a:xfrm>
            <a:off x="1371600" y="283345"/>
            <a:ext cx="7467600" cy="1143000"/>
          </a:xfrm>
          <a:prstGeom prst="rect">
            <a:avLst/>
          </a:prstGeom>
        </p:spPr>
        <p:txBody>
          <a:bodyPr vert="horz" lIns="91440" tIns="45720" rIns="91440" bIns="45720" rtlCol="0" anchor="ctr">
            <a:normAutofit fontScale="97500"/>
          </a:bodyPr>
          <a:lstStyle>
            <a:lvl1pPr algn="ctr">
              <a:spcBef>
                <a:spcPct val="0"/>
              </a:spcBef>
              <a:buNone/>
              <a:defRPr sz="4400">
                <a:latin typeface="+mj-lt"/>
                <a:ea typeface="+mj-ea"/>
                <a:cs typeface="+mj-cs"/>
              </a:defRPr>
            </a:lvl1pPr>
          </a:lstStyle>
          <a:p>
            <a:r>
              <a:rPr lang="en-US" dirty="0"/>
              <a:t>Problem </a:t>
            </a:r>
            <a:r>
              <a:rPr lang="en-US" dirty="0" smtClean="0"/>
              <a:t>– Water Too Warm</a:t>
            </a:r>
            <a:endParaRPr lang="en-US" dirty="0"/>
          </a:p>
        </p:txBody>
      </p:sp>
      <p:pic>
        <p:nvPicPr>
          <p:cNvPr id="153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83962"/>
            <a:ext cx="9144000" cy="5074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783960"/>
            <a:ext cx="9144000" cy="5074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777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365"/>
                                        </p:tgtEl>
                                        <p:attrNameLst>
                                          <p:attrName>style.visibility</p:attrName>
                                        </p:attrNameLst>
                                      </p:cBhvr>
                                      <p:to>
                                        <p:strVal val="visible"/>
                                      </p:to>
                                    </p:set>
                                    <p:animEffect transition="in" filter="wipe(left)">
                                      <p:cBhvr>
                                        <p:cTn id="7" dur="2000"/>
                                        <p:tgtEl>
                                          <p:spTgt spid="15365"/>
                                        </p:tgtEl>
                                      </p:cBhvr>
                                    </p:animEffect>
                                  </p:childTnLst>
                                </p:cTn>
                              </p:par>
                            </p:childTnLst>
                          </p:cTn>
                        </p:par>
                        <p:par>
                          <p:cTn id="8" fill="hold">
                            <p:stCondLst>
                              <p:cond delay="2000"/>
                            </p:stCondLst>
                            <p:childTnLst>
                              <p:par>
                                <p:cTn id="9" presetID="1" presetClass="entr" presetSubtype="0" fill="hold" nodeType="afterEffect">
                                  <p:stCondLst>
                                    <p:cond delay="0"/>
                                  </p:stCondLst>
                                  <p:childTnLst>
                                    <p:set>
                                      <p:cBhvr>
                                        <p:cTn id="10" dur="1" fill="hold">
                                          <p:stCondLst>
                                            <p:cond delay="0"/>
                                          </p:stCondLst>
                                        </p:cTn>
                                        <p:tgtEl>
                                          <p:spTgt spid="15364"/>
                                        </p:tgtEl>
                                        <p:attrNameLst>
                                          <p:attrName>style.visibility</p:attrName>
                                        </p:attrNameLst>
                                      </p:cBhvr>
                                      <p:to>
                                        <p:strVal val="visible"/>
                                      </p:to>
                                    </p:set>
                                  </p:childTnLst>
                                </p:cTn>
                              </p:par>
                            </p:childTnLst>
                          </p:cTn>
                        </p:par>
                        <p:par>
                          <p:cTn id="11" fill="hold">
                            <p:stCondLst>
                              <p:cond delay="2000"/>
                            </p:stCondLst>
                            <p:childTnLst>
                              <p:par>
                                <p:cTn id="12" presetID="22" presetClass="entr" presetSubtype="4" fill="hold" nodeType="afterEffect">
                                  <p:stCondLst>
                                    <p:cond delay="0"/>
                                  </p:stCondLst>
                                  <p:childTnLst>
                                    <p:set>
                                      <p:cBhvr>
                                        <p:cTn id="13" dur="1" fill="hold">
                                          <p:stCondLst>
                                            <p:cond delay="0"/>
                                          </p:stCondLst>
                                        </p:cTn>
                                        <p:tgtEl>
                                          <p:spTgt spid="15363"/>
                                        </p:tgtEl>
                                        <p:attrNameLst>
                                          <p:attrName>style.visibility</p:attrName>
                                        </p:attrNameLst>
                                      </p:cBhvr>
                                      <p:to>
                                        <p:strVal val="visible"/>
                                      </p:to>
                                    </p:set>
                                    <p:animEffect transition="in" filter="wipe(down)">
                                      <p:cBhvr>
                                        <p:cTn id="14" dur="10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44745" y="0"/>
            <a:ext cx="6238767" cy="1143000"/>
          </a:xfrm>
        </p:spPr>
        <p:txBody>
          <a:bodyPr>
            <a:normAutofit fontScale="90000"/>
          </a:bodyPr>
          <a:lstStyle/>
          <a:p>
            <a:r>
              <a:rPr lang="en-US" dirty="0" smtClean="0"/>
              <a:t>Temperature Management</a:t>
            </a:r>
            <a:br>
              <a:rPr lang="en-US" dirty="0" smtClean="0"/>
            </a:br>
            <a:r>
              <a:rPr lang="en-US" dirty="0" smtClean="0"/>
              <a:t>- Annual Plan &amp; Operations -</a:t>
            </a:r>
            <a:endParaRPr lang="en-US" dirty="0"/>
          </a:p>
        </p:txBody>
      </p:sp>
      <p:sp>
        <p:nvSpPr>
          <p:cNvPr id="3" name="TextBox 2"/>
          <p:cNvSpPr txBox="1"/>
          <p:nvPr/>
        </p:nvSpPr>
        <p:spPr>
          <a:xfrm>
            <a:off x="317500" y="2133600"/>
            <a:ext cx="6616700" cy="457048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3200" dirty="0" smtClean="0"/>
              <a:t>Obtains BEST </a:t>
            </a:r>
            <a:r>
              <a:rPr lang="en-US" sz="3200" dirty="0"/>
              <a:t>POSSIBLE </a:t>
            </a:r>
            <a:r>
              <a:rPr lang="en-US" sz="3200" dirty="0" smtClean="0"/>
              <a:t>temperature</a:t>
            </a:r>
            <a:endParaRPr lang="en-US" sz="3200" dirty="0"/>
          </a:p>
          <a:p>
            <a:pPr marL="285750" indent="-285750">
              <a:spcAft>
                <a:spcPts val="600"/>
              </a:spcAft>
              <a:buFont typeface="Arial" panose="020B0604020202020204" pitchFamily="34" charset="0"/>
              <a:buChar char="•"/>
            </a:pPr>
            <a:r>
              <a:rPr lang="en-US" sz="3200" dirty="0" smtClean="0"/>
              <a:t>Temperature shutter operations</a:t>
            </a:r>
          </a:p>
          <a:p>
            <a:pPr marL="285750" indent="-285750">
              <a:spcAft>
                <a:spcPts val="600"/>
              </a:spcAft>
              <a:buFont typeface="Arial" panose="020B0604020202020204" pitchFamily="34" charset="0"/>
              <a:buChar char="•"/>
            </a:pPr>
            <a:r>
              <a:rPr lang="en-US" sz="3200" dirty="0" smtClean="0"/>
              <a:t>Temperature </a:t>
            </a:r>
            <a:r>
              <a:rPr lang="en-US" sz="3200" dirty="0"/>
              <a:t>targets set </a:t>
            </a:r>
            <a:r>
              <a:rPr lang="en-US" sz="3200" dirty="0" smtClean="0"/>
              <a:t>by </a:t>
            </a:r>
            <a:r>
              <a:rPr lang="en-US" sz="3200" dirty="0"/>
              <a:t>May </a:t>
            </a:r>
            <a:r>
              <a:rPr lang="en-US" sz="3200" dirty="0" smtClean="0"/>
              <a:t>1</a:t>
            </a:r>
            <a:endParaRPr lang="en-US" sz="3200" dirty="0"/>
          </a:p>
          <a:p>
            <a:pPr marL="285750" indent="-285750">
              <a:spcAft>
                <a:spcPts val="600"/>
              </a:spcAft>
              <a:buFont typeface="Arial" panose="020B0604020202020204" pitchFamily="34" charset="0"/>
              <a:buChar char="•"/>
            </a:pPr>
            <a:r>
              <a:rPr lang="en-US" sz="3200" dirty="0" smtClean="0"/>
              <a:t>Fixed </a:t>
            </a:r>
            <a:r>
              <a:rPr lang="en-US" sz="3200" dirty="0"/>
              <a:t>compliance point (Watt Ave)</a:t>
            </a:r>
          </a:p>
          <a:p>
            <a:pPr marL="285750" lvl="1" indent="-285750">
              <a:spcAft>
                <a:spcPts val="600"/>
              </a:spcAft>
              <a:buFont typeface="Arial" panose="020B0604020202020204" pitchFamily="34" charset="0"/>
              <a:buChar char="•"/>
            </a:pPr>
            <a:r>
              <a:rPr lang="en-US" sz="3200" dirty="0"/>
              <a:t>Ongoing oversight (NMFS approval)</a:t>
            </a:r>
          </a:p>
          <a:p>
            <a:pPr marL="285750" indent="-285750">
              <a:spcAft>
                <a:spcPts val="600"/>
              </a:spcAft>
              <a:buFont typeface="Arial" panose="020B0604020202020204" pitchFamily="34" charset="0"/>
              <a:buChar char="•"/>
            </a:pPr>
            <a:r>
              <a:rPr lang="en-US" sz="3200" dirty="0" smtClean="0"/>
              <a:t>Requires Analysis </a:t>
            </a:r>
            <a:r>
              <a:rPr lang="en-US" sz="3200" dirty="0"/>
              <a:t>by USBR</a:t>
            </a:r>
          </a:p>
          <a:p>
            <a:pPr marL="742950" lvl="1" indent="-285750">
              <a:spcAft>
                <a:spcPts val="600"/>
              </a:spcAft>
              <a:buFont typeface="Arial" panose="020B0604020202020204" pitchFamily="34" charset="0"/>
              <a:buChar char="•"/>
            </a:pPr>
            <a:r>
              <a:rPr lang="en-US" sz="3200" dirty="0" smtClean="0"/>
              <a:t>Good </a:t>
            </a:r>
            <a:r>
              <a:rPr lang="en-US" sz="3200" dirty="0"/>
              <a:t>technical tools</a:t>
            </a:r>
          </a:p>
          <a:p>
            <a:pPr marL="742950" lvl="1" indent="-285750">
              <a:spcAft>
                <a:spcPts val="600"/>
              </a:spcAft>
              <a:buFont typeface="Arial" panose="020B0604020202020204" pitchFamily="34" charset="0"/>
              <a:buChar char="•"/>
            </a:pPr>
            <a:r>
              <a:rPr lang="en-US" sz="3200" dirty="0"/>
              <a:t>Good </a:t>
            </a:r>
            <a:r>
              <a:rPr lang="en-US" sz="3200" dirty="0" smtClean="0"/>
              <a:t>data</a:t>
            </a:r>
            <a:endParaRPr lang="en-US" sz="3200" dirty="0"/>
          </a:p>
        </p:txBody>
      </p:sp>
      <p:sp>
        <p:nvSpPr>
          <p:cNvPr id="19" name="Rectangle 3"/>
          <p:cNvSpPr/>
          <p:nvPr/>
        </p:nvSpPr>
        <p:spPr>
          <a:xfrm>
            <a:off x="7783512" y="304800"/>
            <a:ext cx="593944" cy="6452870"/>
          </a:xfrm>
          <a:custGeom>
            <a:avLst/>
            <a:gdLst>
              <a:gd name="connsiteX0" fmla="*/ 0 w 254000"/>
              <a:gd name="connsiteY0" fmla="*/ 0 h 6356350"/>
              <a:gd name="connsiteX1" fmla="*/ 254000 w 254000"/>
              <a:gd name="connsiteY1" fmla="*/ 0 h 6356350"/>
              <a:gd name="connsiteX2" fmla="*/ 254000 w 254000"/>
              <a:gd name="connsiteY2" fmla="*/ 6356350 h 6356350"/>
              <a:gd name="connsiteX3" fmla="*/ 0 w 254000"/>
              <a:gd name="connsiteY3" fmla="*/ 6356350 h 6356350"/>
              <a:gd name="connsiteX4" fmla="*/ 0 w 254000"/>
              <a:gd name="connsiteY4" fmla="*/ 0 h 6356350"/>
              <a:gd name="connsiteX0" fmla="*/ 0 w 254000"/>
              <a:gd name="connsiteY0" fmla="*/ 44449 h 6400799"/>
              <a:gd name="connsiteX1" fmla="*/ 254000 w 254000"/>
              <a:gd name="connsiteY1" fmla="*/ 44449 h 6400799"/>
              <a:gd name="connsiteX2" fmla="*/ 254000 w 254000"/>
              <a:gd name="connsiteY2" fmla="*/ 6400799 h 6400799"/>
              <a:gd name="connsiteX3" fmla="*/ 0 w 254000"/>
              <a:gd name="connsiteY3" fmla="*/ 6400799 h 6400799"/>
              <a:gd name="connsiteX4" fmla="*/ 0 w 254000"/>
              <a:gd name="connsiteY4" fmla="*/ 44449 h 6400799"/>
              <a:gd name="connsiteX0" fmla="*/ 0 w 254000"/>
              <a:gd name="connsiteY0" fmla="*/ 68052 h 6424402"/>
              <a:gd name="connsiteX1" fmla="*/ 254000 w 254000"/>
              <a:gd name="connsiteY1" fmla="*/ 68052 h 6424402"/>
              <a:gd name="connsiteX2" fmla="*/ 254000 w 254000"/>
              <a:gd name="connsiteY2" fmla="*/ 6424402 h 6424402"/>
              <a:gd name="connsiteX3" fmla="*/ 0 w 254000"/>
              <a:gd name="connsiteY3" fmla="*/ 6424402 h 6424402"/>
              <a:gd name="connsiteX4" fmla="*/ 0 w 254000"/>
              <a:gd name="connsiteY4" fmla="*/ 68052 h 6424402"/>
              <a:gd name="connsiteX0" fmla="*/ 0 w 254000"/>
              <a:gd name="connsiteY0" fmla="*/ 84496 h 6440846"/>
              <a:gd name="connsiteX1" fmla="*/ 254000 w 254000"/>
              <a:gd name="connsiteY1" fmla="*/ 84496 h 6440846"/>
              <a:gd name="connsiteX2" fmla="*/ 254000 w 254000"/>
              <a:gd name="connsiteY2" fmla="*/ 6440846 h 6440846"/>
              <a:gd name="connsiteX3" fmla="*/ 0 w 254000"/>
              <a:gd name="connsiteY3" fmla="*/ 6440846 h 6440846"/>
              <a:gd name="connsiteX4" fmla="*/ 0 w 254000"/>
              <a:gd name="connsiteY4" fmla="*/ 84496 h 6440846"/>
              <a:gd name="connsiteX0" fmla="*/ 0 w 254000"/>
              <a:gd name="connsiteY0" fmla="*/ 98355 h 6454705"/>
              <a:gd name="connsiteX1" fmla="*/ 254000 w 254000"/>
              <a:gd name="connsiteY1" fmla="*/ 98355 h 6454705"/>
              <a:gd name="connsiteX2" fmla="*/ 254000 w 254000"/>
              <a:gd name="connsiteY2" fmla="*/ 6454705 h 6454705"/>
              <a:gd name="connsiteX3" fmla="*/ 0 w 254000"/>
              <a:gd name="connsiteY3" fmla="*/ 6454705 h 6454705"/>
              <a:gd name="connsiteX4" fmla="*/ 0 w 254000"/>
              <a:gd name="connsiteY4" fmla="*/ 98355 h 6454705"/>
              <a:gd name="connsiteX0" fmla="*/ 1587 w 255587"/>
              <a:gd name="connsiteY0" fmla="*/ 98355 h 6454705"/>
              <a:gd name="connsiteX1" fmla="*/ 255587 w 255587"/>
              <a:gd name="connsiteY1" fmla="*/ 98355 h 6454705"/>
              <a:gd name="connsiteX2" fmla="*/ 255587 w 255587"/>
              <a:gd name="connsiteY2" fmla="*/ 6454705 h 6454705"/>
              <a:gd name="connsiteX3" fmla="*/ 1587 w 255587"/>
              <a:gd name="connsiteY3" fmla="*/ 6454705 h 6454705"/>
              <a:gd name="connsiteX4" fmla="*/ 0 w 255587"/>
              <a:gd name="connsiteY4" fmla="*/ 5891938 h 6454705"/>
              <a:gd name="connsiteX5" fmla="*/ 1587 w 255587"/>
              <a:gd name="connsiteY5" fmla="*/ 98355 h 6454705"/>
              <a:gd name="connsiteX0" fmla="*/ 1587 w 255587"/>
              <a:gd name="connsiteY0" fmla="*/ 98355 h 6454705"/>
              <a:gd name="connsiteX1" fmla="*/ 255587 w 255587"/>
              <a:gd name="connsiteY1" fmla="*/ 98355 h 6454705"/>
              <a:gd name="connsiteX2" fmla="*/ 254794 w 255587"/>
              <a:gd name="connsiteY2" fmla="*/ 5891938 h 6454705"/>
              <a:gd name="connsiteX3" fmla="*/ 255587 w 255587"/>
              <a:gd name="connsiteY3" fmla="*/ 6454705 h 6454705"/>
              <a:gd name="connsiteX4" fmla="*/ 1587 w 255587"/>
              <a:gd name="connsiteY4" fmla="*/ 6454705 h 6454705"/>
              <a:gd name="connsiteX5" fmla="*/ 0 w 255587"/>
              <a:gd name="connsiteY5" fmla="*/ 5891938 h 6454705"/>
              <a:gd name="connsiteX6" fmla="*/ 1587 w 255587"/>
              <a:gd name="connsiteY6" fmla="*/ 98355 h 6454705"/>
              <a:gd name="connsiteX0" fmla="*/ 1587 w 402166"/>
              <a:gd name="connsiteY0" fmla="*/ 98355 h 6454705"/>
              <a:gd name="connsiteX1" fmla="*/ 255587 w 402166"/>
              <a:gd name="connsiteY1" fmla="*/ 98355 h 6454705"/>
              <a:gd name="connsiteX2" fmla="*/ 254794 w 402166"/>
              <a:gd name="connsiteY2" fmla="*/ 5891938 h 6454705"/>
              <a:gd name="connsiteX3" fmla="*/ 255587 w 402166"/>
              <a:gd name="connsiteY3" fmla="*/ 6454705 h 6454705"/>
              <a:gd name="connsiteX4" fmla="*/ 1587 w 402166"/>
              <a:gd name="connsiteY4" fmla="*/ 6454705 h 6454705"/>
              <a:gd name="connsiteX5" fmla="*/ 0 w 402166"/>
              <a:gd name="connsiteY5" fmla="*/ 5891938 h 6454705"/>
              <a:gd name="connsiteX6" fmla="*/ 1587 w 402166"/>
              <a:gd name="connsiteY6" fmla="*/ 98355 h 6454705"/>
              <a:gd name="connsiteX0" fmla="*/ 1587 w 438640"/>
              <a:gd name="connsiteY0" fmla="*/ 98355 h 6454705"/>
              <a:gd name="connsiteX1" fmla="*/ 255587 w 438640"/>
              <a:gd name="connsiteY1" fmla="*/ 98355 h 6454705"/>
              <a:gd name="connsiteX2" fmla="*/ 254794 w 438640"/>
              <a:gd name="connsiteY2" fmla="*/ 5891938 h 6454705"/>
              <a:gd name="connsiteX3" fmla="*/ 255587 w 438640"/>
              <a:gd name="connsiteY3" fmla="*/ 6454705 h 6454705"/>
              <a:gd name="connsiteX4" fmla="*/ 1587 w 438640"/>
              <a:gd name="connsiteY4" fmla="*/ 6454705 h 6454705"/>
              <a:gd name="connsiteX5" fmla="*/ 0 w 438640"/>
              <a:gd name="connsiteY5" fmla="*/ 5891938 h 6454705"/>
              <a:gd name="connsiteX6" fmla="*/ 1587 w 438640"/>
              <a:gd name="connsiteY6" fmla="*/ 98355 h 6454705"/>
              <a:gd name="connsiteX0" fmla="*/ 1587 w 438640"/>
              <a:gd name="connsiteY0" fmla="*/ 98355 h 6486455"/>
              <a:gd name="connsiteX1" fmla="*/ 255587 w 438640"/>
              <a:gd name="connsiteY1" fmla="*/ 98355 h 6486455"/>
              <a:gd name="connsiteX2" fmla="*/ 254794 w 438640"/>
              <a:gd name="connsiteY2" fmla="*/ 5891938 h 6486455"/>
              <a:gd name="connsiteX3" fmla="*/ 255587 w 438640"/>
              <a:gd name="connsiteY3" fmla="*/ 6454705 h 6486455"/>
              <a:gd name="connsiteX4" fmla="*/ 1587 w 438640"/>
              <a:gd name="connsiteY4" fmla="*/ 6454705 h 6486455"/>
              <a:gd name="connsiteX5" fmla="*/ 0 w 438640"/>
              <a:gd name="connsiteY5" fmla="*/ 5891938 h 6486455"/>
              <a:gd name="connsiteX6" fmla="*/ 1587 w 438640"/>
              <a:gd name="connsiteY6" fmla="*/ 98355 h 6486455"/>
              <a:gd name="connsiteX0" fmla="*/ 1587 w 438640"/>
              <a:gd name="connsiteY0" fmla="*/ 98355 h 6503073"/>
              <a:gd name="connsiteX1" fmla="*/ 255587 w 438640"/>
              <a:gd name="connsiteY1" fmla="*/ 98355 h 6503073"/>
              <a:gd name="connsiteX2" fmla="*/ 254794 w 438640"/>
              <a:gd name="connsiteY2" fmla="*/ 5891938 h 6503073"/>
              <a:gd name="connsiteX3" fmla="*/ 255587 w 438640"/>
              <a:gd name="connsiteY3" fmla="*/ 6454705 h 6503073"/>
              <a:gd name="connsiteX4" fmla="*/ 1587 w 438640"/>
              <a:gd name="connsiteY4" fmla="*/ 6454705 h 6503073"/>
              <a:gd name="connsiteX5" fmla="*/ 0 w 438640"/>
              <a:gd name="connsiteY5" fmla="*/ 5891938 h 6503073"/>
              <a:gd name="connsiteX6" fmla="*/ 1587 w 438640"/>
              <a:gd name="connsiteY6" fmla="*/ 98355 h 6503073"/>
              <a:gd name="connsiteX0" fmla="*/ 116946 w 553999"/>
              <a:gd name="connsiteY0" fmla="*/ 98355 h 6503073"/>
              <a:gd name="connsiteX1" fmla="*/ 370946 w 553999"/>
              <a:gd name="connsiteY1" fmla="*/ 98355 h 6503073"/>
              <a:gd name="connsiteX2" fmla="*/ 370153 w 553999"/>
              <a:gd name="connsiteY2" fmla="*/ 5891938 h 6503073"/>
              <a:gd name="connsiteX3" fmla="*/ 370946 w 553999"/>
              <a:gd name="connsiteY3" fmla="*/ 6454705 h 6503073"/>
              <a:gd name="connsiteX4" fmla="*/ 116946 w 553999"/>
              <a:gd name="connsiteY4" fmla="*/ 6454705 h 6503073"/>
              <a:gd name="connsiteX5" fmla="*/ 115359 w 553999"/>
              <a:gd name="connsiteY5" fmla="*/ 5891938 h 6503073"/>
              <a:gd name="connsiteX6" fmla="*/ 116946 w 553999"/>
              <a:gd name="connsiteY6" fmla="*/ 98355 h 6503073"/>
              <a:gd name="connsiteX0" fmla="*/ 167373 w 604426"/>
              <a:gd name="connsiteY0" fmla="*/ 98355 h 6503073"/>
              <a:gd name="connsiteX1" fmla="*/ 421373 w 604426"/>
              <a:gd name="connsiteY1" fmla="*/ 98355 h 6503073"/>
              <a:gd name="connsiteX2" fmla="*/ 420580 w 604426"/>
              <a:gd name="connsiteY2" fmla="*/ 5891938 h 6503073"/>
              <a:gd name="connsiteX3" fmla="*/ 421373 w 604426"/>
              <a:gd name="connsiteY3" fmla="*/ 6454705 h 6503073"/>
              <a:gd name="connsiteX4" fmla="*/ 167373 w 604426"/>
              <a:gd name="connsiteY4" fmla="*/ 6454705 h 6503073"/>
              <a:gd name="connsiteX5" fmla="*/ 165786 w 604426"/>
              <a:gd name="connsiteY5" fmla="*/ 5891938 h 6503073"/>
              <a:gd name="connsiteX6" fmla="*/ 167373 w 604426"/>
              <a:gd name="connsiteY6" fmla="*/ 98355 h 6503073"/>
              <a:gd name="connsiteX0" fmla="*/ 166028 w 603081"/>
              <a:gd name="connsiteY0" fmla="*/ 98355 h 6494485"/>
              <a:gd name="connsiteX1" fmla="*/ 420028 w 603081"/>
              <a:gd name="connsiteY1" fmla="*/ 98355 h 6494485"/>
              <a:gd name="connsiteX2" fmla="*/ 419235 w 603081"/>
              <a:gd name="connsiteY2" fmla="*/ 5891938 h 6494485"/>
              <a:gd name="connsiteX3" fmla="*/ 420028 w 603081"/>
              <a:gd name="connsiteY3" fmla="*/ 6454705 h 6494485"/>
              <a:gd name="connsiteX4" fmla="*/ 168409 w 603081"/>
              <a:gd name="connsiteY4" fmla="*/ 6433274 h 6494485"/>
              <a:gd name="connsiteX5" fmla="*/ 164441 w 603081"/>
              <a:gd name="connsiteY5" fmla="*/ 5891938 h 6494485"/>
              <a:gd name="connsiteX6" fmla="*/ 166028 w 603081"/>
              <a:gd name="connsiteY6" fmla="*/ 98355 h 6494485"/>
              <a:gd name="connsiteX0" fmla="*/ 166028 w 597979"/>
              <a:gd name="connsiteY0" fmla="*/ 98355 h 6480369"/>
              <a:gd name="connsiteX1" fmla="*/ 420028 w 597979"/>
              <a:gd name="connsiteY1" fmla="*/ 98355 h 6480369"/>
              <a:gd name="connsiteX2" fmla="*/ 419235 w 597979"/>
              <a:gd name="connsiteY2" fmla="*/ 5891938 h 6480369"/>
              <a:gd name="connsiteX3" fmla="*/ 405741 w 597979"/>
              <a:gd name="connsiteY3" fmla="*/ 6430892 h 6480369"/>
              <a:gd name="connsiteX4" fmla="*/ 168409 w 597979"/>
              <a:gd name="connsiteY4" fmla="*/ 6433274 h 6480369"/>
              <a:gd name="connsiteX5" fmla="*/ 164441 w 597979"/>
              <a:gd name="connsiteY5" fmla="*/ 5891938 h 6480369"/>
              <a:gd name="connsiteX6" fmla="*/ 166028 w 597979"/>
              <a:gd name="connsiteY6" fmla="*/ 98355 h 6480369"/>
              <a:gd name="connsiteX0" fmla="*/ 166028 w 597979"/>
              <a:gd name="connsiteY0" fmla="*/ 98355 h 6533363"/>
              <a:gd name="connsiteX1" fmla="*/ 420028 w 597979"/>
              <a:gd name="connsiteY1" fmla="*/ 98355 h 6533363"/>
              <a:gd name="connsiteX2" fmla="*/ 419235 w 597979"/>
              <a:gd name="connsiteY2" fmla="*/ 5891938 h 6533363"/>
              <a:gd name="connsiteX3" fmla="*/ 405741 w 597979"/>
              <a:gd name="connsiteY3" fmla="*/ 6430892 h 6533363"/>
              <a:gd name="connsiteX4" fmla="*/ 168409 w 597979"/>
              <a:gd name="connsiteY4" fmla="*/ 6433274 h 6533363"/>
              <a:gd name="connsiteX5" fmla="*/ 164441 w 597979"/>
              <a:gd name="connsiteY5" fmla="*/ 5891938 h 6533363"/>
              <a:gd name="connsiteX6" fmla="*/ 166028 w 597979"/>
              <a:gd name="connsiteY6" fmla="*/ 98355 h 6533363"/>
              <a:gd name="connsiteX0" fmla="*/ 91911 w 523862"/>
              <a:gd name="connsiteY0" fmla="*/ 98355 h 6471662"/>
              <a:gd name="connsiteX1" fmla="*/ 345911 w 523862"/>
              <a:gd name="connsiteY1" fmla="*/ 98355 h 6471662"/>
              <a:gd name="connsiteX2" fmla="*/ 345118 w 523862"/>
              <a:gd name="connsiteY2" fmla="*/ 5891938 h 6471662"/>
              <a:gd name="connsiteX3" fmla="*/ 331624 w 523862"/>
              <a:gd name="connsiteY3" fmla="*/ 6430892 h 6471662"/>
              <a:gd name="connsiteX4" fmla="*/ 94292 w 523862"/>
              <a:gd name="connsiteY4" fmla="*/ 6433274 h 6471662"/>
              <a:gd name="connsiteX5" fmla="*/ 90324 w 523862"/>
              <a:gd name="connsiteY5" fmla="*/ 5891938 h 6471662"/>
              <a:gd name="connsiteX6" fmla="*/ 91911 w 523862"/>
              <a:gd name="connsiteY6" fmla="*/ 98355 h 6471662"/>
              <a:gd name="connsiteX0" fmla="*/ 1587 w 433538"/>
              <a:gd name="connsiteY0" fmla="*/ 98355 h 6557243"/>
              <a:gd name="connsiteX1" fmla="*/ 255587 w 433538"/>
              <a:gd name="connsiteY1" fmla="*/ 98355 h 6557243"/>
              <a:gd name="connsiteX2" fmla="*/ 254794 w 433538"/>
              <a:gd name="connsiteY2" fmla="*/ 5891938 h 6557243"/>
              <a:gd name="connsiteX3" fmla="*/ 241300 w 433538"/>
              <a:gd name="connsiteY3" fmla="*/ 6430892 h 6557243"/>
              <a:gd name="connsiteX4" fmla="*/ 0 w 433538"/>
              <a:gd name="connsiteY4" fmla="*/ 5891938 h 6557243"/>
              <a:gd name="connsiteX5" fmla="*/ 1587 w 433538"/>
              <a:gd name="connsiteY5" fmla="*/ 98355 h 6557243"/>
              <a:gd name="connsiteX0" fmla="*/ 1587 w 400250"/>
              <a:gd name="connsiteY0" fmla="*/ 98355 h 6568301"/>
              <a:gd name="connsiteX1" fmla="*/ 255587 w 400250"/>
              <a:gd name="connsiteY1" fmla="*/ 98355 h 6568301"/>
              <a:gd name="connsiteX2" fmla="*/ 254794 w 400250"/>
              <a:gd name="connsiteY2" fmla="*/ 5891938 h 6568301"/>
              <a:gd name="connsiteX3" fmla="*/ 127000 w 400250"/>
              <a:gd name="connsiteY3" fmla="*/ 6452323 h 6568301"/>
              <a:gd name="connsiteX4" fmla="*/ 0 w 400250"/>
              <a:gd name="connsiteY4" fmla="*/ 5891938 h 6568301"/>
              <a:gd name="connsiteX5" fmla="*/ 1587 w 400250"/>
              <a:gd name="connsiteY5" fmla="*/ 98355 h 6568301"/>
              <a:gd name="connsiteX0" fmla="*/ 1587 w 381787"/>
              <a:gd name="connsiteY0" fmla="*/ 98355 h 6568301"/>
              <a:gd name="connsiteX1" fmla="*/ 255587 w 381787"/>
              <a:gd name="connsiteY1" fmla="*/ 98355 h 6568301"/>
              <a:gd name="connsiteX2" fmla="*/ 254794 w 381787"/>
              <a:gd name="connsiteY2" fmla="*/ 5891938 h 6568301"/>
              <a:gd name="connsiteX3" fmla="*/ 127000 w 381787"/>
              <a:gd name="connsiteY3" fmla="*/ 6452323 h 6568301"/>
              <a:gd name="connsiteX4" fmla="*/ 0 w 381787"/>
              <a:gd name="connsiteY4" fmla="*/ 5891938 h 6568301"/>
              <a:gd name="connsiteX5" fmla="*/ 1587 w 381787"/>
              <a:gd name="connsiteY5" fmla="*/ 98355 h 6568301"/>
              <a:gd name="connsiteX0" fmla="*/ 116416 w 496616"/>
              <a:gd name="connsiteY0" fmla="*/ 98355 h 6452323"/>
              <a:gd name="connsiteX1" fmla="*/ 370416 w 496616"/>
              <a:gd name="connsiteY1" fmla="*/ 98355 h 6452323"/>
              <a:gd name="connsiteX2" fmla="*/ 369623 w 496616"/>
              <a:gd name="connsiteY2" fmla="*/ 5891938 h 6452323"/>
              <a:gd name="connsiteX3" fmla="*/ 241829 w 496616"/>
              <a:gd name="connsiteY3" fmla="*/ 6452323 h 6452323"/>
              <a:gd name="connsiteX4" fmla="*/ 114829 w 496616"/>
              <a:gd name="connsiteY4" fmla="*/ 5891938 h 6452323"/>
              <a:gd name="connsiteX5" fmla="*/ 116416 w 496616"/>
              <a:gd name="connsiteY5" fmla="*/ 98355 h 6452323"/>
              <a:gd name="connsiteX0" fmla="*/ 171355 w 606380"/>
              <a:gd name="connsiteY0" fmla="*/ 98355 h 6452884"/>
              <a:gd name="connsiteX1" fmla="*/ 425355 w 606380"/>
              <a:gd name="connsiteY1" fmla="*/ 98355 h 6452884"/>
              <a:gd name="connsiteX2" fmla="*/ 424562 w 606380"/>
              <a:gd name="connsiteY2" fmla="*/ 5891938 h 6452884"/>
              <a:gd name="connsiteX3" fmla="*/ 296768 w 606380"/>
              <a:gd name="connsiteY3" fmla="*/ 6452323 h 6452884"/>
              <a:gd name="connsiteX4" fmla="*/ 169768 w 606380"/>
              <a:gd name="connsiteY4" fmla="*/ 5891938 h 6452884"/>
              <a:gd name="connsiteX5" fmla="*/ 171355 w 606380"/>
              <a:gd name="connsiteY5" fmla="*/ 98355 h 6452884"/>
              <a:gd name="connsiteX0" fmla="*/ 171355 w 593944"/>
              <a:gd name="connsiteY0" fmla="*/ 98355 h 6452870"/>
              <a:gd name="connsiteX1" fmla="*/ 425355 w 593944"/>
              <a:gd name="connsiteY1" fmla="*/ 98355 h 6452870"/>
              <a:gd name="connsiteX2" fmla="*/ 424562 w 593944"/>
              <a:gd name="connsiteY2" fmla="*/ 5891938 h 6452870"/>
              <a:gd name="connsiteX3" fmla="*/ 296768 w 593944"/>
              <a:gd name="connsiteY3" fmla="*/ 6452323 h 6452870"/>
              <a:gd name="connsiteX4" fmla="*/ 169768 w 593944"/>
              <a:gd name="connsiteY4" fmla="*/ 5891938 h 6452870"/>
              <a:gd name="connsiteX5" fmla="*/ 171355 w 593944"/>
              <a:gd name="connsiteY5" fmla="*/ 98355 h 645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944" h="6452870">
                <a:moveTo>
                  <a:pt x="171355" y="98355"/>
                </a:moveTo>
                <a:cubicBezTo>
                  <a:pt x="177440" y="-23088"/>
                  <a:pt x="424032" y="-42139"/>
                  <a:pt x="425355" y="98355"/>
                </a:cubicBezTo>
                <a:cubicBezTo>
                  <a:pt x="425091" y="2191474"/>
                  <a:pt x="424826" y="3798819"/>
                  <a:pt x="424562" y="5891938"/>
                </a:cubicBezTo>
                <a:cubicBezTo>
                  <a:pt x="727244" y="6100959"/>
                  <a:pt x="586884" y="6468992"/>
                  <a:pt x="296768" y="6452323"/>
                </a:cubicBezTo>
                <a:cubicBezTo>
                  <a:pt x="6652" y="6435654"/>
                  <a:pt x="-133180" y="6075824"/>
                  <a:pt x="169768" y="5891938"/>
                </a:cubicBezTo>
                <a:lnTo>
                  <a:pt x="171355" y="98355"/>
                </a:lnTo>
                <a:close/>
              </a:path>
            </a:pathLst>
          </a:custGeom>
          <a:solidFill>
            <a:schemeClr val="bg1">
              <a:lumMod val="95000"/>
            </a:schemeClr>
          </a:solidFill>
          <a:ln>
            <a:solidFill>
              <a:schemeClr val="bg1">
                <a:lumMod val="5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Oval 19"/>
          <p:cNvSpPr/>
          <p:nvPr/>
        </p:nvSpPr>
        <p:spPr>
          <a:xfrm>
            <a:off x="7834312" y="6219825"/>
            <a:ext cx="502920" cy="5029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ectangle 20"/>
          <p:cNvSpPr/>
          <p:nvPr/>
        </p:nvSpPr>
        <p:spPr>
          <a:xfrm>
            <a:off x="7991584" y="569595"/>
            <a:ext cx="182880" cy="5303520"/>
          </a:xfrm>
          <a:prstGeom prst="rect">
            <a:avLst/>
          </a:prstGeom>
          <a:solidFill>
            <a:srgbClr val="FF0000"/>
          </a:solidFill>
          <a:ln>
            <a:noFill/>
          </a:ln>
          <a:scene3d>
            <a:camera prst="orthographicFront">
              <a:rot lat="1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Rectangle 21"/>
          <p:cNvSpPr/>
          <p:nvPr/>
        </p:nvSpPr>
        <p:spPr>
          <a:xfrm>
            <a:off x="7991584" y="4008302"/>
            <a:ext cx="182880" cy="2544898"/>
          </a:xfrm>
          <a:prstGeom prst="rect">
            <a:avLst/>
          </a:prstGeom>
          <a:solidFill>
            <a:srgbClr val="FF0000"/>
          </a:solidFill>
          <a:ln>
            <a:noFill/>
          </a:ln>
          <a:scene3d>
            <a:camera prst="orthographicFront">
              <a:rot lat="1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TextBox 22"/>
          <p:cNvSpPr txBox="1"/>
          <p:nvPr/>
        </p:nvSpPr>
        <p:spPr>
          <a:xfrm>
            <a:off x="8174464" y="436106"/>
            <a:ext cx="740936" cy="5529719"/>
          </a:xfrm>
          <a:prstGeom prst="rect">
            <a:avLst/>
          </a:prstGeom>
          <a:noFill/>
        </p:spPr>
        <p:txBody>
          <a:bodyPr wrap="square" rtlCol="0">
            <a:spAutoFit/>
          </a:bodyPr>
          <a:lstStyle/>
          <a:p>
            <a:pPr>
              <a:spcAft>
                <a:spcPts val="1600"/>
              </a:spcAft>
            </a:pPr>
            <a:r>
              <a:rPr lang="en-US" sz="2000" b="1" dirty="0" smtClean="0"/>
              <a:t>76 </a:t>
            </a:r>
            <a:r>
              <a:rPr lang="en-US" sz="2000" b="1" baseline="30000" dirty="0" err="1" smtClean="0"/>
              <a:t>o</a:t>
            </a:r>
            <a:r>
              <a:rPr lang="en-US" sz="2000" b="1" dirty="0" err="1" smtClean="0"/>
              <a:t>F</a:t>
            </a:r>
            <a:endParaRPr lang="en-US" sz="2000" b="1" dirty="0" smtClean="0"/>
          </a:p>
          <a:p>
            <a:pPr>
              <a:spcAft>
                <a:spcPts val="1600"/>
              </a:spcAft>
            </a:pPr>
            <a:r>
              <a:rPr lang="en-US" sz="2000" b="1" dirty="0" smtClean="0"/>
              <a:t>74</a:t>
            </a:r>
          </a:p>
          <a:p>
            <a:pPr>
              <a:spcAft>
                <a:spcPts val="1600"/>
              </a:spcAft>
            </a:pPr>
            <a:r>
              <a:rPr lang="en-US" sz="2000" b="1" dirty="0" smtClean="0"/>
              <a:t>72</a:t>
            </a:r>
          </a:p>
          <a:p>
            <a:pPr>
              <a:spcAft>
                <a:spcPts val="1600"/>
              </a:spcAft>
            </a:pPr>
            <a:r>
              <a:rPr lang="en-US" sz="2000" b="1" dirty="0" smtClean="0"/>
              <a:t>70</a:t>
            </a:r>
          </a:p>
          <a:p>
            <a:pPr>
              <a:spcAft>
                <a:spcPts val="1600"/>
              </a:spcAft>
            </a:pPr>
            <a:r>
              <a:rPr lang="en-US" sz="2000" b="1" dirty="0" smtClean="0"/>
              <a:t>68</a:t>
            </a:r>
          </a:p>
          <a:p>
            <a:pPr>
              <a:spcAft>
                <a:spcPts val="1600"/>
              </a:spcAft>
            </a:pPr>
            <a:r>
              <a:rPr lang="en-US" sz="2000" b="1" dirty="0" smtClean="0"/>
              <a:t>66</a:t>
            </a:r>
          </a:p>
          <a:p>
            <a:pPr>
              <a:spcAft>
                <a:spcPts val="1600"/>
              </a:spcAft>
            </a:pPr>
            <a:r>
              <a:rPr lang="en-US" sz="2000" b="1" dirty="0" smtClean="0"/>
              <a:t>64</a:t>
            </a:r>
          </a:p>
          <a:p>
            <a:pPr>
              <a:spcAft>
                <a:spcPts val="1600"/>
              </a:spcAft>
            </a:pPr>
            <a:r>
              <a:rPr lang="en-US" sz="2000" b="1" dirty="0" smtClean="0"/>
              <a:t>62</a:t>
            </a:r>
          </a:p>
          <a:p>
            <a:pPr>
              <a:spcAft>
                <a:spcPts val="1600"/>
              </a:spcAft>
            </a:pPr>
            <a:r>
              <a:rPr lang="en-US" sz="2000" b="1" dirty="0" smtClean="0"/>
              <a:t>60</a:t>
            </a:r>
          </a:p>
          <a:p>
            <a:pPr>
              <a:spcAft>
                <a:spcPts val="1600"/>
              </a:spcAft>
            </a:pPr>
            <a:r>
              <a:rPr lang="en-US" sz="2000" b="1" dirty="0" smtClean="0"/>
              <a:t>58</a:t>
            </a:r>
          </a:p>
          <a:p>
            <a:pPr>
              <a:spcAft>
                <a:spcPts val="1600"/>
              </a:spcAft>
            </a:pPr>
            <a:r>
              <a:rPr lang="en-US" sz="2000" b="1" dirty="0" smtClean="0"/>
              <a:t>56</a:t>
            </a:r>
            <a:endParaRPr lang="en-US" sz="2000" b="1" dirty="0"/>
          </a:p>
        </p:txBody>
      </p:sp>
      <p:pic>
        <p:nvPicPr>
          <p:cNvPr id="26"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8724" y="-1905"/>
            <a:ext cx="182880" cy="6400800"/>
          </a:xfrm>
          <a:prstGeom prst="rect">
            <a:avLst/>
          </a:prstGeom>
          <a:noFill/>
          <a:ln>
            <a:noFill/>
          </a:ln>
          <a:effectLst/>
          <a:scene3d>
            <a:camera prst="orthographicFront">
              <a:rot lat="1800000" lon="0" rev="0"/>
            </a:camera>
            <a:lightRig rig="threePt" dir="t"/>
          </a:scene3d>
          <a:sp3d>
            <a:bevelT w="165100" prst="coolSlan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398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1" fill="hold" grpId="0" nodeType="afterEffect">
                                  <p:stCondLst>
                                    <p:cond delay="0"/>
                                  </p:stCondLst>
                                  <p:childTnLst>
                                    <p:animEffect transition="out" filter="wipe(up)">
                                      <p:cBhvr>
                                        <p:cTn id="6" dur="2000"/>
                                        <p:tgtEl>
                                          <p:spTgt spid="21"/>
                                        </p:tgtEl>
                                      </p:cBhvr>
                                    </p:animEffect>
                                    <p:set>
                                      <p:cBhvr>
                                        <p:cTn id="7" dur="1" fill="hold">
                                          <p:stCondLst>
                                            <p:cond delay="1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2 08-01-02 010 sflsdh"/>
          <p:cNvPicPr>
            <a:picLocks noChangeAspect="1" noChangeArrowheads="1"/>
          </p:cNvPicPr>
          <p:nvPr/>
        </p:nvPicPr>
        <p:blipFill>
          <a:blip r:embed="rId2" cstate="print"/>
          <a:srcRect/>
          <a:stretch>
            <a:fillRect/>
          </a:stretch>
        </p:blipFill>
        <p:spPr bwMode="auto">
          <a:xfrm>
            <a:off x="0" y="2362200"/>
            <a:ext cx="9144000" cy="4230687"/>
          </a:xfrm>
          <a:prstGeom prst="rect">
            <a:avLst/>
          </a:prstGeom>
          <a:noFill/>
        </p:spPr>
      </p:pic>
      <p:sp>
        <p:nvSpPr>
          <p:cNvPr id="2" name="Title 1"/>
          <p:cNvSpPr>
            <a:spLocks noGrp="1"/>
          </p:cNvSpPr>
          <p:nvPr>
            <p:ph type="title"/>
          </p:nvPr>
        </p:nvSpPr>
        <p:spPr/>
        <p:txBody>
          <a:bodyPr>
            <a:normAutofit fontScale="90000"/>
          </a:bodyPr>
          <a:lstStyle/>
          <a:p>
            <a:r>
              <a:rPr lang="en-US" dirty="0" smtClean="0"/>
              <a:t>Folsom Dam Temperature Control Device (Shutters)</a:t>
            </a:r>
            <a:endParaRPr lang="en-US" dirty="0"/>
          </a:p>
        </p:txBody>
      </p:sp>
    </p:spTree>
    <p:extLst>
      <p:ext uri="{BB962C8B-B14F-4D97-AF65-F5344CB8AC3E}">
        <p14:creationId xmlns:p14="http://schemas.microsoft.com/office/powerpoint/2010/main" val="11681423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65101"/>
            <a:ext cx="7924800" cy="1143000"/>
          </a:xfrm>
        </p:spPr>
        <p:txBody>
          <a:bodyPr>
            <a:normAutofit/>
          </a:bodyPr>
          <a:lstStyle/>
          <a:p>
            <a:r>
              <a:rPr lang="en-US" dirty="0" smtClean="0"/>
              <a:t>Modified Flow Pattern</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063" y="1094758"/>
            <a:ext cx="8491537" cy="565529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6" name="Rounded Rectangle 65"/>
          <p:cNvSpPr/>
          <p:nvPr/>
        </p:nvSpPr>
        <p:spPr>
          <a:xfrm rot="20426225">
            <a:off x="2672505" y="2917047"/>
            <a:ext cx="4689090" cy="2724150"/>
          </a:xfrm>
          <a:prstGeom prst="roundRect">
            <a:avLst/>
          </a:prstGeom>
          <a:noFill/>
          <a:ln w="57150">
            <a:solidFill>
              <a:srgbClr val="CC0000"/>
            </a:solidFill>
          </a:ln>
          <a:scene3d>
            <a:camera prst="perspectiveRelaxedModerately" fov="2700000">
              <a:rot lat="19185154" lon="19413265" rev="1900283"/>
            </a:camera>
            <a:lightRig rig="threePt" dir="t"/>
          </a:scene3d>
        </p:spPr>
        <p:txBody>
          <a:bodyPr wrap="none" lIns="0" tIns="0" rIns="0" bIns="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8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2014 </a:t>
            </a:r>
          </a:p>
          <a:p>
            <a:pPr algn="ctr"/>
            <a:r>
              <a:rPr lang="en-US" sz="8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DROUGHT</a:t>
            </a:r>
            <a:endParaRPr lang="en-US" sz="8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nvGrpSpPr>
          <p:cNvPr id="67" name="Group 66"/>
          <p:cNvGrpSpPr/>
          <p:nvPr/>
        </p:nvGrpSpPr>
        <p:grpSpPr>
          <a:xfrm rot="21056871" flipH="1">
            <a:off x="884236" y="-115059"/>
            <a:ext cx="6762280" cy="6010090"/>
            <a:chOff x="2667000" y="1501775"/>
            <a:chExt cx="4400550" cy="3706813"/>
          </a:xfrm>
        </p:grpSpPr>
        <p:sp>
          <p:nvSpPr>
            <p:cNvPr id="68" name="AutoShape 3"/>
            <p:cNvSpPr>
              <a:spLocks noChangeAspect="1" noChangeArrowheads="1" noTextEdit="1"/>
            </p:cNvSpPr>
            <p:nvPr/>
          </p:nvSpPr>
          <p:spPr bwMode="auto">
            <a:xfrm>
              <a:off x="2667000" y="1501775"/>
              <a:ext cx="4400550" cy="370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
            <p:cNvSpPr>
              <a:spLocks/>
            </p:cNvSpPr>
            <p:nvPr/>
          </p:nvSpPr>
          <p:spPr bwMode="auto">
            <a:xfrm>
              <a:off x="2693988" y="1608138"/>
              <a:ext cx="3922713" cy="3600450"/>
            </a:xfrm>
            <a:custGeom>
              <a:avLst/>
              <a:gdLst>
                <a:gd name="T0" fmla="*/ 878 w 2471"/>
                <a:gd name="T1" fmla="*/ 65 h 2268"/>
                <a:gd name="T2" fmla="*/ 828 w 2471"/>
                <a:gd name="T3" fmla="*/ 146 h 2268"/>
                <a:gd name="T4" fmla="*/ 788 w 2471"/>
                <a:gd name="T5" fmla="*/ 235 h 2268"/>
                <a:gd name="T6" fmla="*/ 763 w 2471"/>
                <a:gd name="T7" fmla="*/ 328 h 2268"/>
                <a:gd name="T8" fmla="*/ 757 w 2471"/>
                <a:gd name="T9" fmla="*/ 427 h 2268"/>
                <a:gd name="T10" fmla="*/ 775 w 2471"/>
                <a:gd name="T11" fmla="*/ 525 h 2268"/>
                <a:gd name="T12" fmla="*/ 824 w 2471"/>
                <a:gd name="T13" fmla="*/ 624 h 2268"/>
                <a:gd name="T14" fmla="*/ 907 w 2471"/>
                <a:gd name="T15" fmla="*/ 722 h 2268"/>
                <a:gd name="T16" fmla="*/ 958 w 2471"/>
                <a:gd name="T17" fmla="*/ 927 h 2268"/>
                <a:gd name="T18" fmla="*/ 100 w 2471"/>
                <a:gd name="T19" fmla="*/ 1087 h 2268"/>
                <a:gd name="T20" fmla="*/ 0 w 2471"/>
                <a:gd name="T21" fmla="*/ 1645 h 2268"/>
                <a:gd name="T22" fmla="*/ 150 w 2471"/>
                <a:gd name="T23" fmla="*/ 1813 h 2268"/>
                <a:gd name="T24" fmla="*/ 1614 w 2471"/>
                <a:gd name="T25" fmla="*/ 2268 h 2268"/>
                <a:gd name="T26" fmla="*/ 2396 w 2471"/>
                <a:gd name="T27" fmla="*/ 1808 h 2268"/>
                <a:gd name="T28" fmla="*/ 2471 w 2471"/>
                <a:gd name="T29" fmla="*/ 1311 h 2268"/>
                <a:gd name="T30" fmla="*/ 1547 w 2471"/>
                <a:gd name="T31" fmla="*/ 1022 h 2268"/>
                <a:gd name="T32" fmla="*/ 1589 w 2471"/>
                <a:gd name="T33" fmla="*/ 758 h 2268"/>
                <a:gd name="T34" fmla="*/ 1657 w 2471"/>
                <a:gd name="T35" fmla="*/ 691 h 2268"/>
                <a:gd name="T36" fmla="*/ 1707 w 2471"/>
                <a:gd name="T37" fmla="*/ 610 h 2268"/>
                <a:gd name="T38" fmla="*/ 1737 w 2471"/>
                <a:gd name="T39" fmla="*/ 520 h 2268"/>
                <a:gd name="T40" fmla="*/ 1749 w 2471"/>
                <a:gd name="T41" fmla="*/ 423 h 2268"/>
                <a:gd name="T42" fmla="*/ 1742 w 2471"/>
                <a:gd name="T43" fmla="*/ 320 h 2268"/>
                <a:gd name="T44" fmla="*/ 1718 w 2471"/>
                <a:gd name="T45" fmla="*/ 217 h 2268"/>
                <a:gd name="T46" fmla="*/ 1675 w 2471"/>
                <a:gd name="T47" fmla="*/ 115 h 2268"/>
                <a:gd name="T48" fmla="*/ 1591 w 2471"/>
                <a:gd name="T49" fmla="*/ 53 h 2268"/>
                <a:gd name="T50" fmla="*/ 1490 w 2471"/>
                <a:gd name="T51" fmla="*/ 29 h 2268"/>
                <a:gd name="T52" fmla="*/ 1400 w 2471"/>
                <a:gd name="T53" fmla="*/ 12 h 2268"/>
                <a:gd name="T54" fmla="*/ 1318 w 2471"/>
                <a:gd name="T55" fmla="*/ 3 h 2268"/>
                <a:gd name="T56" fmla="*/ 1237 w 2471"/>
                <a:gd name="T57" fmla="*/ 0 h 2268"/>
                <a:gd name="T58" fmla="*/ 1154 w 2471"/>
                <a:gd name="T59" fmla="*/ 1 h 2268"/>
                <a:gd name="T60" fmla="*/ 1063 w 2471"/>
                <a:gd name="T61" fmla="*/ 8 h 2268"/>
                <a:gd name="T62" fmla="*/ 962 w 2471"/>
                <a:gd name="T63" fmla="*/ 21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71" h="2268">
                  <a:moveTo>
                    <a:pt x="905" y="29"/>
                  </a:moveTo>
                  <a:lnTo>
                    <a:pt x="878" y="65"/>
                  </a:lnTo>
                  <a:lnTo>
                    <a:pt x="852" y="105"/>
                  </a:lnTo>
                  <a:lnTo>
                    <a:pt x="828" y="146"/>
                  </a:lnTo>
                  <a:lnTo>
                    <a:pt x="806" y="189"/>
                  </a:lnTo>
                  <a:lnTo>
                    <a:pt x="788" y="235"/>
                  </a:lnTo>
                  <a:lnTo>
                    <a:pt x="773" y="281"/>
                  </a:lnTo>
                  <a:lnTo>
                    <a:pt x="763" y="328"/>
                  </a:lnTo>
                  <a:lnTo>
                    <a:pt x="757" y="377"/>
                  </a:lnTo>
                  <a:lnTo>
                    <a:pt x="757" y="427"/>
                  </a:lnTo>
                  <a:lnTo>
                    <a:pt x="763" y="475"/>
                  </a:lnTo>
                  <a:lnTo>
                    <a:pt x="775" y="525"/>
                  </a:lnTo>
                  <a:lnTo>
                    <a:pt x="796" y="576"/>
                  </a:lnTo>
                  <a:lnTo>
                    <a:pt x="824" y="624"/>
                  </a:lnTo>
                  <a:lnTo>
                    <a:pt x="862" y="674"/>
                  </a:lnTo>
                  <a:lnTo>
                    <a:pt x="907" y="722"/>
                  </a:lnTo>
                  <a:lnTo>
                    <a:pt x="963" y="769"/>
                  </a:lnTo>
                  <a:lnTo>
                    <a:pt x="958" y="927"/>
                  </a:lnTo>
                  <a:lnTo>
                    <a:pt x="716" y="887"/>
                  </a:lnTo>
                  <a:lnTo>
                    <a:pt x="100" y="1087"/>
                  </a:lnTo>
                  <a:lnTo>
                    <a:pt x="0" y="1224"/>
                  </a:lnTo>
                  <a:lnTo>
                    <a:pt x="0" y="1645"/>
                  </a:lnTo>
                  <a:lnTo>
                    <a:pt x="133" y="1717"/>
                  </a:lnTo>
                  <a:lnTo>
                    <a:pt x="150" y="1813"/>
                  </a:lnTo>
                  <a:lnTo>
                    <a:pt x="1530" y="2251"/>
                  </a:lnTo>
                  <a:lnTo>
                    <a:pt x="1614" y="2268"/>
                  </a:lnTo>
                  <a:lnTo>
                    <a:pt x="2396" y="1893"/>
                  </a:lnTo>
                  <a:lnTo>
                    <a:pt x="2396" y="1808"/>
                  </a:lnTo>
                  <a:lnTo>
                    <a:pt x="2470" y="1772"/>
                  </a:lnTo>
                  <a:lnTo>
                    <a:pt x="2471" y="1311"/>
                  </a:lnTo>
                  <a:lnTo>
                    <a:pt x="2392" y="1205"/>
                  </a:lnTo>
                  <a:lnTo>
                    <a:pt x="1547" y="1022"/>
                  </a:lnTo>
                  <a:lnTo>
                    <a:pt x="1547" y="786"/>
                  </a:lnTo>
                  <a:lnTo>
                    <a:pt x="1589" y="758"/>
                  </a:lnTo>
                  <a:lnTo>
                    <a:pt x="1625" y="727"/>
                  </a:lnTo>
                  <a:lnTo>
                    <a:pt x="1657" y="691"/>
                  </a:lnTo>
                  <a:lnTo>
                    <a:pt x="1685" y="652"/>
                  </a:lnTo>
                  <a:lnTo>
                    <a:pt x="1707" y="610"/>
                  </a:lnTo>
                  <a:lnTo>
                    <a:pt x="1723" y="567"/>
                  </a:lnTo>
                  <a:lnTo>
                    <a:pt x="1737" y="520"/>
                  </a:lnTo>
                  <a:lnTo>
                    <a:pt x="1746" y="471"/>
                  </a:lnTo>
                  <a:lnTo>
                    <a:pt x="1749" y="423"/>
                  </a:lnTo>
                  <a:lnTo>
                    <a:pt x="1747" y="371"/>
                  </a:lnTo>
                  <a:lnTo>
                    <a:pt x="1742" y="320"/>
                  </a:lnTo>
                  <a:lnTo>
                    <a:pt x="1732" y="268"/>
                  </a:lnTo>
                  <a:lnTo>
                    <a:pt x="1718" y="217"/>
                  </a:lnTo>
                  <a:lnTo>
                    <a:pt x="1698" y="165"/>
                  </a:lnTo>
                  <a:lnTo>
                    <a:pt x="1675" y="115"/>
                  </a:lnTo>
                  <a:lnTo>
                    <a:pt x="1647" y="67"/>
                  </a:lnTo>
                  <a:lnTo>
                    <a:pt x="1591" y="53"/>
                  </a:lnTo>
                  <a:lnTo>
                    <a:pt x="1539" y="40"/>
                  </a:lnTo>
                  <a:lnTo>
                    <a:pt x="1490" y="29"/>
                  </a:lnTo>
                  <a:lnTo>
                    <a:pt x="1444" y="21"/>
                  </a:lnTo>
                  <a:lnTo>
                    <a:pt x="1400" y="12"/>
                  </a:lnTo>
                  <a:lnTo>
                    <a:pt x="1358" y="7"/>
                  </a:lnTo>
                  <a:lnTo>
                    <a:pt x="1318" y="3"/>
                  </a:lnTo>
                  <a:lnTo>
                    <a:pt x="1277" y="0"/>
                  </a:lnTo>
                  <a:lnTo>
                    <a:pt x="1237" y="0"/>
                  </a:lnTo>
                  <a:lnTo>
                    <a:pt x="1195" y="0"/>
                  </a:lnTo>
                  <a:lnTo>
                    <a:pt x="1154" y="1"/>
                  </a:lnTo>
                  <a:lnTo>
                    <a:pt x="1109" y="4"/>
                  </a:lnTo>
                  <a:lnTo>
                    <a:pt x="1063" y="8"/>
                  </a:lnTo>
                  <a:lnTo>
                    <a:pt x="1015" y="14"/>
                  </a:lnTo>
                  <a:lnTo>
                    <a:pt x="962" y="21"/>
                  </a:lnTo>
                  <a:lnTo>
                    <a:pt x="905" y="29"/>
                  </a:lnTo>
                  <a:close/>
                </a:path>
              </a:pathLst>
            </a:custGeom>
            <a:solidFill>
              <a:srgbClr val="0033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7"/>
            <p:cNvSpPr>
              <a:spLocks/>
            </p:cNvSpPr>
            <p:nvPr/>
          </p:nvSpPr>
          <p:spPr bwMode="auto">
            <a:xfrm>
              <a:off x="4029075" y="2855913"/>
              <a:ext cx="1014413" cy="825500"/>
            </a:xfrm>
            <a:custGeom>
              <a:avLst/>
              <a:gdLst>
                <a:gd name="T0" fmla="*/ 125 w 639"/>
                <a:gd name="T1" fmla="*/ 0 h 520"/>
                <a:gd name="T2" fmla="*/ 117 w 639"/>
                <a:gd name="T3" fmla="*/ 218 h 520"/>
                <a:gd name="T4" fmla="*/ 85 w 639"/>
                <a:gd name="T5" fmla="*/ 233 h 520"/>
                <a:gd name="T6" fmla="*/ 57 w 639"/>
                <a:gd name="T7" fmla="*/ 251 h 520"/>
                <a:gd name="T8" fmla="*/ 34 w 639"/>
                <a:gd name="T9" fmla="*/ 268 h 520"/>
                <a:gd name="T10" fmla="*/ 18 w 639"/>
                <a:gd name="T11" fmla="*/ 286 h 520"/>
                <a:gd name="T12" fmla="*/ 7 w 639"/>
                <a:gd name="T13" fmla="*/ 305 h 520"/>
                <a:gd name="T14" fmla="*/ 0 w 639"/>
                <a:gd name="T15" fmla="*/ 326 h 520"/>
                <a:gd name="T16" fmla="*/ 0 w 639"/>
                <a:gd name="T17" fmla="*/ 349 h 520"/>
                <a:gd name="T18" fmla="*/ 5 w 639"/>
                <a:gd name="T19" fmla="*/ 371 h 520"/>
                <a:gd name="T20" fmla="*/ 23 w 639"/>
                <a:gd name="T21" fmla="*/ 397 h 520"/>
                <a:gd name="T22" fmla="*/ 44 w 639"/>
                <a:gd name="T23" fmla="*/ 419 h 520"/>
                <a:gd name="T24" fmla="*/ 68 w 639"/>
                <a:gd name="T25" fmla="*/ 440 h 520"/>
                <a:gd name="T26" fmla="*/ 94 w 639"/>
                <a:gd name="T27" fmla="*/ 458 h 520"/>
                <a:gd name="T28" fmla="*/ 125 w 639"/>
                <a:gd name="T29" fmla="*/ 474 h 520"/>
                <a:gd name="T30" fmla="*/ 157 w 639"/>
                <a:gd name="T31" fmla="*/ 488 h 520"/>
                <a:gd name="T32" fmla="*/ 192 w 639"/>
                <a:gd name="T33" fmla="*/ 497 h 520"/>
                <a:gd name="T34" fmla="*/ 231 w 639"/>
                <a:gd name="T35" fmla="*/ 507 h 520"/>
                <a:gd name="T36" fmla="*/ 271 w 639"/>
                <a:gd name="T37" fmla="*/ 513 h 520"/>
                <a:gd name="T38" fmla="*/ 315 w 639"/>
                <a:gd name="T39" fmla="*/ 517 h 520"/>
                <a:gd name="T40" fmla="*/ 361 w 639"/>
                <a:gd name="T41" fmla="*/ 520 h 520"/>
                <a:gd name="T42" fmla="*/ 411 w 639"/>
                <a:gd name="T43" fmla="*/ 520 h 520"/>
                <a:gd name="T44" fmla="*/ 464 w 639"/>
                <a:gd name="T45" fmla="*/ 518 h 520"/>
                <a:gd name="T46" fmla="*/ 520 w 639"/>
                <a:gd name="T47" fmla="*/ 514 h 520"/>
                <a:gd name="T48" fmla="*/ 578 w 639"/>
                <a:gd name="T49" fmla="*/ 509 h 520"/>
                <a:gd name="T50" fmla="*/ 639 w 639"/>
                <a:gd name="T51" fmla="*/ 502 h 520"/>
                <a:gd name="T52" fmla="*/ 572 w 639"/>
                <a:gd name="T53" fmla="*/ 337 h 520"/>
                <a:gd name="T54" fmla="*/ 572 w 639"/>
                <a:gd name="T55" fmla="*/ 34 h 520"/>
                <a:gd name="T56" fmla="*/ 339 w 639"/>
                <a:gd name="T57" fmla="*/ 51 h 520"/>
                <a:gd name="T58" fmla="*/ 125 w 639"/>
                <a:gd name="T59" fmla="*/ 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39" h="520">
                  <a:moveTo>
                    <a:pt x="125" y="0"/>
                  </a:moveTo>
                  <a:lnTo>
                    <a:pt x="117" y="218"/>
                  </a:lnTo>
                  <a:lnTo>
                    <a:pt x="85" y="233"/>
                  </a:lnTo>
                  <a:lnTo>
                    <a:pt x="57" y="251"/>
                  </a:lnTo>
                  <a:lnTo>
                    <a:pt x="34" y="268"/>
                  </a:lnTo>
                  <a:lnTo>
                    <a:pt x="18" y="286"/>
                  </a:lnTo>
                  <a:lnTo>
                    <a:pt x="7" y="305"/>
                  </a:lnTo>
                  <a:lnTo>
                    <a:pt x="0" y="326"/>
                  </a:lnTo>
                  <a:lnTo>
                    <a:pt x="0" y="349"/>
                  </a:lnTo>
                  <a:lnTo>
                    <a:pt x="5" y="371"/>
                  </a:lnTo>
                  <a:lnTo>
                    <a:pt x="23" y="397"/>
                  </a:lnTo>
                  <a:lnTo>
                    <a:pt x="44" y="419"/>
                  </a:lnTo>
                  <a:lnTo>
                    <a:pt x="68" y="440"/>
                  </a:lnTo>
                  <a:lnTo>
                    <a:pt x="94" y="458"/>
                  </a:lnTo>
                  <a:lnTo>
                    <a:pt x="125" y="474"/>
                  </a:lnTo>
                  <a:lnTo>
                    <a:pt x="157" y="488"/>
                  </a:lnTo>
                  <a:lnTo>
                    <a:pt x="192" y="497"/>
                  </a:lnTo>
                  <a:lnTo>
                    <a:pt x="231" y="507"/>
                  </a:lnTo>
                  <a:lnTo>
                    <a:pt x="271" y="513"/>
                  </a:lnTo>
                  <a:lnTo>
                    <a:pt x="315" y="517"/>
                  </a:lnTo>
                  <a:lnTo>
                    <a:pt x="361" y="520"/>
                  </a:lnTo>
                  <a:lnTo>
                    <a:pt x="411" y="520"/>
                  </a:lnTo>
                  <a:lnTo>
                    <a:pt x="464" y="518"/>
                  </a:lnTo>
                  <a:lnTo>
                    <a:pt x="520" y="514"/>
                  </a:lnTo>
                  <a:lnTo>
                    <a:pt x="578" y="509"/>
                  </a:lnTo>
                  <a:lnTo>
                    <a:pt x="639" y="502"/>
                  </a:lnTo>
                  <a:lnTo>
                    <a:pt x="572" y="337"/>
                  </a:lnTo>
                  <a:lnTo>
                    <a:pt x="572" y="34"/>
                  </a:lnTo>
                  <a:lnTo>
                    <a:pt x="339" y="51"/>
                  </a:lnTo>
                  <a:lnTo>
                    <a:pt x="125" y="0"/>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8"/>
            <p:cNvSpPr>
              <a:spLocks/>
            </p:cNvSpPr>
            <p:nvPr/>
          </p:nvSpPr>
          <p:spPr bwMode="auto">
            <a:xfrm>
              <a:off x="4133850" y="2881313"/>
              <a:ext cx="541338" cy="750888"/>
            </a:xfrm>
            <a:custGeom>
              <a:avLst/>
              <a:gdLst>
                <a:gd name="T0" fmla="*/ 123 w 341"/>
                <a:gd name="T1" fmla="*/ 0 h 473"/>
                <a:gd name="T2" fmla="*/ 123 w 341"/>
                <a:gd name="T3" fmla="*/ 187 h 473"/>
                <a:gd name="T4" fmla="*/ 108 w 341"/>
                <a:gd name="T5" fmla="*/ 234 h 473"/>
                <a:gd name="T6" fmla="*/ 91 w 341"/>
                <a:gd name="T7" fmla="*/ 274 h 473"/>
                <a:gd name="T8" fmla="*/ 74 w 341"/>
                <a:gd name="T9" fmla="*/ 308 h 473"/>
                <a:gd name="T10" fmla="*/ 59 w 341"/>
                <a:gd name="T11" fmla="*/ 335 h 473"/>
                <a:gd name="T12" fmla="*/ 42 w 341"/>
                <a:gd name="T13" fmla="*/ 359 h 473"/>
                <a:gd name="T14" fmla="*/ 27 w 341"/>
                <a:gd name="T15" fmla="*/ 377 h 473"/>
                <a:gd name="T16" fmla="*/ 13 w 341"/>
                <a:gd name="T17" fmla="*/ 392 h 473"/>
                <a:gd name="T18" fmla="*/ 0 w 341"/>
                <a:gd name="T19" fmla="*/ 403 h 473"/>
                <a:gd name="T20" fmla="*/ 17 w 341"/>
                <a:gd name="T21" fmla="*/ 415 h 473"/>
                <a:gd name="T22" fmla="*/ 34 w 341"/>
                <a:gd name="T23" fmla="*/ 424 h 473"/>
                <a:gd name="T24" fmla="*/ 52 w 341"/>
                <a:gd name="T25" fmla="*/ 434 h 473"/>
                <a:gd name="T26" fmla="*/ 70 w 341"/>
                <a:gd name="T27" fmla="*/ 441 h 473"/>
                <a:gd name="T28" fmla="*/ 89 w 341"/>
                <a:gd name="T29" fmla="*/ 448 h 473"/>
                <a:gd name="T30" fmla="*/ 110 w 341"/>
                <a:gd name="T31" fmla="*/ 454 h 473"/>
                <a:gd name="T32" fmla="*/ 131 w 341"/>
                <a:gd name="T33" fmla="*/ 458 h 473"/>
                <a:gd name="T34" fmla="*/ 152 w 341"/>
                <a:gd name="T35" fmla="*/ 462 h 473"/>
                <a:gd name="T36" fmla="*/ 174 w 341"/>
                <a:gd name="T37" fmla="*/ 466 h 473"/>
                <a:gd name="T38" fmla="*/ 198 w 341"/>
                <a:gd name="T39" fmla="*/ 467 h 473"/>
                <a:gd name="T40" fmla="*/ 220 w 341"/>
                <a:gd name="T41" fmla="*/ 470 h 473"/>
                <a:gd name="T42" fmla="*/ 244 w 341"/>
                <a:gd name="T43" fmla="*/ 472 h 473"/>
                <a:gd name="T44" fmla="*/ 267 w 341"/>
                <a:gd name="T45" fmla="*/ 472 h 473"/>
                <a:gd name="T46" fmla="*/ 292 w 341"/>
                <a:gd name="T47" fmla="*/ 473 h 473"/>
                <a:gd name="T48" fmla="*/ 316 w 341"/>
                <a:gd name="T49" fmla="*/ 473 h 473"/>
                <a:gd name="T50" fmla="*/ 341 w 341"/>
                <a:gd name="T51" fmla="*/ 473 h 473"/>
                <a:gd name="T52" fmla="*/ 341 w 341"/>
                <a:gd name="T53" fmla="*/ 32 h 473"/>
                <a:gd name="T54" fmla="*/ 304 w 341"/>
                <a:gd name="T55" fmla="*/ 31 h 473"/>
                <a:gd name="T56" fmla="*/ 274 w 341"/>
                <a:gd name="T57" fmla="*/ 31 h 473"/>
                <a:gd name="T58" fmla="*/ 251 w 341"/>
                <a:gd name="T59" fmla="*/ 31 h 473"/>
                <a:gd name="T60" fmla="*/ 228 w 341"/>
                <a:gd name="T61" fmla="*/ 29 h 473"/>
                <a:gd name="T62" fmla="*/ 208 w 341"/>
                <a:gd name="T63" fmla="*/ 27 h 473"/>
                <a:gd name="T64" fmla="*/ 185 w 341"/>
                <a:gd name="T65" fmla="*/ 21 h 473"/>
                <a:gd name="T66" fmla="*/ 158 w 341"/>
                <a:gd name="T67" fmla="*/ 13 h 473"/>
                <a:gd name="T68" fmla="*/ 123 w 341"/>
                <a:gd name="T69" fmla="*/ 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1" h="473">
                  <a:moveTo>
                    <a:pt x="123" y="0"/>
                  </a:moveTo>
                  <a:lnTo>
                    <a:pt x="123" y="187"/>
                  </a:lnTo>
                  <a:lnTo>
                    <a:pt x="108" y="234"/>
                  </a:lnTo>
                  <a:lnTo>
                    <a:pt x="91" y="274"/>
                  </a:lnTo>
                  <a:lnTo>
                    <a:pt x="74" y="308"/>
                  </a:lnTo>
                  <a:lnTo>
                    <a:pt x="59" y="335"/>
                  </a:lnTo>
                  <a:lnTo>
                    <a:pt x="42" y="359"/>
                  </a:lnTo>
                  <a:lnTo>
                    <a:pt x="27" y="377"/>
                  </a:lnTo>
                  <a:lnTo>
                    <a:pt x="13" y="392"/>
                  </a:lnTo>
                  <a:lnTo>
                    <a:pt x="0" y="403"/>
                  </a:lnTo>
                  <a:lnTo>
                    <a:pt x="17" y="415"/>
                  </a:lnTo>
                  <a:lnTo>
                    <a:pt x="34" y="424"/>
                  </a:lnTo>
                  <a:lnTo>
                    <a:pt x="52" y="434"/>
                  </a:lnTo>
                  <a:lnTo>
                    <a:pt x="70" y="441"/>
                  </a:lnTo>
                  <a:lnTo>
                    <a:pt x="89" y="448"/>
                  </a:lnTo>
                  <a:lnTo>
                    <a:pt x="110" y="454"/>
                  </a:lnTo>
                  <a:lnTo>
                    <a:pt x="131" y="458"/>
                  </a:lnTo>
                  <a:lnTo>
                    <a:pt x="152" y="462"/>
                  </a:lnTo>
                  <a:lnTo>
                    <a:pt x="174" y="466"/>
                  </a:lnTo>
                  <a:lnTo>
                    <a:pt x="198" y="467"/>
                  </a:lnTo>
                  <a:lnTo>
                    <a:pt x="220" y="470"/>
                  </a:lnTo>
                  <a:lnTo>
                    <a:pt x="244" y="472"/>
                  </a:lnTo>
                  <a:lnTo>
                    <a:pt x="267" y="472"/>
                  </a:lnTo>
                  <a:lnTo>
                    <a:pt x="292" y="473"/>
                  </a:lnTo>
                  <a:lnTo>
                    <a:pt x="316" y="473"/>
                  </a:lnTo>
                  <a:lnTo>
                    <a:pt x="341" y="473"/>
                  </a:lnTo>
                  <a:lnTo>
                    <a:pt x="341" y="32"/>
                  </a:lnTo>
                  <a:lnTo>
                    <a:pt x="304" y="31"/>
                  </a:lnTo>
                  <a:lnTo>
                    <a:pt x="274" y="31"/>
                  </a:lnTo>
                  <a:lnTo>
                    <a:pt x="251" y="31"/>
                  </a:lnTo>
                  <a:lnTo>
                    <a:pt x="228" y="29"/>
                  </a:lnTo>
                  <a:lnTo>
                    <a:pt x="208" y="27"/>
                  </a:lnTo>
                  <a:lnTo>
                    <a:pt x="185" y="21"/>
                  </a:lnTo>
                  <a:lnTo>
                    <a:pt x="158" y="13"/>
                  </a:lnTo>
                  <a:lnTo>
                    <a:pt x="123" y="0"/>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9"/>
            <p:cNvSpPr>
              <a:spLocks/>
            </p:cNvSpPr>
            <p:nvPr/>
          </p:nvSpPr>
          <p:spPr bwMode="auto">
            <a:xfrm>
              <a:off x="4273550" y="2930525"/>
              <a:ext cx="306388" cy="692150"/>
            </a:xfrm>
            <a:custGeom>
              <a:avLst/>
              <a:gdLst>
                <a:gd name="T0" fmla="*/ 102 w 193"/>
                <a:gd name="T1" fmla="*/ 222 h 436"/>
                <a:gd name="T2" fmla="*/ 89 w 193"/>
                <a:gd name="T3" fmla="*/ 264 h 436"/>
                <a:gd name="T4" fmla="*/ 75 w 193"/>
                <a:gd name="T5" fmla="*/ 299 h 436"/>
                <a:gd name="T6" fmla="*/ 61 w 193"/>
                <a:gd name="T7" fmla="*/ 325 h 436"/>
                <a:gd name="T8" fmla="*/ 47 w 193"/>
                <a:gd name="T9" fmla="*/ 347 h 436"/>
                <a:gd name="T10" fmla="*/ 35 w 193"/>
                <a:gd name="T11" fmla="*/ 366 h 436"/>
                <a:gd name="T12" fmla="*/ 22 w 193"/>
                <a:gd name="T13" fmla="*/ 382 h 436"/>
                <a:gd name="T14" fmla="*/ 10 w 193"/>
                <a:gd name="T15" fmla="*/ 398 h 436"/>
                <a:gd name="T16" fmla="*/ 0 w 193"/>
                <a:gd name="T17" fmla="*/ 413 h 436"/>
                <a:gd name="T18" fmla="*/ 15 w 193"/>
                <a:gd name="T19" fmla="*/ 418 h 436"/>
                <a:gd name="T20" fmla="*/ 32 w 193"/>
                <a:gd name="T21" fmla="*/ 424 h 436"/>
                <a:gd name="T22" fmla="*/ 50 w 193"/>
                <a:gd name="T23" fmla="*/ 428 h 436"/>
                <a:gd name="T24" fmla="*/ 68 w 193"/>
                <a:gd name="T25" fmla="*/ 432 h 436"/>
                <a:gd name="T26" fmla="*/ 88 w 193"/>
                <a:gd name="T27" fmla="*/ 435 h 436"/>
                <a:gd name="T28" fmla="*/ 107 w 193"/>
                <a:gd name="T29" fmla="*/ 436 h 436"/>
                <a:gd name="T30" fmla="*/ 128 w 193"/>
                <a:gd name="T31" fmla="*/ 436 h 436"/>
                <a:gd name="T32" fmla="*/ 150 w 193"/>
                <a:gd name="T33" fmla="*/ 435 h 436"/>
                <a:gd name="T34" fmla="*/ 168 w 193"/>
                <a:gd name="T35" fmla="*/ 364 h 436"/>
                <a:gd name="T36" fmla="*/ 181 w 193"/>
                <a:gd name="T37" fmla="*/ 303 h 436"/>
                <a:gd name="T38" fmla="*/ 188 w 193"/>
                <a:gd name="T39" fmla="*/ 250 h 436"/>
                <a:gd name="T40" fmla="*/ 192 w 193"/>
                <a:gd name="T41" fmla="*/ 200 h 436"/>
                <a:gd name="T42" fmla="*/ 193 w 193"/>
                <a:gd name="T43" fmla="*/ 154 h 436"/>
                <a:gd name="T44" fmla="*/ 193 w 193"/>
                <a:gd name="T45" fmla="*/ 107 h 436"/>
                <a:gd name="T46" fmla="*/ 192 w 193"/>
                <a:gd name="T47" fmla="*/ 57 h 436"/>
                <a:gd name="T48" fmla="*/ 193 w 193"/>
                <a:gd name="T49" fmla="*/ 0 h 436"/>
                <a:gd name="T50" fmla="*/ 108 w 193"/>
                <a:gd name="T51" fmla="*/ 0 h 436"/>
                <a:gd name="T52" fmla="*/ 102 w 193"/>
                <a:gd name="T53" fmla="*/ 222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3" h="436">
                  <a:moveTo>
                    <a:pt x="102" y="222"/>
                  </a:moveTo>
                  <a:lnTo>
                    <a:pt x="89" y="264"/>
                  </a:lnTo>
                  <a:lnTo>
                    <a:pt x="75" y="299"/>
                  </a:lnTo>
                  <a:lnTo>
                    <a:pt x="61" y="325"/>
                  </a:lnTo>
                  <a:lnTo>
                    <a:pt x="47" y="347"/>
                  </a:lnTo>
                  <a:lnTo>
                    <a:pt x="35" y="366"/>
                  </a:lnTo>
                  <a:lnTo>
                    <a:pt x="22" y="382"/>
                  </a:lnTo>
                  <a:lnTo>
                    <a:pt x="10" y="398"/>
                  </a:lnTo>
                  <a:lnTo>
                    <a:pt x="0" y="413"/>
                  </a:lnTo>
                  <a:lnTo>
                    <a:pt x="15" y="418"/>
                  </a:lnTo>
                  <a:lnTo>
                    <a:pt x="32" y="424"/>
                  </a:lnTo>
                  <a:lnTo>
                    <a:pt x="50" y="428"/>
                  </a:lnTo>
                  <a:lnTo>
                    <a:pt x="68" y="432"/>
                  </a:lnTo>
                  <a:lnTo>
                    <a:pt x="88" y="435"/>
                  </a:lnTo>
                  <a:lnTo>
                    <a:pt x="107" y="436"/>
                  </a:lnTo>
                  <a:lnTo>
                    <a:pt x="128" y="436"/>
                  </a:lnTo>
                  <a:lnTo>
                    <a:pt x="150" y="435"/>
                  </a:lnTo>
                  <a:lnTo>
                    <a:pt x="168" y="364"/>
                  </a:lnTo>
                  <a:lnTo>
                    <a:pt x="181" y="303"/>
                  </a:lnTo>
                  <a:lnTo>
                    <a:pt x="188" y="250"/>
                  </a:lnTo>
                  <a:lnTo>
                    <a:pt x="192" y="200"/>
                  </a:lnTo>
                  <a:lnTo>
                    <a:pt x="193" y="154"/>
                  </a:lnTo>
                  <a:lnTo>
                    <a:pt x="193" y="107"/>
                  </a:lnTo>
                  <a:lnTo>
                    <a:pt x="192" y="57"/>
                  </a:lnTo>
                  <a:lnTo>
                    <a:pt x="193" y="0"/>
                  </a:lnTo>
                  <a:lnTo>
                    <a:pt x="108" y="0"/>
                  </a:lnTo>
                  <a:lnTo>
                    <a:pt x="102" y="222"/>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0"/>
            <p:cNvSpPr>
              <a:spLocks/>
            </p:cNvSpPr>
            <p:nvPr/>
          </p:nvSpPr>
          <p:spPr bwMode="auto">
            <a:xfrm>
              <a:off x="2746375" y="2976563"/>
              <a:ext cx="3754438" cy="1052513"/>
            </a:xfrm>
            <a:custGeom>
              <a:avLst/>
              <a:gdLst>
                <a:gd name="T0" fmla="*/ 706 w 2365"/>
                <a:gd name="T1" fmla="*/ 0 h 663"/>
                <a:gd name="T2" fmla="*/ 0 w 2365"/>
                <a:gd name="T3" fmla="*/ 243 h 663"/>
                <a:gd name="T4" fmla="*/ 1514 w 2365"/>
                <a:gd name="T5" fmla="*/ 663 h 663"/>
                <a:gd name="T6" fmla="*/ 2365 w 2365"/>
                <a:gd name="T7" fmla="*/ 343 h 663"/>
                <a:gd name="T8" fmla="*/ 1510 w 2365"/>
                <a:gd name="T9" fmla="*/ 149 h 663"/>
                <a:gd name="T10" fmla="*/ 1515 w 2365"/>
                <a:gd name="T11" fmla="*/ 160 h 663"/>
                <a:gd name="T12" fmla="*/ 1520 w 2365"/>
                <a:gd name="T13" fmla="*/ 172 h 663"/>
                <a:gd name="T14" fmla="*/ 1524 w 2365"/>
                <a:gd name="T15" fmla="*/ 185 h 663"/>
                <a:gd name="T16" fmla="*/ 1529 w 2365"/>
                <a:gd name="T17" fmla="*/ 197 h 663"/>
                <a:gd name="T18" fmla="*/ 1536 w 2365"/>
                <a:gd name="T19" fmla="*/ 209 h 663"/>
                <a:gd name="T20" fmla="*/ 1545 w 2365"/>
                <a:gd name="T21" fmla="*/ 220 h 663"/>
                <a:gd name="T22" fmla="*/ 1556 w 2365"/>
                <a:gd name="T23" fmla="*/ 231 h 663"/>
                <a:gd name="T24" fmla="*/ 1570 w 2365"/>
                <a:gd name="T25" fmla="*/ 239 h 663"/>
                <a:gd name="T26" fmla="*/ 1597 w 2365"/>
                <a:gd name="T27" fmla="*/ 268 h 663"/>
                <a:gd name="T28" fmla="*/ 1613 w 2365"/>
                <a:gd name="T29" fmla="*/ 295 h 663"/>
                <a:gd name="T30" fmla="*/ 1615 w 2365"/>
                <a:gd name="T31" fmla="*/ 323 h 663"/>
                <a:gd name="T32" fmla="*/ 1610 w 2365"/>
                <a:gd name="T33" fmla="*/ 346 h 663"/>
                <a:gd name="T34" fmla="*/ 1593 w 2365"/>
                <a:gd name="T35" fmla="*/ 369 h 663"/>
                <a:gd name="T36" fmla="*/ 1567 w 2365"/>
                <a:gd name="T37" fmla="*/ 388 h 663"/>
                <a:gd name="T38" fmla="*/ 1531 w 2365"/>
                <a:gd name="T39" fmla="*/ 403 h 663"/>
                <a:gd name="T40" fmla="*/ 1488 w 2365"/>
                <a:gd name="T41" fmla="*/ 414 h 663"/>
                <a:gd name="T42" fmla="*/ 1465 w 2365"/>
                <a:gd name="T43" fmla="*/ 419 h 663"/>
                <a:gd name="T44" fmla="*/ 1432 w 2365"/>
                <a:gd name="T45" fmla="*/ 423 h 663"/>
                <a:gd name="T46" fmla="*/ 1389 w 2365"/>
                <a:gd name="T47" fmla="*/ 427 h 663"/>
                <a:gd name="T48" fmla="*/ 1339 w 2365"/>
                <a:gd name="T49" fmla="*/ 430 h 663"/>
                <a:gd name="T50" fmla="*/ 1283 w 2365"/>
                <a:gd name="T51" fmla="*/ 433 h 663"/>
                <a:gd name="T52" fmla="*/ 1223 w 2365"/>
                <a:gd name="T53" fmla="*/ 433 h 663"/>
                <a:gd name="T54" fmla="*/ 1162 w 2365"/>
                <a:gd name="T55" fmla="*/ 430 h 663"/>
                <a:gd name="T56" fmla="*/ 1101 w 2365"/>
                <a:gd name="T57" fmla="*/ 426 h 663"/>
                <a:gd name="T58" fmla="*/ 1040 w 2365"/>
                <a:gd name="T59" fmla="*/ 417 h 663"/>
                <a:gd name="T60" fmla="*/ 983 w 2365"/>
                <a:gd name="T61" fmla="*/ 406 h 663"/>
                <a:gd name="T62" fmla="*/ 931 w 2365"/>
                <a:gd name="T63" fmla="*/ 392 h 663"/>
                <a:gd name="T64" fmla="*/ 887 w 2365"/>
                <a:gd name="T65" fmla="*/ 373 h 663"/>
                <a:gd name="T66" fmla="*/ 851 w 2365"/>
                <a:gd name="T67" fmla="*/ 348 h 663"/>
                <a:gd name="T68" fmla="*/ 826 w 2365"/>
                <a:gd name="T69" fmla="*/ 318 h 663"/>
                <a:gd name="T70" fmla="*/ 812 w 2365"/>
                <a:gd name="T71" fmla="*/ 284 h 663"/>
                <a:gd name="T72" fmla="*/ 813 w 2365"/>
                <a:gd name="T73" fmla="*/ 243 h 663"/>
                <a:gd name="T74" fmla="*/ 820 w 2365"/>
                <a:gd name="T75" fmla="*/ 234 h 663"/>
                <a:gd name="T76" fmla="*/ 829 w 2365"/>
                <a:gd name="T77" fmla="*/ 224 h 663"/>
                <a:gd name="T78" fmla="*/ 838 w 2365"/>
                <a:gd name="T79" fmla="*/ 213 h 663"/>
                <a:gd name="T80" fmla="*/ 849 w 2365"/>
                <a:gd name="T81" fmla="*/ 200 h 663"/>
                <a:gd name="T82" fmla="*/ 863 w 2365"/>
                <a:gd name="T83" fmla="*/ 189 h 663"/>
                <a:gd name="T84" fmla="*/ 879 w 2365"/>
                <a:gd name="T85" fmla="*/ 177 h 663"/>
                <a:gd name="T86" fmla="*/ 897 w 2365"/>
                <a:gd name="T87" fmla="*/ 164 h 663"/>
                <a:gd name="T88" fmla="*/ 916 w 2365"/>
                <a:gd name="T89" fmla="*/ 153 h 663"/>
                <a:gd name="T90" fmla="*/ 925 w 2365"/>
                <a:gd name="T91" fmla="*/ 35 h 663"/>
                <a:gd name="T92" fmla="*/ 706 w 2365"/>
                <a:gd name="T93" fmla="*/ 0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65" h="663">
                  <a:moveTo>
                    <a:pt x="706" y="0"/>
                  </a:moveTo>
                  <a:lnTo>
                    <a:pt x="0" y="243"/>
                  </a:lnTo>
                  <a:lnTo>
                    <a:pt x="1514" y="663"/>
                  </a:lnTo>
                  <a:lnTo>
                    <a:pt x="2365" y="343"/>
                  </a:lnTo>
                  <a:lnTo>
                    <a:pt x="1510" y="149"/>
                  </a:lnTo>
                  <a:lnTo>
                    <a:pt x="1515" y="160"/>
                  </a:lnTo>
                  <a:lnTo>
                    <a:pt x="1520" y="172"/>
                  </a:lnTo>
                  <a:lnTo>
                    <a:pt x="1524" y="185"/>
                  </a:lnTo>
                  <a:lnTo>
                    <a:pt x="1529" y="197"/>
                  </a:lnTo>
                  <a:lnTo>
                    <a:pt x="1536" y="209"/>
                  </a:lnTo>
                  <a:lnTo>
                    <a:pt x="1545" y="220"/>
                  </a:lnTo>
                  <a:lnTo>
                    <a:pt x="1556" y="231"/>
                  </a:lnTo>
                  <a:lnTo>
                    <a:pt x="1570" y="239"/>
                  </a:lnTo>
                  <a:lnTo>
                    <a:pt x="1597" y="268"/>
                  </a:lnTo>
                  <a:lnTo>
                    <a:pt x="1613" y="295"/>
                  </a:lnTo>
                  <a:lnTo>
                    <a:pt x="1615" y="323"/>
                  </a:lnTo>
                  <a:lnTo>
                    <a:pt x="1610" y="346"/>
                  </a:lnTo>
                  <a:lnTo>
                    <a:pt x="1593" y="369"/>
                  </a:lnTo>
                  <a:lnTo>
                    <a:pt x="1567" y="388"/>
                  </a:lnTo>
                  <a:lnTo>
                    <a:pt x="1531" y="403"/>
                  </a:lnTo>
                  <a:lnTo>
                    <a:pt x="1488" y="414"/>
                  </a:lnTo>
                  <a:lnTo>
                    <a:pt x="1465" y="419"/>
                  </a:lnTo>
                  <a:lnTo>
                    <a:pt x="1432" y="423"/>
                  </a:lnTo>
                  <a:lnTo>
                    <a:pt x="1389" y="427"/>
                  </a:lnTo>
                  <a:lnTo>
                    <a:pt x="1339" y="430"/>
                  </a:lnTo>
                  <a:lnTo>
                    <a:pt x="1283" y="433"/>
                  </a:lnTo>
                  <a:lnTo>
                    <a:pt x="1223" y="433"/>
                  </a:lnTo>
                  <a:lnTo>
                    <a:pt x="1162" y="430"/>
                  </a:lnTo>
                  <a:lnTo>
                    <a:pt x="1101" y="426"/>
                  </a:lnTo>
                  <a:lnTo>
                    <a:pt x="1040" y="417"/>
                  </a:lnTo>
                  <a:lnTo>
                    <a:pt x="983" y="406"/>
                  </a:lnTo>
                  <a:lnTo>
                    <a:pt x="931" y="392"/>
                  </a:lnTo>
                  <a:lnTo>
                    <a:pt x="887" y="373"/>
                  </a:lnTo>
                  <a:lnTo>
                    <a:pt x="851" y="348"/>
                  </a:lnTo>
                  <a:lnTo>
                    <a:pt x="826" y="318"/>
                  </a:lnTo>
                  <a:lnTo>
                    <a:pt x="812" y="284"/>
                  </a:lnTo>
                  <a:lnTo>
                    <a:pt x="813" y="243"/>
                  </a:lnTo>
                  <a:lnTo>
                    <a:pt x="820" y="234"/>
                  </a:lnTo>
                  <a:lnTo>
                    <a:pt x="829" y="224"/>
                  </a:lnTo>
                  <a:lnTo>
                    <a:pt x="838" y="213"/>
                  </a:lnTo>
                  <a:lnTo>
                    <a:pt x="849" y="200"/>
                  </a:lnTo>
                  <a:lnTo>
                    <a:pt x="863" y="189"/>
                  </a:lnTo>
                  <a:lnTo>
                    <a:pt x="879" y="177"/>
                  </a:lnTo>
                  <a:lnTo>
                    <a:pt x="897" y="164"/>
                  </a:lnTo>
                  <a:lnTo>
                    <a:pt x="916" y="153"/>
                  </a:lnTo>
                  <a:lnTo>
                    <a:pt x="925" y="35"/>
                  </a:lnTo>
                  <a:lnTo>
                    <a:pt x="706" y="0"/>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11"/>
            <p:cNvSpPr>
              <a:spLocks/>
            </p:cNvSpPr>
            <p:nvPr/>
          </p:nvSpPr>
          <p:spPr bwMode="auto">
            <a:xfrm>
              <a:off x="2667000" y="3349625"/>
              <a:ext cx="2513013" cy="922338"/>
            </a:xfrm>
            <a:custGeom>
              <a:avLst/>
              <a:gdLst>
                <a:gd name="T0" fmla="*/ 53 w 1583"/>
                <a:gd name="T1" fmla="*/ 0 h 581"/>
                <a:gd name="T2" fmla="*/ 0 w 1583"/>
                <a:gd name="T3" fmla="*/ 127 h 581"/>
                <a:gd name="T4" fmla="*/ 1481 w 1583"/>
                <a:gd name="T5" fmla="*/ 581 h 581"/>
                <a:gd name="T6" fmla="*/ 1583 w 1583"/>
                <a:gd name="T7" fmla="*/ 428 h 581"/>
                <a:gd name="T8" fmla="*/ 53 w 1583"/>
                <a:gd name="T9" fmla="*/ 0 h 581"/>
              </a:gdLst>
              <a:ahLst/>
              <a:cxnLst>
                <a:cxn ang="0">
                  <a:pos x="T0" y="T1"/>
                </a:cxn>
                <a:cxn ang="0">
                  <a:pos x="T2" y="T3"/>
                </a:cxn>
                <a:cxn ang="0">
                  <a:pos x="T4" y="T5"/>
                </a:cxn>
                <a:cxn ang="0">
                  <a:pos x="T6" y="T7"/>
                </a:cxn>
                <a:cxn ang="0">
                  <a:pos x="T8" y="T9"/>
                </a:cxn>
              </a:cxnLst>
              <a:rect l="0" t="0" r="r" b="b"/>
              <a:pathLst>
                <a:path w="1583" h="581">
                  <a:moveTo>
                    <a:pt x="53" y="0"/>
                  </a:moveTo>
                  <a:lnTo>
                    <a:pt x="0" y="127"/>
                  </a:lnTo>
                  <a:lnTo>
                    <a:pt x="1481" y="581"/>
                  </a:lnTo>
                  <a:lnTo>
                    <a:pt x="1583" y="428"/>
                  </a:lnTo>
                  <a:lnTo>
                    <a:pt x="53" y="0"/>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12"/>
            <p:cNvSpPr>
              <a:spLocks/>
            </p:cNvSpPr>
            <p:nvPr/>
          </p:nvSpPr>
          <p:spPr bwMode="auto">
            <a:xfrm>
              <a:off x="2676525" y="3541713"/>
              <a:ext cx="2366963" cy="1452563"/>
            </a:xfrm>
            <a:custGeom>
              <a:avLst/>
              <a:gdLst>
                <a:gd name="T0" fmla="*/ 0 w 1491"/>
                <a:gd name="T1" fmla="*/ 0 h 915"/>
                <a:gd name="T2" fmla="*/ 1491 w 1491"/>
                <a:gd name="T3" fmla="*/ 442 h 915"/>
                <a:gd name="T4" fmla="*/ 1491 w 1491"/>
                <a:gd name="T5" fmla="*/ 915 h 915"/>
                <a:gd name="T6" fmla="*/ 0 w 1491"/>
                <a:gd name="T7" fmla="*/ 444 h 915"/>
                <a:gd name="T8" fmla="*/ 0 w 1491"/>
                <a:gd name="T9" fmla="*/ 0 h 915"/>
              </a:gdLst>
              <a:ahLst/>
              <a:cxnLst>
                <a:cxn ang="0">
                  <a:pos x="T0" y="T1"/>
                </a:cxn>
                <a:cxn ang="0">
                  <a:pos x="T2" y="T3"/>
                </a:cxn>
                <a:cxn ang="0">
                  <a:pos x="T4" y="T5"/>
                </a:cxn>
                <a:cxn ang="0">
                  <a:pos x="T6" y="T7"/>
                </a:cxn>
                <a:cxn ang="0">
                  <a:pos x="T8" y="T9"/>
                </a:cxn>
              </a:cxnLst>
              <a:rect l="0" t="0" r="r" b="b"/>
              <a:pathLst>
                <a:path w="1491" h="915">
                  <a:moveTo>
                    <a:pt x="0" y="0"/>
                  </a:moveTo>
                  <a:lnTo>
                    <a:pt x="1491" y="442"/>
                  </a:lnTo>
                  <a:lnTo>
                    <a:pt x="1491" y="915"/>
                  </a:lnTo>
                  <a:lnTo>
                    <a:pt x="0" y="444"/>
                  </a:lnTo>
                  <a:lnTo>
                    <a:pt x="0" y="0"/>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13"/>
            <p:cNvSpPr>
              <a:spLocks/>
            </p:cNvSpPr>
            <p:nvPr/>
          </p:nvSpPr>
          <p:spPr bwMode="auto">
            <a:xfrm>
              <a:off x="2676525" y="3541713"/>
              <a:ext cx="2189163" cy="1395413"/>
            </a:xfrm>
            <a:custGeom>
              <a:avLst/>
              <a:gdLst>
                <a:gd name="T0" fmla="*/ 43 w 1379"/>
                <a:gd name="T1" fmla="*/ 13 h 879"/>
                <a:gd name="T2" fmla="*/ 129 w 1379"/>
                <a:gd name="T3" fmla="*/ 39 h 879"/>
                <a:gd name="T4" fmla="*/ 215 w 1379"/>
                <a:gd name="T5" fmla="*/ 64 h 879"/>
                <a:gd name="T6" fmla="*/ 301 w 1379"/>
                <a:gd name="T7" fmla="*/ 89 h 879"/>
                <a:gd name="T8" fmla="*/ 387 w 1379"/>
                <a:gd name="T9" fmla="*/ 115 h 879"/>
                <a:gd name="T10" fmla="*/ 474 w 1379"/>
                <a:gd name="T11" fmla="*/ 140 h 879"/>
                <a:gd name="T12" fmla="*/ 560 w 1379"/>
                <a:gd name="T13" fmla="*/ 166 h 879"/>
                <a:gd name="T14" fmla="*/ 646 w 1379"/>
                <a:gd name="T15" fmla="*/ 192 h 879"/>
                <a:gd name="T16" fmla="*/ 732 w 1379"/>
                <a:gd name="T17" fmla="*/ 217 h 879"/>
                <a:gd name="T18" fmla="*/ 818 w 1379"/>
                <a:gd name="T19" fmla="*/ 243 h 879"/>
                <a:gd name="T20" fmla="*/ 905 w 1379"/>
                <a:gd name="T21" fmla="*/ 268 h 879"/>
                <a:gd name="T22" fmla="*/ 991 w 1379"/>
                <a:gd name="T23" fmla="*/ 293 h 879"/>
                <a:gd name="T24" fmla="*/ 1077 w 1379"/>
                <a:gd name="T25" fmla="*/ 320 h 879"/>
                <a:gd name="T26" fmla="*/ 1163 w 1379"/>
                <a:gd name="T27" fmla="*/ 345 h 879"/>
                <a:gd name="T28" fmla="*/ 1249 w 1379"/>
                <a:gd name="T29" fmla="*/ 370 h 879"/>
                <a:gd name="T30" fmla="*/ 1336 w 1379"/>
                <a:gd name="T31" fmla="*/ 396 h 879"/>
                <a:gd name="T32" fmla="*/ 1379 w 1379"/>
                <a:gd name="T33" fmla="*/ 526 h 879"/>
                <a:gd name="T34" fmla="*/ 1379 w 1379"/>
                <a:gd name="T35" fmla="*/ 761 h 879"/>
                <a:gd name="T36" fmla="*/ 1336 w 1379"/>
                <a:gd name="T37" fmla="*/ 865 h 879"/>
                <a:gd name="T38" fmla="*/ 1249 w 1379"/>
                <a:gd name="T39" fmla="*/ 837 h 879"/>
                <a:gd name="T40" fmla="*/ 1163 w 1379"/>
                <a:gd name="T41" fmla="*/ 811 h 879"/>
                <a:gd name="T42" fmla="*/ 1077 w 1379"/>
                <a:gd name="T43" fmla="*/ 783 h 879"/>
                <a:gd name="T44" fmla="*/ 991 w 1379"/>
                <a:gd name="T45" fmla="*/ 757 h 879"/>
                <a:gd name="T46" fmla="*/ 905 w 1379"/>
                <a:gd name="T47" fmla="*/ 729 h 879"/>
                <a:gd name="T48" fmla="*/ 818 w 1379"/>
                <a:gd name="T49" fmla="*/ 701 h 879"/>
                <a:gd name="T50" fmla="*/ 732 w 1379"/>
                <a:gd name="T51" fmla="*/ 675 h 879"/>
                <a:gd name="T52" fmla="*/ 646 w 1379"/>
                <a:gd name="T53" fmla="*/ 647 h 879"/>
                <a:gd name="T54" fmla="*/ 560 w 1379"/>
                <a:gd name="T55" fmla="*/ 620 h 879"/>
                <a:gd name="T56" fmla="*/ 474 w 1379"/>
                <a:gd name="T57" fmla="*/ 592 h 879"/>
                <a:gd name="T58" fmla="*/ 387 w 1379"/>
                <a:gd name="T59" fmla="*/ 566 h 879"/>
                <a:gd name="T60" fmla="*/ 301 w 1379"/>
                <a:gd name="T61" fmla="*/ 538 h 879"/>
                <a:gd name="T62" fmla="*/ 215 w 1379"/>
                <a:gd name="T63" fmla="*/ 512 h 879"/>
                <a:gd name="T64" fmla="*/ 129 w 1379"/>
                <a:gd name="T65" fmla="*/ 484 h 879"/>
                <a:gd name="T66" fmla="*/ 43 w 1379"/>
                <a:gd name="T67" fmla="*/ 458 h 879"/>
                <a:gd name="T68" fmla="*/ 0 w 1379"/>
                <a:gd name="T69" fmla="*/ 332 h 879"/>
                <a:gd name="T70" fmla="*/ 0 w 1379"/>
                <a:gd name="T71" fmla="*/ 111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79" h="879">
                  <a:moveTo>
                    <a:pt x="0" y="0"/>
                  </a:moveTo>
                  <a:lnTo>
                    <a:pt x="43" y="13"/>
                  </a:lnTo>
                  <a:lnTo>
                    <a:pt x="86" y="25"/>
                  </a:lnTo>
                  <a:lnTo>
                    <a:pt x="129" y="39"/>
                  </a:lnTo>
                  <a:lnTo>
                    <a:pt x="172" y="51"/>
                  </a:lnTo>
                  <a:lnTo>
                    <a:pt x="215" y="64"/>
                  </a:lnTo>
                  <a:lnTo>
                    <a:pt x="258" y="77"/>
                  </a:lnTo>
                  <a:lnTo>
                    <a:pt x="301" y="89"/>
                  </a:lnTo>
                  <a:lnTo>
                    <a:pt x="344" y="102"/>
                  </a:lnTo>
                  <a:lnTo>
                    <a:pt x="387" y="115"/>
                  </a:lnTo>
                  <a:lnTo>
                    <a:pt x="431" y="128"/>
                  </a:lnTo>
                  <a:lnTo>
                    <a:pt x="474" y="140"/>
                  </a:lnTo>
                  <a:lnTo>
                    <a:pt x="517" y="153"/>
                  </a:lnTo>
                  <a:lnTo>
                    <a:pt x="560" y="166"/>
                  </a:lnTo>
                  <a:lnTo>
                    <a:pt x="603" y="179"/>
                  </a:lnTo>
                  <a:lnTo>
                    <a:pt x="646" y="192"/>
                  </a:lnTo>
                  <a:lnTo>
                    <a:pt x="689" y="204"/>
                  </a:lnTo>
                  <a:lnTo>
                    <a:pt x="732" y="217"/>
                  </a:lnTo>
                  <a:lnTo>
                    <a:pt x="775" y="229"/>
                  </a:lnTo>
                  <a:lnTo>
                    <a:pt x="818" y="243"/>
                  </a:lnTo>
                  <a:lnTo>
                    <a:pt x="861" y="256"/>
                  </a:lnTo>
                  <a:lnTo>
                    <a:pt x="905" y="268"/>
                  </a:lnTo>
                  <a:lnTo>
                    <a:pt x="948" y="281"/>
                  </a:lnTo>
                  <a:lnTo>
                    <a:pt x="991" y="293"/>
                  </a:lnTo>
                  <a:lnTo>
                    <a:pt x="1034" y="306"/>
                  </a:lnTo>
                  <a:lnTo>
                    <a:pt x="1077" y="320"/>
                  </a:lnTo>
                  <a:lnTo>
                    <a:pt x="1120" y="332"/>
                  </a:lnTo>
                  <a:lnTo>
                    <a:pt x="1163" y="345"/>
                  </a:lnTo>
                  <a:lnTo>
                    <a:pt x="1206" y="357"/>
                  </a:lnTo>
                  <a:lnTo>
                    <a:pt x="1249" y="370"/>
                  </a:lnTo>
                  <a:lnTo>
                    <a:pt x="1292" y="384"/>
                  </a:lnTo>
                  <a:lnTo>
                    <a:pt x="1336" y="396"/>
                  </a:lnTo>
                  <a:lnTo>
                    <a:pt x="1379" y="409"/>
                  </a:lnTo>
                  <a:lnTo>
                    <a:pt x="1379" y="526"/>
                  </a:lnTo>
                  <a:lnTo>
                    <a:pt x="1379" y="644"/>
                  </a:lnTo>
                  <a:lnTo>
                    <a:pt x="1379" y="761"/>
                  </a:lnTo>
                  <a:lnTo>
                    <a:pt x="1379" y="879"/>
                  </a:lnTo>
                  <a:lnTo>
                    <a:pt x="1336" y="865"/>
                  </a:lnTo>
                  <a:lnTo>
                    <a:pt x="1292" y="851"/>
                  </a:lnTo>
                  <a:lnTo>
                    <a:pt x="1249" y="837"/>
                  </a:lnTo>
                  <a:lnTo>
                    <a:pt x="1206" y="825"/>
                  </a:lnTo>
                  <a:lnTo>
                    <a:pt x="1163" y="811"/>
                  </a:lnTo>
                  <a:lnTo>
                    <a:pt x="1120" y="797"/>
                  </a:lnTo>
                  <a:lnTo>
                    <a:pt x="1077" y="783"/>
                  </a:lnTo>
                  <a:lnTo>
                    <a:pt x="1034" y="769"/>
                  </a:lnTo>
                  <a:lnTo>
                    <a:pt x="991" y="757"/>
                  </a:lnTo>
                  <a:lnTo>
                    <a:pt x="948" y="743"/>
                  </a:lnTo>
                  <a:lnTo>
                    <a:pt x="905" y="729"/>
                  </a:lnTo>
                  <a:lnTo>
                    <a:pt x="861" y="715"/>
                  </a:lnTo>
                  <a:lnTo>
                    <a:pt x="818" y="701"/>
                  </a:lnTo>
                  <a:lnTo>
                    <a:pt x="775" y="688"/>
                  </a:lnTo>
                  <a:lnTo>
                    <a:pt x="732" y="675"/>
                  </a:lnTo>
                  <a:lnTo>
                    <a:pt x="689" y="661"/>
                  </a:lnTo>
                  <a:lnTo>
                    <a:pt x="646" y="647"/>
                  </a:lnTo>
                  <a:lnTo>
                    <a:pt x="603" y="634"/>
                  </a:lnTo>
                  <a:lnTo>
                    <a:pt x="560" y="620"/>
                  </a:lnTo>
                  <a:lnTo>
                    <a:pt x="517" y="606"/>
                  </a:lnTo>
                  <a:lnTo>
                    <a:pt x="474" y="592"/>
                  </a:lnTo>
                  <a:lnTo>
                    <a:pt x="431" y="580"/>
                  </a:lnTo>
                  <a:lnTo>
                    <a:pt x="387" y="566"/>
                  </a:lnTo>
                  <a:lnTo>
                    <a:pt x="344" y="552"/>
                  </a:lnTo>
                  <a:lnTo>
                    <a:pt x="301" y="538"/>
                  </a:lnTo>
                  <a:lnTo>
                    <a:pt x="258" y="526"/>
                  </a:lnTo>
                  <a:lnTo>
                    <a:pt x="215" y="512"/>
                  </a:lnTo>
                  <a:lnTo>
                    <a:pt x="172" y="498"/>
                  </a:lnTo>
                  <a:lnTo>
                    <a:pt x="129" y="484"/>
                  </a:lnTo>
                  <a:lnTo>
                    <a:pt x="86" y="471"/>
                  </a:lnTo>
                  <a:lnTo>
                    <a:pt x="43" y="458"/>
                  </a:lnTo>
                  <a:lnTo>
                    <a:pt x="0" y="444"/>
                  </a:lnTo>
                  <a:lnTo>
                    <a:pt x="0" y="332"/>
                  </a:lnTo>
                  <a:lnTo>
                    <a:pt x="0" y="221"/>
                  </a:lnTo>
                  <a:lnTo>
                    <a:pt x="0" y="111"/>
                  </a:lnTo>
                  <a:lnTo>
                    <a:pt x="0" y="0"/>
                  </a:lnTo>
                  <a:close/>
                </a:path>
              </a:pathLst>
            </a:custGeom>
            <a:solidFill>
              <a:srgbClr val="8E4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14"/>
            <p:cNvSpPr>
              <a:spLocks/>
            </p:cNvSpPr>
            <p:nvPr/>
          </p:nvSpPr>
          <p:spPr bwMode="auto">
            <a:xfrm>
              <a:off x="2676525" y="3541713"/>
              <a:ext cx="2009775" cy="1335088"/>
            </a:xfrm>
            <a:custGeom>
              <a:avLst/>
              <a:gdLst>
                <a:gd name="T0" fmla="*/ 38 w 1266"/>
                <a:gd name="T1" fmla="*/ 11 h 841"/>
                <a:gd name="T2" fmla="*/ 118 w 1266"/>
                <a:gd name="T3" fmla="*/ 35 h 841"/>
                <a:gd name="T4" fmla="*/ 197 w 1266"/>
                <a:gd name="T5" fmla="*/ 58 h 841"/>
                <a:gd name="T6" fmla="*/ 276 w 1266"/>
                <a:gd name="T7" fmla="*/ 82 h 841"/>
                <a:gd name="T8" fmla="*/ 355 w 1266"/>
                <a:gd name="T9" fmla="*/ 106 h 841"/>
                <a:gd name="T10" fmla="*/ 435 w 1266"/>
                <a:gd name="T11" fmla="*/ 129 h 841"/>
                <a:gd name="T12" fmla="*/ 514 w 1266"/>
                <a:gd name="T13" fmla="*/ 153 h 841"/>
                <a:gd name="T14" fmla="*/ 593 w 1266"/>
                <a:gd name="T15" fmla="*/ 175 h 841"/>
                <a:gd name="T16" fmla="*/ 672 w 1266"/>
                <a:gd name="T17" fmla="*/ 199 h 841"/>
                <a:gd name="T18" fmla="*/ 752 w 1266"/>
                <a:gd name="T19" fmla="*/ 223 h 841"/>
                <a:gd name="T20" fmla="*/ 831 w 1266"/>
                <a:gd name="T21" fmla="*/ 246 h 841"/>
                <a:gd name="T22" fmla="*/ 910 w 1266"/>
                <a:gd name="T23" fmla="*/ 270 h 841"/>
                <a:gd name="T24" fmla="*/ 989 w 1266"/>
                <a:gd name="T25" fmla="*/ 292 h 841"/>
                <a:gd name="T26" fmla="*/ 1069 w 1266"/>
                <a:gd name="T27" fmla="*/ 316 h 841"/>
                <a:gd name="T28" fmla="*/ 1148 w 1266"/>
                <a:gd name="T29" fmla="*/ 339 h 841"/>
                <a:gd name="T30" fmla="*/ 1227 w 1266"/>
                <a:gd name="T31" fmla="*/ 363 h 841"/>
                <a:gd name="T32" fmla="*/ 1266 w 1266"/>
                <a:gd name="T33" fmla="*/ 491 h 841"/>
                <a:gd name="T34" fmla="*/ 1266 w 1266"/>
                <a:gd name="T35" fmla="*/ 725 h 841"/>
                <a:gd name="T36" fmla="*/ 1227 w 1266"/>
                <a:gd name="T37" fmla="*/ 829 h 841"/>
                <a:gd name="T38" fmla="*/ 1148 w 1266"/>
                <a:gd name="T39" fmla="*/ 804 h 841"/>
                <a:gd name="T40" fmla="*/ 1069 w 1266"/>
                <a:gd name="T41" fmla="*/ 779 h 841"/>
                <a:gd name="T42" fmla="*/ 989 w 1266"/>
                <a:gd name="T43" fmla="*/ 755 h 841"/>
                <a:gd name="T44" fmla="*/ 910 w 1266"/>
                <a:gd name="T45" fmla="*/ 730 h 841"/>
                <a:gd name="T46" fmla="*/ 831 w 1266"/>
                <a:gd name="T47" fmla="*/ 705 h 841"/>
                <a:gd name="T48" fmla="*/ 752 w 1266"/>
                <a:gd name="T49" fmla="*/ 680 h 841"/>
                <a:gd name="T50" fmla="*/ 672 w 1266"/>
                <a:gd name="T51" fmla="*/ 655 h 841"/>
                <a:gd name="T52" fmla="*/ 593 w 1266"/>
                <a:gd name="T53" fmla="*/ 630 h 841"/>
                <a:gd name="T54" fmla="*/ 514 w 1266"/>
                <a:gd name="T55" fmla="*/ 605 h 841"/>
                <a:gd name="T56" fmla="*/ 435 w 1266"/>
                <a:gd name="T57" fmla="*/ 580 h 841"/>
                <a:gd name="T58" fmla="*/ 355 w 1266"/>
                <a:gd name="T59" fmla="*/ 555 h 841"/>
                <a:gd name="T60" fmla="*/ 276 w 1266"/>
                <a:gd name="T61" fmla="*/ 530 h 841"/>
                <a:gd name="T62" fmla="*/ 197 w 1266"/>
                <a:gd name="T63" fmla="*/ 506 h 841"/>
                <a:gd name="T64" fmla="*/ 118 w 1266"/>
                <a:gd name="T65" fmla="*/ 481 h 841"/>
                <a:gd name="T66" fmla="*/ 38 w 1266"/>
                <a:gd name="T67" fmla="*/ 456 h 841"/>
                <a:gd name="T68" fmla="*/ 0 w 1266"/>
                <a:gd name="T69" fmla="*/ 332 h 841"/>
                <a:gd name="T70" fmla="*/ 0 w 1266"/>
                <a:gd name="T71" fmla="*/ 111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6" h="841">
                  <a:moveTo>
                    <a:pt x="0" y="0"/>
                  </a:moveTo>
                  <a:lnTo>
                    <a:pt x="38" y="11"/>
                  </a:lnTo>
                  <a:lnTo>
                    <a:pt x="79" y="24"/>
                  </a:lnTo>
                  <a:lnTo>
                    <a:pt x="118" y="35"/>
                  </a:lnTo>
                  <a:lnTo>
                    <a:pt x="158" y="47"/>
                  </a:lnTo>
                  <a:lnTo>
                    <a:pt x="197" y="58"/>
                  </a:lnTo>
                  <a:lnTo>
                    <a:pt x="237" y="71"/>
                  </a:lnTo>
                  <a:lnTo>
                    <a:pt x="276" y="82"/>
                  </a:lnTo>
                  <a:lnTo>
                    <a:pt x="317" y="93"/>
                  </a:lnTo>
                  <a:lnTo>
                    <a:pt x="355" y="106"/>
                  </a:lnTo>
                  <a:lnTo>
                    <a:pt x="396" y="117"/>
                  </a:lnTo>
                  <a:lnTo>
                    <a:pt x="435" y="129"/>
                  </a:lnTo>
                  <a:lnTo>
                    <a:pt x="475" y="140"/>
                  </a:lnTo>
                  <a:lnTo>
                    <a:pt x="514" y="153"/>
                  </a:lnTo>
                  <a:lnTo>
                    <a:pt x="554" y="164"/>
                  </a:lnTo>
                  <a:lnTo>
                    <a:pt x="593" y="175"/>
                  </a:lnTo>
                  <a:lnTo>
                    <a:pt x="633" y="188"/>
                  </a:lnTo>
                  <a:lnTo>
                    <a:pt x="672" y="199"/>
                  </a:lnTo>
                  <a:lnTo>
                    <a:pt x="711" y="211"/>
                  </a:lnTo>
                  <a:lnTo>
                    <a:pt x="752" y="223"/>
                  </a:lnTo>
                  <a:lnTo>
                    <a:pt x="791" y="235"/>
                  </a:lnTo>
                  <a:lnTo>
                    <a:pt x="831" y="246"/>
                  </a:lnTo>
                  <a:lnTo>
                    <a:pt x="870" y="257"/>
                  </a:lnTo>
                  <a:lnTo>
                    <a:pt x="910" y="270"/>
                  </a:lnTo>
                  <a:lnTo>
                    <a:pt x="949" y="281"/>
                  </a:lnTo>
                  <a:lnTo>
                    <a:pt x="989" y="292"/>
                  </a:lnTo>
                  <a:lnTo>
                    <a:pt x="1028" y="305"/>
                  </a:lnTo>
                  <a:lnTo>
                    <a:pt x="1069" y="316"/>
                  </a:lnTo>
                  <a:lnTo>
                    <a:pt x="1108" y="328"/>
                  </a:lnTo>
                  <a:lnTo>
                    <a:pt x="1148" y="339"/>
                  </a:lnTo>
                  <a:lnTo>
                    <a:pt x="1187" y="350"/>
                  </a:lnTo>
                  <a:lnTo>
                    <a:pt x="1227" y="363"/>
                  </a:lnTo>
                  <a:lnTo>
                    <a:pt x="1266" y="374"/>
                  </a:lnTo>
                  <a:lnTo>
                    <a:pt x="1266" y="491"/>
                  </a:lnTo>
                  <a:lnTo>
                    <a:pt x="1266" y="608"/>
                  </a:lnTo>
                  <a:lnTo>
                    <a:pt x="1266" y="725"/>
                  </a:lnTo>
                  <a:lnTo>
                    <a:pt x="1266" y="841"/>
                  </a:lnTo>
                  <a:lnTo>
                    <a:pt x="1227" y="829"/>
                  </a:lnTo>
                  <a:lnTo>
                    <a:pt x="1187" y="816"/>
                  </a:lnTo>
                  <a:lnTo>
                    <a:pt x="1148" y="804"/>
                  </a:lnTo>
                  <a:lnTo>
                    <a:pt x="1108" y="791"/>
                  </a:lnTo>
                  <a:lnTo>
                    <a:pt x="1069" y="779"/>
                  </a:lnTo>
                  <a:lnTo>
                    <a:pt x="1028" y="766"/>
                  </a:lnTo>
                  <a:lnTo>
                    <a:pt x="989" y="755"/>
                  </a:lnTo>
                  <a:lnTo>
                    <a:pt x="949" y="743"/>
                  </a:lnTo>
                  <a:lnTo>
                    <a:pt x="910" y="730"/>
                  </a:lnTo>
                  <a:lnTo>
                    <a:pt x="870" y="718"/>
                  </a:lnTo>
                  <a:lnTo>
                    <a:pt x="831" y="705"/>
                  </a:lnTo>
                  <a:lnTo>
                    <a:pt x="791" y="693"/>
                  </a:lnTo>
                  <a:lnTo>
                    <a:pt x="752" y="680"/>
                  </a:lnTo>
                  <a:lnTo>
                    <a:pt x="711" y="668"/>
                  </a:lnTo>
                  <a:lnTo>
                    <a:pt x="672" y="655"/>
                  </a:lnTo>
                  <a:lnTo>
                    <a:pt x="633" y="643"/>
                  </a:lnTo>
                  <a:lnTo>
                    <a:pt x="593" y="630"/>
                  </a:lnTo>
                  <a:lnTo>
                    <a:pt x="554" y="617"/>
                  </a:lnTo>
                  <a:lnTo>
                    <a:pt x="514" y="605"/>
                  </a:lnTo>
                  <a:lnTo>
                    <a:pt x="475" y="592"/>
                  </a:lnTo>
                  <a:lnTo>
                    <a:pt x="435" y="580"/>
                  </a:lnTo>
                  <a:lnTo>
                    <a:pt x="396" y="567"/>
                  </a:lnTo>
                  <a:lnTo>
                    <a:pt x="355" y="555"/>
                  </a:lnTo>
                  <a:lnTo>
                    <a:pt x="317" y="542"/>
                  </a:lnTo>
                  <a:lnTo>
                    <a:pt x="276" y="530"/>
                  </a:lnTo>
                  <a:lnTo>
                    <a:pt x="237" y="519"/>
                  </a:lnTo>
                  <a:lnTo>
                    <a:pt x="197" y="506"/>
                  </a:lnTo>
                  <a:lnTo>
                    <a:pt x="158" y="494"/>
                  </a:lnTo>
                  <a:lnTo>
                    <a:pt x="118" y="481"/>
                  </a:lnTo>
                  <a:lnTo>
                    <a:pt x="79" y="469"/>
                  </a:lnTo>
                  <a:lnTo>
                    <a:pt x="38" y="456"/>
                  </a:lnTo>
                  <a:lnTo>
                    <a:pt x="0" y="444"/>
                  </a:lnTo>
                  <a:lnTo>
                    <a:pt x="0" y="332"/>
                  </a:lnTo>
                  <a:lnTo>
                    <a:pt x="0" y="221"/>
                  </a:lnTo>
                  <a:lnTo>
                    <a:pt x="0" y="111"/>
                  </a:lnTo>
                  <a:lnTo>
                    <a:pt x="0" y="0"/>
                  </a:lnTo>
                  <a:close/>
                </a:path>
              </a:pathLst>
            </a:custGeom>
            <a:solidFill>
              <a:srgbClr val="93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15"/>
            <p:cNvSpPr>
              <a:spLocks/>
            </p:cNvSpPr>
            <p:nvPr/>
          </p:nvSpPr>
          <p:spPr bwMode="auto">
            <a:xfrm>
              <a:off x="2676525" y="3541713"/>
              <a:ext cx="1830388" cy="1277938"/>
            </a:xfrm>
            <a:custGeom>
              <a:avLst/>
              <a:gdLst>
                <a:gd name="T0" fmla="*/ 36 w 1153"/>
                <a:gd name="T1" fmla="*/ 11 h 805"/>
                <a:gd name="T2" fmla="*/ 108 w 1153"/>
                <a:gd name="T3" fmla="*/ 32 h 805"/>
                <a:gd name="T4" fmla="*/ 180 w 1153"/>
                <a:gd name="T5" fmla="*/ 53 h 805"/>
                <a:gd name="T6" fmla="*/ 253 w 1153"/>
                <a:gd name="T7" fmla="*/ 75 h 805"/>
                <a:gd name="T8" fmla="*/ 325 w 1153"/>
                <a:gd name="T9" fmla="*/ 96 h 805"/>
                <a:gd name="T10" fmla="*/ 397 w 1153"/>
                <a:gd name="T11" fmla="*/ 117 h 805"/>
                <a:gd name="T12" fmla="*/ 469 w 1153"/>
                <a:gd name="T13" fmla="*/ 139 h 805"/>
                <a:gd name="T14" fmla="*/ 542 w 1153"/>
                <a:gd name="T15" fmla="*/ 160 h 805"/>
                <a:gd name="T16" fmla="*/ 614 w 1153"/>
                <a:gd name="T17" fmla="*/ 181 h 805"/>
                <a:gd name="T18" fmla="*/ 686 w 1153"/>
                <a:gd name="T19" fmla="*/ 202 h 805"/>
                <a:gd name="T20" fmla="*/ 759 w 1153"/>
                <a:gd name="T21" fmla="*/ 224 h 805"/>
                <a:gd name="T22" fmla="*/ 829 w 1153"/>
                <a:gd name="T23" fmla="*/ 245 h 805"/>
                <a:gd name="T24" fmla="*/ 902 w 1153"/>
                <a:gd name="T25" fmla="*/ 266 h 805"/>
                <a:gd name="T26" fmla="*/ 974 w 1153"/>
                <a:gd name="T27" fmla="*/ 288 h 805"/>
                <a:gd name="T28" fmla="*/ 1046 w 1153"/>
                <a:gd name="T29" fmla="*/ 309 h 805"/>
                <a:gd name="T30" fmla="*/ 1117 w 1153"/>
                <a:gd name="T31" fmla="*/ 330 h 805"/>
                <a:gd name="T32" fmla="*/ 1153 w 1153"/>
                <a:gd name="T33" fmla="*/ 456 h 805"/>
                <a:gd name="T34" fmla="*/ 1153 w 1153"/>
                <a:gd name="T35" fmla="*/ 690 h 805"/>
                <a:gd name="T36" fmla="*/ 1117 w 1153"/>
                <a:gd name="T37" fmla="*/ 794 h 805"/>
                <a:gd name="T38" fmla="*/ 1046 w 1153"/>
                <a:gd name="T39" fmla="*/ 772 h 805"/>
                <a:gd name="T40" fmla="*/ 974 w 1153"/>
                <a:gd name="T41" fmla="*/ 748 h 805"/>
                <a:gd name="T42" fmla="*/ 902 w 1153"/>
                <a:gd name="T43" fmla="*/ 726 h 805"/>
                <a:gd name="T44" fmla="*/ 829 w 1153"/>
                <a:gd name="T45" fmla="*/ 704 h 805"/>
                <a:gd name="T46" fmla="*/ 759 w 1153"/>
                <a:gd name="T47" fmla="*/ 681 h 805"/>
                <a:gd name="T48" fmla="*/ 686 w 1153"/>
                <a:gd name="T49" fmla="*/ 658 h 805"/>
                <a:gd name="T50" fmla="*/ 614 w 1153"/>
                <a:gd name="T51" fmla="*/ 636 h 805"/>
                <a:gd name="T52" fmla="*/ 542 w 1153"/>
                <a:gd name="T53" fmla="*/ 613 h 805"/>
                <a:gd name="T54" fmla="*/ 469 w 1153"/>
                <a:gd name="T55" fmla="*/ 591 h 805"/>
                <a:gd name="T56" fmla="*/ 397 w 1153"/>
                <a:gd name="T57" fmla="*/ 567 h 805"/>
                <a:gd name="T58" fmla="*/ 325 w 1153"/>
                <a:gd name="T59" fmla="*/ 545 h 805"/>
                <a:gd name="T60" fmla="*/ 253 w 1153"/>
                <a:gd name="T61" fmla="*/ 523 h 805"/>
                <a:gd name="T62" fmla="*/ 180 w 1153"/>
                <a:gd name="T63" fmla="*/ 501 h 805"/>
                <a:gd name="T64" fmla="*/ 108 w 1153"/>
                <a:gd name="T65" fmla="*/ 477 h 805"/>
                <a:gd name="T66" fmla="*/ 36 w 1153"/>
                <a:gd name="T67" fmla="*/ 455 h 805"/>
                <a:gd name="T68" fmla="*/ 0 w 1153"/>
                <a:gd name="T69" fmla="*/ 332 h 805"/>
                <a:gd name="T70" fmla="*/ 0 w 1153"/>
                <a:gd name="T71" fmla="*/ 111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53" h="805">
                  <a:moveTo>
                    <a:pt x="0" y="0"/>
                  </a:moveTo>
                  <a:lnTo>
                    <a:pt x="36" y="11"/>
                  </a:lnTo>
                  <a:lnTo>
                    <a:pt x="72" y="21"/>
                  </a:lnTo>
                  <a:lnTo>
                    <a:pt x="108" y="32"/>
                  </a:lnTo>
                  <a:lnTo>
                    <a:pt x="144" y="43"/>
                  </a:lnTo>
                  <a:lnTo>
                    <a:pt x="180" y="53"/>
                  </a:lnTo>
                  <a:lnTo>
                    <a:pt x="216" y="64"/>
                  </a:lnTo>
                  <a:lnTo>
                    <a:pt x="253" y="75"/>
                  </a:lnTo>
                  <a:lnTo>
                    <a:pt x="289" y="85"/>
                  </a:lnTo>
                  <a:lnTo>
                    <a:pt x="325" y="96"/>
                  </a:lnTo>
                  <a:lnTo>
                    <a:pt x="361" y="107"/>
                  </a:lnTo>
                  <a:lnTo>
                    <a:pt x="397" y="117"/>
                  </a:lnTo>
                  <a:lnTo>
                    <a:pt x="433" y="128"/>
                  </a:lnTo>
                  <a:lnTo>
                    <a:pt x="469" y="139"/>
                  </a:lnTo>
                  <a:lnTo>
                    <a:pt x="506" y="149"/>
                  </a:lnTo>
                  <a:lnTo>
                    <a:pt x="542" y="160"/>
                  </a:lnTo>
                  <a:lnTo>
                    <a:pt x="578" y="170"/>
                  </a:lnTo>
                  <a:lnTo>
                    <a:pt x="614" y="181"/>
                  </a:lnTo>
                  <a:lnTo>
                    <a:pt x="650" y="192"/>
                  </a:lnTo>
                  <a:lnTo>
                    <a:pt x="686" y="202"/>
                  </a:lnTo>
                  <a:lnTo>
                    <a:pt x="722" y="213"/>
                  </a:lnTo>
                  <a:lnTo>
                    <a:pt x="759" y="224"/>
                  </a:lnTo>
                  <a:lnTo>
                    <a:pt x="793" y="234"/>
                  </a:lnTo>
                  <a:lnTo>
                    <a:pt x="829" y="245"/>
                  </a:lnTo>
                  <a:lnTo>
                    <a:pt x="866" y="256"/>
                  </a:lnTo>
                  <a:lnTo>
                    <a:pt x="902" y="266"/>
                  </a:lnTo>
                  <a:lnTo>
                    <a:pt x="938" y="277"/>
                  </a:lnTo>
                  <a:lnTo>
                    <a:pt x="974" y="288"/>
                  </a:lnTo>
                  <a:lnTo>
                    <a:pt x="1010" y="298"/>
                  </a:lnTo>
                  <a:lnTo>
                    <a:pt x="1046" y="309"/>
                  </a:lnTo>
                  <a:lnTo>
                    <a:pt x="1081" y="320"/>
                  </a:lnTo>
                  <a:lnTo>
                    <a:pt x="1117" y="330"/>
                  </a:lnTo>
                  <a:lnTo>
                    <a:pt x="1153" y="341"/>
                  </a:lnTo>
                  <a:lnTo>
                    <a:pt x="1153" y="456"/>
                  </a:lnTo>
                  <a:lnTo>
                    <a:pt x="1153" y="573"/>
                  </a:lnTo>
                  <a:lnTo>
                    <a:pt x="1153" y="690"/>
                  </a:lnTo>
                  <a:lnTo>
                    <a:pt x="1153" y="805"/>
                  </a:lnTo>
                  <a:lnTo>
                    <a:pt x="1117" y="794"/>
                  </a:lnTo>
                  <a:lnTo>
                    <a:pt x="1081" y="783"/>
                  </a:lnTo>
                  <a:lnTo>
                    <a:pt x="1046" y="772"/>
                  </a:lnTo>
                  <a:lnTo>
                    <a:pt x="1010" y="759"/>
                  </a:lnTo>
                  <a:lnTo>
                    <a:pt x="974" y="748"/>
                  </a:lnTo>
                  <a:lnTo>
                    <a:pt x="938" y="737"/>
                  </a:lnTo>
                  <a:lnTo>
                    <a:pt x="902" y="726"/>
                  </a:lnTo>
                  <a:lnTo>
                    <a:pt x="866" y="715"/>
                  </a:lnTo>
                  <a:lnTo>
                    <a:pt x="829" y="704"/>
                  </a:lnTo>
                  <a:lnTo>
                    <a:pt x="793" y="693"/>
                  </a:lnTo>
                  <a:lnTo>
                    <a:pt x="759" y="681"/>
                  </a:lnTo>
                  <a:lnTo>
                    <a:pt x="722" y="669"/>
                  </a:lnTo>
                  <a:lnTo>
                    <a:pt x="686" y="658"/>
                  </a:lnTo>
                  <a:lnTo>
                    <a:pt x="650" y="647"/>
                  </a:lnTo>
                  <a:lnTo>
                    <a:pt x="614" y="636"/>
                  </a:lnTo>
                  <a:lnTo>
                    <a:pt x="578" y="624"/>
                  </a:lnTo>
                  <a:lnTo>
                    <a:pt x="542" y="613"/>
                  </a:lnTo>
                  <a:lnTo>
                    <a:pt x="506" y="602"/>
                  </a:lnTo>
                  <a:lnTo>
                    <a:pt x="469" y="591"/>
                  </a:lnTo>
                  <a:lnTo>
                    <a:pt x="433" y="580"/>
                  </a:lnTo>
                  <a:lnTo>
                    <a:pt x="397" y="567"/>
                  </a:lnTo>
                  <a:lnTo>
                    <a:pt x="361" y="556"/>
                  </a:lnTo>
                  <a:lnTo>
                    <a:pt x="325" y="545"/>
                  </a:lnTo>
                  <a:lnTo>
                    <a:pt x="289" y="534"/>
                  </a:lnTo>
                  <a:lnTo>
                    <a:pt x="253" y="523"/>
                  </a:lnTo>
                  <a:lnTo>
                    <a:pt x="216" y="512"/>
                  </a:lnTo>
                  <a:lnTo>
                    <a:pt x="180" y="501"/>
                  </a:lnTo>
                  <a:lnTo>
                    <a:pt x="144" y="490"/>
                  </a:lnTo>
                  <a:lnTo>
                    <a:pt x="108" y="477"/>
                  </a:lnTo>
                  <a:lnTo>
                    <a:pt x="72" y="466"/>
                  </a:lnTo>
                  <a:lnTo>
                    <a:pt x="36" y="455"/>
                  </a:lnTo>
                  <a:lnTo>
                    <a:pt x="0" y="444"/>
                  </a:lnTo>
                  <a:lnTo>
                    <a:pt x="0" y="332"/>
                  </a:lnTo>
                  <a:lnTo>
                    <a:pt x="0" y="221"/>
                  </a:lnTo>
                  <a:lnTo>
                    <a:pt x="0" y="111"/>
                  </a:lnTo>
                  <a:lnTo>
                    <a:pt x="0" y="0"/>
                  </a:lnTo>
                  <a:close/>
                </a:path>
              </a:pathLst>
            </a:custGeom>
            <a:solidFill>
              <a:srgbClr val="96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16"/>
            <p:cNvSpPr>
              <a:spLocks/>
            </p:cNvSpPr>
            <p:nvPr/>
          </p:nvSpPr>
          <p:spPr bwMode="auto">
            <a:xfrm>
              <a:off x="2676525" y="3541713"/>
              <a:ext cx="1652588" cy="1219200"/>
            </a:xfrm>
            <a:custGeom>
              <a:avLst/>
              <a:gdLst>
                <a:gd name="T0" fmla="*/ 32 w 1041"/>
                <a:gd name="T1" fmla="*/ 10 h 768"/>
                <a:gd name="T2" fmla="*/ 97 w 1041"/>
                <a:gd name="T3" fmla="*/ 29 h 768"/>
                <a:gd name="T4" fmla="*/ 162 w 1041"/>
                <a:gd name="T5" fmla="*/ 47 h 768"/>
                <a:gd name="T6" fmla="*/ 228 w 1041"/>
                <a:gd name="T7" fmla="*/ 67 h 768"/>
                <a:gd name="T8" fmla="*/ 293 w 1041"/>
                <a:gd name="T9" fmla="*/ 86 h 768"/>
                <a:gd name="T10" fmla="*/ 358 w 1041"/>
                <a:gd name="T11" fmla="*/ 106 h 768"/>
                <a:gd name="T12" fmla="*/ 424 w 1041"/>
                <a:gd name="T13" fmla="*/ 124 h 768"/>
                <a:gd name="T14" fmla="*/ 489 w 1041"/>
                <a:gd name="T15" fmla="*/ 143 h 768"/>
                <a:gd name="T16" fmla="*/ 554 w 1041"/>
                <a:gd name="T17" fmla="*/ 163 h 768"/>
                <a:gd name="T18" fmla="*/ 620 w 1041"/>
                <a:gd name="T19" fmla="*/ 182 h 768"/>
                <a:gd name="T20" fmla="*/ 684 w 1041"/>
                <a:gd name="T21" fmla="*/ 202 h 768"/>
                <a:gd name="T22" fmla="*/ 749 w 1041"/>
                <a:gd name="T23" fmla="*/ 221 h 768"/>
                <a:gd name="T24" fmla="*/ 814 w 1041"/>
                <a:gd name="T25" fmla="*/ 239 h 768"/>
                <a:gd name="T26" fmla="*/ 880 w 1041"/>
                <a:gd name="T27" fmla="*/ 259 h 768"/>
                <a:gd name="T28" fmla="*/ 943 w 1041"/>
                <a:gd name="T29" fmla="*/ 278 h 768"/>
                <a:gd name="T30" fmla="*/ 1009 w 1041"/>
                <a:gd name="T31" fmla="*/ 298 h 768"/>
                <a:gd name="T32" fmla="*/ 1041 w 1041"/>
                <a:gd name="T33" fmla="*/ 423 h 768"/>
                <a:gd name="T34" fmla="*/ 1041 w 1041"/>
                <a:gd name="T35" fmla="*/ 652 h 768"/>
                <a:gd name="T36" fmla="*/ 1009 w 1041"/>
                <a:gd name="T37" fmla="*/ 758 h 768"/>
                <a:gd name="T38" fmla="*/ 943 w 1041"/>
                <a:gd name="T39" fmla="*/ 737 h 768"/>
                <a:gd name="T40" fmla="*/ 880 w 1041"/>
                <a:gd name="T41" fmla="*/ 718 h 768"/>
                <a:gd name="T42" fmla="*/ 814 w 1041"/>
                <a:gd name="T43" fmla="*/ 697 h 768"/>
                <a:gd name="T44" fmla="*/ 749 w 1041"/>
                <a:gd name="T45" fmla="*/ 677 h 768"/>
                <a:gd name="T46" fmla="*/ 684 w 1041"/>
                <a:gd name="T47" fmla="*/ 656 h 768"/>
                <a:gd name="T48" fmla="*/ 620 w 1041"/>
                <a:gd name="T49" fmla="*/ 637 h 768"/>
                <a:gd name="T50" fmla="*/ 554 w 1041"/>
                <a:gd name="T51" fmla="*/ 616 h 768"/>
                <a:gd name="T52" fmla="*/ 489 w 1041"/>
                <a:gd name="T53" fmla="*/ 597 h 768"/>
                <a:gd name="T54" fmla="*/ 424 w 1041"/>
                <a:gd name="T55" fmla="*/ 576 h 768"/>
                <a:gd name="T56" fmla="*/ 358 w 1041"/>
                <a:gd name="T57" fmla="*/ 555 h 768"/>
                <a:gd name="T58" fmla="*/ 293 w 1041"/>
                <a:gd name="T59" fmla="*/ 535 h 768"/>
                <a:gd name="T60" fmla="*/ 228 w 1041"/>
                <a:gd name="T61" fmla="*/ 515 h 768"/>
                <a:gd name="T62" fmla="*/ 162 w 1041"/>
                <a:gd name="T63" fmla="*/ 495 h 768"/>
                <a:gd name="T64" fmla="*/ 97 w 1041"/>
                <a:gd name="T65" fmla="*/ 474 h 768"/>
                <a:gd name="T66" fmla="*/ 32 w 1041"/>
                <a:gd name="T67" fmla="*/ 453 h 768"/>
                <a:gd name="T68" fmla="*/ 0 w 1041"/>
                <a:gd name="T69" fmla="*/ 332 h 768"/>
                <a:gd name="T70" fmla="*/ 0 w 1041"/>
                <a:gd name="T71" fmla="*/ 111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41" h="768">
                  <a:moveTo>
                    <a:pt x="0" y="0"/>
                  </a:moveTo>
                  <a:lnTo>
                    <a:pt x="32" y="10"/>
                  </a:lnTo>
                  <a:lnTo>
                    <a:pt x="65" y="19"/>
                  </a:lnTo>
                  <a:lnTo>
                    <a:pt x="97" y="29"/>
                  </a:lnTo>
                  <a:lnTo>
                    <a:pt x="130" y="38"/>
                  </a:lnTo>
                  <a:lnTo>
                    <a:pt x="162" y="47"/>
                  </a:lnTo>
                  <a:lnTo>
                    <a:pt x="196" y="57"/>
                  </a:lnTo>
                  <a:lnTo>
                    <a:pt x="228" y="67"/>
                  </a:lnTo>
                  <a:lnTo>
                    <a:pt x="261" y="77"/>
                  </a:lnTo>
                  <a:lnTo>
                    <a:pt x="293" y="86"/>
                  </a:lnTo>
                  <a:lnTo>
                    <a:pt x="326" y="96"/>
                  </a:lnTo>
                  <a:lnTo>
                    <a:pt x="358" y="106"/>
                  </a:lnTo>
                  <a:lnTo>
                    <a:pt x="390" y="114"/>
                  </a:lnTo>
                  <a:lnTo>
                    <a:pt x="424" y="124"/>
                  </a:lnTo>
                  <a:lnTo>
                    <a:pt x="456" y="134"/>
                  </a:lnTo>
                  <a:lnTo>
                    <a:pt x="489" y="143"/>
                  </a:lnTo>
                  <a:lnTo>
                    <a:pt x="521" y="153"/>
                  </a:lnTo>
                  <a:lnTo>
                    <a:pt x="554" y="163"/>
                  </a:lnTo>
                  <a:lnTo>
                    <a:pt x="586" y="172"/>
                  </a:lnTo>
                  <a:lnTo>
                    <a:pt x="620" y="182"/>
                  </a:lnTo>
                  <a:lnTo>
                    <a:pt x="652" y="192"/>
                  </a:lnTo>
                  <a:lnTo>
                    <a:pt x="684" y="202"/>
                  </a:lnTo>
                  <a:lnTo>
                    <a:pt x="717" y="211"/>
                  </a:lnTo>
                  <a:lnTo>
                    <a:pt x="749" y="221"/>
                  </a:lnTo>
                  <a:lnTo>
                    <a:pt x="782" y="231"/>
                  </a:lnTo>
                  <a:lnTo>
                    <a:pt x="814" y="239"/>
                  </a:lnTo>
                  <a:lnTo>
                    <a:pt x="846" y="249"/>
                  </a:lnTo>
                  <a:lnTo>
                    <a:pt x="880" y="259"/>
                  </a:lnTo>
                  <a:lnTo>
                    <a:pt x="912" y="268"/>
                  </a:lnTo>
                  <a:lnTo>
                    <a:pt x="943" y="278"/>
                  </a:lnTo>
                  <a:lnTo>
                    <a:pt x="975" y="288"/>
                  </a:lnTo>
                  <a:lnTo>
                    <a:pt x="1009" y="298"/>
                  </a:lnTo>
                  <a:lnTo>
                    <a:pt x="1041" y="307"/>
                  </a:lnTo>
                  <a:lnTo>
                    <a:pt x="1041" y="423"/>
                  </a:lnTo>
                  <a:lnTo>
                    <a:pt x="1041" y="537"/>
                  </a:lnTo>
                  <a:lnTo>
                    <a:pt x="1041" y="652"/>
                  </a:lnTo>
                  <a:lnTo>
                    <a:pt x="1041" y="768"/>
                  </a:lnTo>
                  <a:lnTo>
                    <a:pt x="1009" y="758"/>
                  </a:lnTo>
                  <a:lnTo>
                    <a:pt x="975" y="748"/>
                  </a:lnTo>
                  <a:lnTo>
                    <a:pt x="943" y="737"/>
                  </a:lnTo>
                  <a:lnTo>
                    <a:pt x="912" y="727"/>
                  </a:lnTo>
                  <a:lnTo>
                    <a:pt x="880" y="718"/>
                  </a:lnTo>
                  <a:lnTo>
                    <a:pt x="846" y="708"/>
                  </a:lnTo>
                  <a:lnTo>
                    <a:pt x="814" y="697"/>
                  </a:lnTo>
                  <a:lnTo>
                    <a:pt x="782" y="687"/>
                  </a:lnTo>
                  <a:lnTo>
                    <a:pt x="749" y="677"/>
                  </a:lnTo>
                  <a:lnTo>
                    <a:pt x="717" y="668"/>
                  </a:lnTo>
                  <a:lnTo>
                    <a:pt x="684" y="656"/>
                  </a:lnTo>
                  <a:lnTo>
                    <a:pt x="652" y="647"/>
                  </a:lnTo>
                  <a:lnTo>
                    <a:pt x="620" y="637"/>
                  </a:lnTo>
                  <a:lnTo>
                    <a:pt x="586" y="626"/>
                  </a:lnTo>
                  <a:lnTo>
                    <a:pt x="554" y="616"/>
                  </a:lnTo>
                  <a:lnTo>
                    <a:pt x="521" y="606"/>
                  </a:lnTo>
                  <a:lnTo>
                    <a:pt x="489" y="597"/>
                  </a:lnTo>
                  <a:lnTo>
                    <a:pt x="456" y="586"/>
                  </a:lnTo>
                  <a:lnTo>
                    <a:pt x="424" y="576"/>
                  </a:lnTo>
                  <a:lnTo>
                    <a:pt x="390" y="566"/>
                  </a:lnTo>
                  <a:lnTo>
                    <a:pt x="358" y="555"/>
                  </a:lnTo>
                  <a:lnTo>
                    <a:pt x="326" y="545"/>
                  </a:lnTo>
                  <a:lnTo>
                    <a:pt x="293" y="535"/>
                  </a:lnTo>
                  <a:lnTo>
                    <a:pt x="261" y="524"/>
                  </a:lnTo>
                  <a:lnTo>
                    <a:pt x="228" y="515"/>
                  </a:lnTo>
                  <a:lnTo>
                    <a:pt x="196" y="505"/>
                  </a:lnTo>
                  <a:lnTo>
                    <a:pt x="162" y="495"/>
                  </a:lnTo>
                  <a:lnTo>
                    <a:pt x="130" y="484"/>
                  </a:lnTo>
                  <a:lnTo>
                    <a:pt x="97" y="474"/>
                  </a:lnTo>
                  <a:lnTo>
                    <a:pt x="65" y="465"/>
                  </a:lnTo>
                  <a:lnTo>
                    <a:pt x="32" y="453"/>
                  </a:lnTo>
                  <a:lnTo>
                    <a:pt x="0" y="444"/>
                  </a:lnTo>
                  <a:lnTo>
                    <a:pt x="0" y="332"/>
                  </a:lnTo>
                  <a:lnTo>
                    <a:pt x="0" y="221"/>
                  </a:lnTo>
                  <a:lnTo>
                    <a:pt x="0" y="111"/>
                  </a:lnTo>
                  <a:lnTo>
                    <a:pt x="0" y="0"/>
                  </a:lnTo>
                  <a:close/>
                </a:path>
              </a:pathLst>
            </a:custGeom>
            <a:solidFill>
              <a:srgbClr val="9B5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17"/>
            <p:cNvSpPr>
              <a:spLocks/>
            </p:cNvSpPr>
            <p:nvPr/>
          </p:nvSpPr>
          <p:spPr bwMode="auto">
            <a:xfrm>
              <a:off x="2676525" y="3541713"/>
              <a:ext cx="1473200" cy="1162050"/>
            </a:xfrm>
            <a:custGeom>
              <a:avLst/>
              <a:gdLst>
                <a:gd name="T0" fmla="*/ 29 w 928"/>
                <a:gd name="T1" fmla="*/ 8 h 732"/>
                <a:gd name="T2" fmla="*/ 87 w 928"/>
                <a:gd name="T3" fmla="*/ 26 h 732"/>
                <a:gd name="T4" fmla="*/ 146 w 928"/>
                <a:gd name="T5" fmla="*/ 43 h 732"/>
                <a:gd name="T6" fmla="*/ 203 w 928"/>
                <a:gd name="T7" fmla="*/ 60 h 732"/>
                <a:gd name="T8" fmla="*/ 261 w 928"/>
                <a:gd name="T9" fmla="*/ 77 h 732"/>
                <a:gd name="T10" fmla="*/ 319 w 928"/>
                <a:gd name="T11" fmla="*/ 95 h 732"/>
                <a:gd name="T12" fmla="*/ 378 w 928"/>
                <a:gd name="T13" fmla="*/ 111 h 732"/>
                <a:gd name="T14" fmla="*/ 436 w 928"/>
                <a:gd name="T15" fmla="*/ 128 h 732"/>
                <a:gd name="T16" fmla="*/ 494 w 928"/>
                <a:gd name="T17" fmla="*/ 145 h 732"/>
                <a:gd name="T18" fmla="*/ 551 w 928"/>
                <a:gd name="T19" fmla="*/ 163 h 732"/>
                <a:gd name="T20" fmla="*/ 610 w 928"/>
                <a:gd name="T21" fmla="*/ 179 h 732"/>
                <a:gd name="T22" fmla="*/ 668 w 928"/>
                <a:gd name="T23" fmla="*/ 196 h 732"/>
                <a:gd name="T24" fmla="*/ 727 w 928"/>
                <a:gd name="T25" fmla="*/ 213 h 732"/>
                <a:gd name="T26" fmla="*/ 784 w 928"/>
                <a:gd name="T27" fmla="*/ 231 h 732"/>
                <a:gd name="T28" fmla="*/ 842 w 928"/>
                <a:gd name="T29" fmla="*/ 248 h 732"/>
                <a:gd name="T30" fmla="*/ 899 w 928"/>
                <a:gd name="T31" fmla="*/ 264 h 732"/>
                <a:gd name="T32" fmla="*/ 928 w 928"/>
                <a:gd name="T33" fmla="*/ 387 h 732"/>
                <a:gd name="T34" fmla="*/ 928 w 928"/>
                <a:gd name="T35" fmla="*/ 616 h 732"/>
                <a:gd name="T36" fmla="*/ 899 w 928"/>
                <a:gd name="T37" fmla="*/ 723 h 732"/>
                <a:gd name="T38" fmla="*/ 842 w 928"/>
                <a:gd name="T39" fmla="*/ 705 h 732"/>
                <a:gd name="T40" fmla="*/ 784 w 928"/>
                <a:gd name="T41" fmla="*/ 687 h 732"/>
                <a:gd name="T42" fmla="*/ 727 w 928"/>
                <a:gd name="T43" fmla="*/ 669 h 732"/>
                <a:gd name="T44" fmla="*/ 668 w 928"/>
                <a:gd name="T45" fmla="*/ 651 h 732"/>
                <a:gd name="T46" fmla="*/ 610 w 928"/>
                <a:gd name="T47" fmla="*/ 633 h 732"/>
                <a:gd name="T48" fmla="*/ 551 w 928"/>
                <a:gd name="T49" fmla="*/ 615 h 732"/>
                <a:gd name="T50" fmla="*/ 494 w 928"/>
                <a:gd name="T51" fmla="*/ 597 h 732"/>
                <a:gd name="T52" fmla="*/ 436 w 928"/>
                <a:gd name="T53" fmla="*/ 579 h 732"/>
                <a:gd name="T54" fmla="*/ 378 w 928"/>
                <a:gd name="T55" fmla="*/ 560 h 732"/>
                <a:gd name="T56" fmla="*/ 319 w 928"/>
                <a:gd name="T57" fmla="*/ 542 h 732"/>
                <a:gd name="T58" fmla="*/ 261 w 928"/>
                <a:gd name="T59" fmla="*/ 524 h 732"/>
                <a:gd name="T60" fmla="*/ 203 w 928"/>
                <a:gd name="T61" fmla="*/ 506 h 732"/>
                <a:gd name="T62" fmla="*/ 146 w 928"/>
                <a:gd name="T63" fmla="*/ 488 h 732"/>
                <a:gd name="T64" fmla="*/ 87 w 928"/>
                <a:gd name="T65" fmla="*/ 470 h 732"/>
                <a:gd name="T66" fmla="*/ 29 w 928"/>
                <a:gd name="T67" fmla="*/ 452 h 732"/>
                <a:gd name="T68" fmla="*/ 0 w 928"/>
                <a:gd name="T69" fmla="*/ 332 h 732"/>
                <a:gd name="T70" fmla="*/ 0 w 928"/>
                <a:gd name="T71" fmla="*/ 111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28" h="732">
                  <a:moveTo>
                    <a:pt x="0" y="0"/>
                  </a:moveTo>
                  <a:lnTo>
                    <a:pt x="29" y="8"/>
                  </a:lnTo>
                  <a:lnTo>
                    <a:pt x="58" y="17"/>
                  </a:lnTo>
                  <a:lnTo>
                    <a:pt x="87" y="26"/>
                  </a:lnTo>
                  <a:lnTo>
                    <a:pt x="116" y="35"/>
                  </a:lnTo>
                  <a:lnTo>
                    <a:pt x="146" y="43"/>
                  </a:lnTo>
                  <a:lnTo>
                    <a:pt x="175" y="51"/>
                  </a:lnTo>
                  <a:lnTo>
                    <a:pt x="203" y="60"/>
                  </a:lnTo>
                  <a:lnTo>
                    <a:pt x="232" y="68"/>
                  </a:lnTo>
                  <a:lnTo>
                    <a:pt x="261" y="77"/>
                  </a:lnTo>
                  <a:lnTo>
                    <a:pt x="290" y="86"/>
                  </a:lnTo>
                  <a:lnTo>
                    <a:pt x="319" y="95"/>
                  </a:lnTo>
                  <a:lnTo>
                    <a:pt x="348" y="103"/>
                  </a:lnTo>
                  <a:lnTo>
                    <a:pt x="378" y="111"/>
                  </a:lnTo>
                  <a:lnTo>
                    <a:pt x="407" y="120"/>
                  </a:lnTo>
                  <a:lnTo>
                    <a:pt x="436" y="128"/>
                  </a:lnTo>
                  <a:lnTo>
                    <a:pt x="465" y="136"/>
                  </a:lnTo>
                  <a:lnTo>
                    <a:pt x="494" y="145"/>
                  </a:lnTo>
                  <a:lnTo>
                    <a:pt x="524" y="154"/>
                  </a:lnTo>
                  <a:lnTo>
                    <a:pt x="551" y="163"/>
                  </a:lnTo>
                  <a:lnTo>
                    <a:pt x="581" y="171"/>
                  </a:lnTo>
                  <a:lnTo>
                    <a:pt x="610" y="179"/>
                  </a:lnTo>
                  <a:lnTo>
                    <a:pt x="639" y="188"/>
                  </a:lnTo>
                  <a:lnTo>
                    <a:pt x="668" y="196"/>
                  </a:lnTo>
                  <a:lnTo>
                    <a:pt x="697" y="204"/>
                  </a:lnTo>
                  <a:lnTo>
                    <a:pt x="727" y="213"/>
                  </a:lnTo>
                  <a:lnTo>
                    <a:pt x="754" y="221"/>
                  </a:lnTo>
                  <a:lnTo>
                    <a:pt x="784" y="231"/>
                  </a:lnTo>
                  <a:lnTo>
                    <a:pt x="813" y="239"/>
                  </a:lnTo>
                  <a:lnTo>
                    <a:pt x="842" y="248"/>
                  </a:lnTo>
                  <a:lnTo>
                    <a:pt x="871" y="256"/>
                  </a:lnTo>
                  <a:lnTo>
                    <a:pt x="899" y="264"/>
                  </a:lnTo>
                  <a:lnTo>
                    <a:pt x="928" y="273"/>
                  </a:lnTo>
                  <a:lnTo>
                    <a:pt x="928" y="387"/>
                  </a:lnTo>
                  <a:lnTo>
                    <a:pt x="928" y="502"/>
                  </a:lnTo>
                  <a:lnTo>
                    <a:pt x="928" y="616"/>
                  </a:lnTo>
                  <a:lnTo>
                    <a:pt x="928" y="732"/>
                  </a:lnTo>
                  <a:lnTo>
                    <a:pt x="899" y="723"/>
                  </a:lnTo>
                  <a:lnTo>
                    <a:pt x="871" y="713"/>
                  </a:lnTo>
                  <a:lnTo>
                    <a:pt x="842" y="705"/>
                  </a:lnTo>
                  <a:lnTo>
                    <a:pt x="813" y="695"/>
                  </a:lnTo>
                  <a:lnTo>
                    <a:pt x="784" y="687"/>
                  </a:lnTo>
                  <a:lnTo>
                    <a:pt x="754" y="677"/>
                  </a:lnTo>
                  <a:lnTo>
                    <a:pt x="727" y="669"/>
                  </a:lnTo>
                  <a:lnTo>
                    <a:pt x="697" y="659"/>
                  </a:lnTo>
                  <a:lnTo>
                    <a:pt x="668" y="651"/>
                  </a:lnTo>
                  <a:lnTo>
                    <a:pt x="639" y="641"/>
                  </a:lnTo>
                  <a:lnTo>
                    <a:pt x="610" y="633"/>
                  </a:lnTo>
                  <a:lnTo>
                    <a:pt x="581" y="623"/>
                  </a:lnTo>
                  <a:lnTo>
                    <a:pt x="551" y="615"/>
                  </a:lnTo>
                  <a:lnTo>
                    <a:pt x="524" y="605"/>
                  </a:lnTo>
                  <a:lnTo>
                    <a:pt x="494" y="597"/>
                  </a:lnTo>
                  <a:lnTo>
                    <a:pt x="465" y="587"/>
                  </a:lnTo>
                  <a:lnTo>
                    <a:pt x="436" y="579"/>
                  </a:lnTo>
                  <a:lnTo>
                    <a:pt x="407" y="570"/>
                  </a:lnTo>
                  <a:lnTo>
                    <a:pt x="378" y="560"/>
                  </a:lnTo>
                  <a:lnTo>
                    <a:pt x="348" y="552"/>
                  </a:lnTo>
                  <a:lnTo>
                    <a:pt x="319" y="542"/>
                  </a:lnTo>
                  <a:lnTo>
                    <a:pt x="290" y="534"/>
                  </a:lnTo>
                  <a:lnTo>
                    <a:pt x="261" y="524"/>
                  </a:lnTo>
                  <a:lnTo>
                    <a:pt x="232" y="516"/>
                  </a:lnTo>
                  <a:lnTo>
                    <a:pt x="203" y="506"/>
                  </a:lnTo>
                  <a:lnTo>
                    <a:pt x="175" y="498"/>
                  </a:lnTo>
                  <a:lnTo>
                    <a:pt x="146" y="488"/>
                  </a:lnTo>
                  <a:lnTo>
                    <a:pt x="116" y="480"/>
                  </a:lnTo>
                  <a:lnTo>
                    <a:pt x="87" y="470"/>
                  </a:lnTo>
                  <a:lnTo>
                    <a:pt x="58" y="462"/>
                  </a:lnTo>
                  <a:lnTo>
                    <a:pt x="29" y="452"/>
                  </a:lnTo>
                  <a:lnTo>
                    <a:pt x="0" y="444"/>
                  </a:lnTo>
                  <a:lnTo>
                    <a:pt x="0" y="332"/>
                  </a:lnTo>
                  <a:lnTo>
                    <a:pt x="0" y="221"/>
                  </a:lnTo>
                  <a:lnTo>
                    <a:pt x="0" y="111"/>
                  </a:lnTo>
                  <a:lnTo>
                    <a:pt x="0" y="0"/>
                  </a:lnTo>
                  <a:close/>
                </a:path>
              </a:pathLst>
            </a:custGeom>
            <a:solidFill>
              <a:srgbClr val="9E5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18"/>
            <p:cNvSpPr>
              <a:spLocks/>
            </p:cNvSpPr>
            <p:nvPr/>
          </p:nvSpPr>
          <p:spPr bwMode="auto">
            <a:xfrm>
              <a:off x="2676525" y="3541713"/>
              <a:ext cx="1295400" cy="1103313"/>
            </a:xfrm>
            <a:custGeom>
              <a:avLst/>
              <a:gdLst>
                <a:gd name="T0" fmla="*/ 0 w 816"/>
                <a:gd name="T1" fmla="*/ 0 h 695"/>
                <a:gd name="T2" fmla="*/ 51 w 816"/>
                <a:gd name="T3" fmla="*/ 15 h 695"/>
                <a:gd name="T4" fmla="*/ 102 w 816"/>
                <a:gd name="T5" fmla="*/ 29 h 695"/>
                <a:gd name="T6" fmla="*/ 152 w 816"/>
                <a:gd name="T7" fmla="*/ 45 h 695"/>
                <a:gd name="T8" fmla="*/ 204 w 816"/>
                <a:gd name="T9" fmla="*/ 60 h 695"/>
                <a:gd name="T10" fmla="*/ 255 w 816"/>
                <a:gd name="T11" fmla="*/ 74 h 695"/>
                <a:gd name="T12" fmla="*/ 307 w 816"/>
                <a:gd name="T13" fmla="*/ 89 h 695"/>
                <a:gd name="T14" fmla="*/ 357 w 816"/>
                <a:gd name="T15" fmla="*/ 104 h 695"/>
                <a:gd name="T16" fmla="*/ 408 w 816"/>
                <a:gd name="T17" fmla="*/ 120 h 695"/>
                <a:gd name="T18" fmla="*/ 460 w 816"/>
                <a:gd name="T19" fmla="*/ 134 h 695"/>
                <a:gd name="T20" fmla="*/ 511 w 816"/>
                <a:gd name="T21" fmla="*/ 149 h 695"/>
                <a:gd name="T22" fmla="*/ 561 w 816"/>
                <a:gd name="T23" fmla="*/ 164 h 695"/>
                <a:gd name="T24" fmla="*/ 613 w 816"/>
                <a:gd name="T25" fmla="*/ 179 h 695"/>
                <a:gd name="T26" fmla="*/ 664 w 816"/>
                <a:gd name="T27" fmla="*/ 193 h 695"/>
                <a:gd name="T28" fmla="*/ 714 w 816"/>
                <a:gd name="T29" fmla="*/ 209 h 695"/>
                <a:gd name="T30" fmla="*/ 766 w 816"/>
                <a:gd name="T31" fmla="*/ 224 h 695"/>
                <a:gd name="T32" fmla="*/ 816 w 816"/>
                <a:gd name="T33" fmla="*/ 239 h 695"/>
                <a:gd name="T34" fmla="*/ 816 w 816"/>
                <a:gd name="T35" fmla="*/ 353 h 695"/>
                <a:gd name="T36" fmla="*/ 816 w 816"/>
                <a:gd name="T37" fmla="*/ 467 h 695"/>
                <a:gd name="T38" fmla="*/ 816 w 816"/>
                <a:gd name="T39" fmla="*/ 581 h 695"/>
                <a:gd name="T40" fmla="*/ 816 w 816"/>
                <a:gd name="T41" fmla="*/ 695 h 695"/>
                <a:gd name="T42" fmla="*/ 766 w 816"/>
                <a:gd name="T43" fmla="*/ 680 h 695"/>
                <a:gd name="T44" fmla="*/ 714 w 816"/>
                <a:gd name="T45" fmla="*/ 663 h 695"/>
                <a:gd name="T46" fmla="*/ 664 w 816"/>
                <a:gd name="T47" fmla="*/ 648 h 695"/>
                <a:gd name="T48" fmla="*/ 613 w 816"/>
                <a:gd name="T49" fmla="*/ 631 h 695"/>
                <a:gd name="T50" fmla="*/ 561 w 816"/>
                <a:gd name="T51" fmla="*/ 616 h 695"/>
                <a:gd name="T52" fmla="*/ 511 w 816"/>
                <a:gd name="T53" fmla="*/ 601 h 695"/>
                <a:gd name="T54" fmla="*/ 460 w 816"/>
                <a:gd name="T55" fmla="*/ 584 h 695"/>
                <a:gd name="T56" fmla="*/ 408 w 816"/>
                <a:gd name="T57" fmla="*/ 569 h 695"/>
                <a:gd name="T58" fmla="*/ 357 w 816"/>
                <a:gd name="T59" fmla="*/ 554 h 695"/>
                <a:gd name="T60" fmla="*/ 307 w 816"/>
                <a:gd name="T61" fmla="*/ 538 h 695"/>
                <a:gd name="T62" fmla="*/ 255 w 816"/>
                <a:gd name="T63" fmla="*/ 522 h 695"/>
                <a:gd name="T64" fmla="*/ 204 w 816"/>
                <a:gd name="T65" fmla="*/ 506 h 695"/>
                <a:gd name="T66" fmla="*/ 152 w 816"/>
                <a:gd name="T67" fmla="*/ 491 h 695"/>
                <a:gd name="T68" fmla="*/ 102 w 816"/>
                <a:gd name="T69" fmla="*/ 476 h 695"/>
                <a:gd name="T70" fmla="*/ 51 w 816"/>
                <a:gd name="T71" fmla="*/ 459 h 695"/>
                <a:gd name="T72" fmla="*/ 0 w 816"/>
                <a:gd name="T73" fmla="*/ 444 h 695"/>
                <a:gd name="T74" fmla="*/ 0 w 816"/>
                <a:gd name="T75" fmla="*/ 332 h 695"/>
                <a:gd name="T76" fmla="*/ 0 w 816"/>
                <a:gd name="T77" fmla="*/ 221 h 695"/>
                <a:gd name="T78" fmla="*/ 0 w 816"/>
                <a:gd name="T79" fmla="*/ 111 h 695"/>
                <a:gd name="T80" fmla="*/ 0 w 816"/>
                <a:gd name="T81"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16" h="695">
                  <a:moveTo>
                    <a:pt x="0" y="0"/>
                  </a:moveTo>
                  <a:lnTo>
                    <a:pt x="51" y="15"/>
                  </a:lnTo>
                  <a:lnTo>
                    <a:pt x="102" y="29"/>
                  </a:lnTo>
                  <a:lnTo>
                    <a:pt x="152" y="45"/>
                  </a:lnTo>
                  <a:lnTo>
                    <a:pt x="204" y="60"/>
                  </a:lnTo>
                  <a:lnTo>
                    <a:pt x="255" y="74"/>
                  </a:lnTo>
                  <a:lnTo>
                    <a:pt x="307" y="89"/>
                  </a:lnTo>
                  <a:lnTo>
                    <a:pt x="357" y="104"/>
                  </a:lnTo>
                  <a:lnTo>
                    <a:pt x="408" y="120"/>
                  </a:lnTo>
                  <a:lnTo>
                    <a:pt x="460" y="134"/>
                  </a:lnTo>
                  <a:lnTo>
                    <a:pt x="511" y="149"/>
                  </a:lnTo>
                  <a:lnTo>
                    <a:pt x="561" y="164"/>
                  </a:lnTo>
                  <a:lnTo>
                    <a:pt x="613" y="179"/>
                  </a:lnTo>
                  <a:lnTo>
                    <a:pt x="664" y="193"/>
                  </a:lnTo>
                  <a:lnTo>
                    <a:pt x="714" y="209"/>
                  </a:lnTo>
                  <a:lnTo>
                    <a:pt x="766" y="224"/>
                  </a:lnTo>
                  <a:lnTo>
                    <a:pt x="816" y="239"/>
                  </a:lnTo>
                  <a:lnTo>
                    <a:pt x="816" y="353"/>
                  </a:lnTo>
                  <a:lnTo>
                    <a:pt x="816" y="467"/>
                  </a:lnTo>
                  <a:lnTo>
                    <a:pt x="816" y="581"/>
                  </a:lnTo>
                  <a:lnTo>
                    <a:pt x="816" y="695"/>
                  </a:lnTo>
                  <a:lnTo>
                    <a:pt x="766" y="680"/>
                  </a:lnTo>
                  <a:lnTo>
                    <a:pt x="714" y="663"/>
                  </a:lnTo>
                  <a:lnTo>
                    <a:pt x="664" y="648"/>
                  </a:lnTo>
                  <a:lnTo>
                    <a:pt x="613" y="631"/>
                  </a:lnTo>
                  <a:lnTo>
                    <a:pt x="561" y="616"/>
                  </a:lnTo>
                  <a:lnTo>
                    <a:pt x="511" y="601"/>
                  </a:lnTo>
                  <a:lnTo>
                    <a:pt x="460" y="584"/>
                  </a:lnTo>
                  <a:lnTo>
                    <a:pt x="408" y="569"/>
                  </a:lnTo>
                  <a:lnTo>
                    <a:pt x="357" y="554"/>
                  </a:lnTo>
                  <a:lnTo>
                    <a:pt x="307" y="538"/>
                  </a:lnTo>
                  <a:lnTo>
                    <a:pt x="255" y="522"/>
                  </a:lnTo>
                  <a:lnTo>
                    <a:pt x="204" y="506"/>
                  </a:lnTo>
                  <a:lnTo>
                    <a:pt x="152" y="491"/>
                  </a:lnTo>
                  <a:lnTo>
                    <a:pt x="102" y="476"/>
                  </a:lnTo>
                  <a:lnTo>
                    <a:pt x="51" y="459"/>
                  </a:lnTo>
                  <a:lnTo>
                    <a:pt x="0" y="444"/>
                  </a:lnTo>
                  <a:lnTo>
                    <a:pt x="0" y="332"/>
                  </a:lnTo>
                  <a:lnTo>
                    <a:pt x="0" y="221"/>
                  </a:lnTo>
                  <a:lnTo>
                    <a:pt x="0" y="111"/>
                  </a:lnTo>
                  <a:lnTo>
                    <a:pt x="0" y="0"/>
                  </a:lnTo>
                  <a:close/>
                </a:path>
              </a:pathLst>
            </a:custGeom>
            <a:solidFill>
              <a:srgbClr val="A05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19"/>
            <p:cNvSpPr>
              <a:spLocks/>
            </p:cNvSpPr>
            <p:nvPr/>
          </p:nvSpPr>
          <p:spPr bwMode="auto">
            <a:xfrm>
              <a:off x="2676525" y="3541713"/>
              <a:ext cx="1120775" cy="1044575"/>
            </a:xfrm>
            <a:custGeom>
              <a:avLst/>
              <a:gdLst>
                <a:gd name="T0" fmla="*/ 0 w 706"/>
                <a:gd name="T1" fmla="*/ 0 h 658"/>
                <a:gd name="T2" fmla="*/ 44 w 706"/>
                <a:gd name="T3" fmla="*/ 13 h 658"/>
                <a:gd name="T4" fmla="*/ 87 w 706"/>
                <a:gd name="T5" fmla="*/ 25 h 658"/>
                <a:gd name="T6" fmla="*/ 132 w 706"/>
                <a:gd name="T7" fmla="*/ 39 h 658"/>
                <a:gd name="T8" fmla="*/ 176 w 706"/>
                <a:gd name="T9" fmla="*/ 51 h 658"/>
                <a:gd name="T10" fmla="*/ 221 w 706"/>
                <a:gd name="T11" fmla="*/ 64 h 658"/>
                <a:gd name="T12" fmla="*/ 264 w 706"/>
                <a:gd name="T13" fmla="*/ 77 h 658"/>
                <a:gd name="T14" fmla="*/ 308 w 706"/>
                <a:gd name="T15" fmla="*/ 90 h 658"/>
                <a:gd name="T16" fmla="*/ 353 w 706"/>
                <a:gd name="T17" fmla="*/ 103 h 658"/>
                <a:gd name="T18" fmla="*/ 397 w 706"/>
                <a:gd name="T19" fmla="*/ 115 h 658"/>
                <a:gd name="T20" fmla="*/ 442 w 706"/>
                <a:gd name="T21" fmla="*/ 129 h 658"/>
                <a:gd name="T22" fmla="*/ 485 w 706"/>
                <a:gd name="T23" fmla="*/ 142 h 658"/>
                <a:gd name="T24" fmla="*/ 529 w 706"/>
                <a:gd name="T25" fmla="*/ 154 h 658"/>
                <a:gd name="T26" fmla="*/ 574 w 706"/>
                <a:gd name="T27" fmla="*/ 167 h 658"/>
                <a:gd name="T28" fmla="*/ 618 w 706"/>
                <a:gd name="T29" fmla="*/ 181 h 658"/>
                <a:gd name="T30" fmla="*/ 661 w 706"/>
                <a:gd name="T31" fmla="*/ 193 h 658"/>
                <a:gd name="T32" fmla="*/ 706 w 706"/>
                <a:gd name="T33" fmla="*/ 206 h 658"/>
                <a:gd name="T34" fmla="*/ 706 w 706"/>
                <a:gd name="T35" fmla="*/ 318 h 658"/>
                <a:gd name="T36" fmla="*/ 706 w 706"/>
                <a:gd name="T37" fmla="*/ 431 h 658"/>
                <a:gd name="T38" fmla="*/ 706 w 706"/>
                <a:gd name="T39" fmla="*/ 544 h 658"/>
                <a:gd name="T40" fmla="*/ 706 w 706"/>
                <a:gd name="T41" fmla="*/ 658 h 658"/>
                <a:gd name="T42" fmla="*/ 661 w 706"/>
                <a:gd name="T43" fmla="*/ 644 h 658"/>
                <a:gd name="T44" fmla="*/ 618 w 706"/>
                <a:gd name="T45" fmla="*/ 631 h 658"/>
                <a:gd name="T46" fmla="*/ 574 w 706"/>
                <a:gd name="T47" fmla="*/ 617 h 658"/>
                <a:gd name="T48" fmla="*/ 529 w 706"/>
                <a:gd name="T49" fmla="*/ 605 h 658"/>
                <a:gd name="T50" fmla="*/ 485 w 706"/>
                <a:gd name="T51" fmla="*/ 591 h 658"/>
                <a:gd name="T52" fmla="*/ 442 w 706"/>
                <a:gd name="T53" fmla="*/ 577 h 658"/>
                <a:gd name="T54" fmla="*/ 397 w 706"/>
                <a:gd name="T55" fmla="*/ 565 h 658"/>
                <a:gd name="T56" fmla="*/ 353 w 706"/>
                <a:gd name="T57" fmla="*/ 551 h 658"/>
                <a:gd name="T58" fmla="*/ 308 w 706"/>
                <a:gd name="T59" fmla="*/ 537 h 658"/>
                <a:gd name="T60" fmla="*/ 264 w 706"/>
                <a:gd name="T61" fmla="*/ 524 h 658"/>
                <a:gd name="T62" fmla="*/ 221 w 706"/>
                <a:gd name="T63" fmla="*/ 510 h 658"/>
                <a:gd name="T64" fmla="*/ 176 w 706"/>
                <a:gd name="T65" fmla="*/ 496 h 658"/>
                <a:gd name="T66" fmla="*/ 132 w 706"/>
                <a:gd name="T67" fmla="*/ 484 h 658"/>
                <a:gd name="T68" fmla="*/ 87 w 706"/>
                <a:gd name="T69" fmla="*/ 470 h 658"/>
                <a:gd name="T70" fmla="*/ 44 w 706"/>
                <a:gd name="T71" fmla="*/ 458 h 658"/>
                <a:gd name="T72" fmla="*/ 0 w 706"/>
                <a:gd name="T73" fmla="*/ 444 h 658"/>
                <a:gd name="T74" fmla="*/ 0 w 706"/>
                <a:gd name="T75" fmla="*/ 332 h 658"/>
                <a:gd name="T76" fmla="*/ 0 w 706"/>
                <a:gd name="T77" fmla="*/ 221 h 658"/>
                <a:gd name="T78" fmla="*/ 0 w 706"/>
                <a:gd name="T79" fmla="*/ 111 h 658"/>
                <a:gd name="T80" fmla="*/ 0 w 706"/>
                <a:gd name="T81"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6" h="658">
                  <a:moveTo>
                    <a:pt x="0" y="0"/>
                  </a:moveTo>
                  <a:lnTo>
                    <a:pt x="44" y="13"/>
                  </a:lnTo>
                  <a:lnTo>
                    <a:pt x="87" y="25"/>
                  </a:lnTo>
                  <a:lnTo>
                    <a:pt x="132" y="39"/>
                  </a:lnTo>
                  <a:lnTo>
                    <a:pt x="176" y="51"/>
                  </a:lnTo>
                  <a:lnTo>
                    <a:pt x="221" y="64"/>
                  </a:lnTo>
                  <a:lnTo>
                    <a:pt x="264" y="77"/>
                  </a:lnTo>
                  <a:lnTo>
                    <a:pt x="308" y="90"/>
                  </a:lnTo>
                  <a:lnTo>
                    <a:pt x="353" y="103"/>
                  </a:lnTo>
                  <a:lnTo>
                    <a:pt x="397" y="115"/>
                  </a:lnTo>
                  <a:lnTo>
                    <a:pt x="442" y="129"/>
                  </a:lnTo>
                  <a:lnTo>
                    <a:pt x="485" y="142"/>
                  </a:lnTo>
                  <a:lnTo>
                    <a:pt x="529" y="154"/>
                  </a:lnTo>
                  <a:lnTo>
                    <a:pt x="574" y="167"/>
                  </a:lnTo>
                  <a:lnTo>
                    <a:pt x="618" y="181"/>
                  </a:lnTo>
                  <a:lnTo>
                    <a:pt x="661" y="193"/>
                  </a:lnTo>
                  <a:lnTo>
                    <a:pt x="706" y="206"/>
                  </a:lnTo>
                  <a:lnTo>
                    <a:pt x="706" y="318"/>
                  </a:lnTo>
                  <a:lnTo>
                    <a:pt x="706" y="431"/>
                  </a:lnTo>
                  <a:lnTo>
                    <a:pt x="706" y="544"/>
                  </a:lnTo>
                  <a:lnTo>
                    <a:pt x="706" y="658"/>
                  </a:lnTo>
                  <a:lnTo>
                    <a:pt x="661" y="644"/>
                  </a:lnTo>
                  <a:lnTo>
                    <a:pt x="618" y="631"/>
                  </a:lnTo>
                  <a:lnTo>
                    <a:pt x="574" y="617"/>
                  </a:lnTo>
                  <a:lnTo>
                    <a:pt x="529" y="605"/>
                  </a:lnTo>
                  <a:lnTo>
                    <a:pt x="485" y="591"/>
                  </a:lnTo>
                  <a:lnTo>
                    <a:pt x="442" y="577"/>
                  </a:lnTo>
                  <a:lnTo>
                    <a:pt x="397" y="565"/>
                  </a:lnTo>
                  <a:lnTo>
                    <a:pt x="353" y="551"/>
                  </a:lnTo>
                  <a:lnTo>
                    <a:pt x="308" y="537"/>
                  </a:lnTo>
                  <a:lnTo>
                    <a:pt x="264" y="524"/>
                  </a:lnTo>
                  <a:lnTo>
                    <a:pt x="221" y="510"/>
                  </a:lnTo>
                  <a:lnTo>
                    <a:pt x="176" y="496"/>
                  </a:lnTo>
                  <a:lnTo>
                    <a:pt x="132" y="484"/>
                  </a:lnTo>
                  <a:lnTo>
                    <a:pt x="87" y="470"/>
                  </a:lnTo>
                  <a:lnTo>
                    <a:pt x="44" y="458"/>
                  </a:lnTo>
                  <a:lnTo>
                    <a:pt x="0" y="444"/>
                  </a:lnTo>
                  <a:lnTo>
                    <a:pt x="0" y="332"/>
                  </a:lnTo>
                  <a:lnTo>
                    <a:pt x="0" y="221"/>
                  </a:lnTo>
                  <a:lnTo>
                    <a:pt x="0" y="111"/>
                  </a:lnTo>
                  <a:lnTo>
                    <a:pt x="0" y="0"/>
                  </a:lnTo>
                  <a:close/>
                </a:path>
              </a:pathLst>
            </a:custGeom>
            <a:solidFill>
              <a:srgbClr val="A55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20"/>
            <p:cNvSpPr>
              <a:spLocks/>
            </p:cNvSpPr>
            <p:nvPr/>
          </p:nvSpPr>
          <p:spPr bwMode="auto">
            <a:xfrm>
              <a:off x="2676525" y="3541713"/>
              <a:ext cx="944563" cy="987425"/>
            </a:xfrm>
            <a:custGeom>
              <a:avLst/>
              <a:gdLst>
                <a:gd name="T0" fmla="*/ 0 w 595"/>
                <a:gd name="T1" fmla="*/ 0 h 622"/>
                <a:gd name="T2" fmla="*/ 37 w 595"/>
                <a:gd name="T3" fmla="*/ 11 h 622"/>
                <a:gd name="T4" fmla="*/ 73 w 595"/>
                <a:gd name="T5" fmla="*/ 21 h 622"/>
                <a:gd name="T6" fmla="*/ 111 w 595"/>
                <a:gd name="T7" fmla="*/ 32 h 622"/>
                <a:gd name="T8" fmla="*/ 148 w 595"/>
                <a:gd name="T9" fmla="*/ 43 h 622"/>
                <a:gd name="T10" fmla="*/ 184 w 595"/>
                <a:gd name="T11" fmla="*/ 53 h 622"/>
                <a:gd name="T12" fmla="*/ 222 w 595"/>
                <a:gd name="T13" fmla="*/ 64 h 622"/>
                <a:gd name="T14" fmla="*/ 260 w 595"/>
                <a:gd name="T15" fmla="*/ 75 h 622"/>
                <a:gd name="T16" fmla="*/ 297 w 595"/>
                <a:gd name="T17" fmla="*/ 86 h 622"/>
                <a:gd name="T18" fmla="*/ 333 w 595"/>
                <a:gd name="T19" fmla="*/ 96 h 622"/>
                <a:gd name="T20" fmla="*/ 371 w 595"/>
                <a:gd name="T21" fmla="*/ 107 h 622"/>
                <a:gd name="T22" fmla="*/ 408 w 595"/>
                <a:gd name="T23" fmla="*/ 118 h 622"/>
                <a:gd name="T24" fmla="*/ 446 w 595"/>
                <a:gd name="T25" fmla="*/ 129 h 622"/>
                <a:gd name="T26" fmla="*/ 483 w 595"/>
                <a:gd name="T27" fmla="*/ 139 h 622"/>
                <a:gd name="T28" fmla="*/ 519 w 595"/>
                <a:gd name="T29" fmla="*/ 150 h 622"/>
                <a:gd name="T30" fmla="*/ 557 w 595"/>
                <a:gd name="T31" fmla="*/ 161 h 622"/>
                <a:gd name="T32" fmla="*/ 595 w 595"/>
                <a:gd name="T33" fmla="*/ 172 h 622"/>
                <a:gd name="T34" fmla="*/ 595 w 595"/>
                <a:gd name="T35" fmla="*/ 284 h 622"/>
                <a:gd name="T36" fmla="*/ 595 w 595"/>
                <a:gd name="T37" fmla="*/ 396 h 622"/>
                <a:gd name="T38" fmla="*/ 595 w 595"/>
                <a:gd name="T39" fmla="*/ 509 h 622"/>
                <a:gd name="T40" fmla="*/ 595 w 595"/>
                <a:gd name="T41" fmla="*/ 622 h 622"/>
                <a:gd name="T42" fmla="*/ 557 w 595"/>
                <a:gd name="T43" fmla="*/ 611 h 622"/>
                <a:gd name="T44" fmla="*/ 519 w 595"/>
                <a:gd name="T45" fmla="*/ 599 h 622"/>
                <a:gd name="T46" fmla="*/ 483 w 595"/>
                <a:gd name="T47" fmla="*/ 588 h 622"/>
                <a:gd name="T48" fmla="*/ 446 w 595"/>
                <a:gd name="T49" fmla="*/ 577 h 622"/>
                <a:gd name="T50" fmla="*/ 408 w 595"/>
                <a:gd name="T51" fmla="*/ 566 h 622"/>
                <a:gd name="T52" fmla="*/ 371 w 595"/>
                <a:gd name="T53" fmla="*/ 555 h 622"/>
                <a:gd name="T54" fmla="*/ 333 w 595"/>
                <a:gd name="T55" fmla="*/ 544 h 622"/>
                <a:gd name="T56" fmla="*/ 297 w 595"/>
                <a:gd name="T57" fmla="*/ 533 h 622"/>
                <a:gd name="T58" fmla="*/ 260 w 595"/>
                <a:gd name="T59" fmla="*/ 522 h 622"/>
                <a:gd name="T60" fmla="*/ 222 w 595"/>
                <a:gd name="T61" fmla="*/ 510 h 622"/>
                <a:gd name="T62" fmla="*/ 184 w 595"/>
                <a:gd name="T63" fmla="*/ 499 h 622"/>
                <a:gd name="T64" fmla="*/ 148 w 595"/>
                <a:gd name="T65" fmla="*/ 488 h 622"/>
                <a:gd name="T66" fmla="*/ 111 w 595"/>
                <a:gd name="T67" fmla="*/ 477 h 622"/>
                <a:gd name="T68" fmla="*/ 73 w 595"/>
                <a:gd name="T69" fmla="*/ 466 h 622"/>
                <a:gd name="T70" fmla="*/ 37 w 595"/>
                <a:gd name="T71" fmla="*/ 455 h 622"/>
                <a:gd name="T72" fmla="*/ 0 w 595"/>
                <a:gd name="T73" fmla="*/ 444 h 622"/>
                <a:gd name="T74" fmla="*/ 0 w 595"/>
                <a:gd name="T75" fmla="*/ 332 h 622"/>
                <a:gd name="T76" fmla="*/ 0 w 595"/>
                <a:gd name="T77" fmla="*/ 221 h 622"/>
                <a:gd name="T78" fmla="*/ 0 w 595"/>
                <a:gd name="T79" fmla="*/ 111 h 622"/>
                <a:gd name="T80" fmla="*/ 0 w 595"/>
                <a:gd name="T81" fmla="*/ 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95" h="622">
                  <a:moveTo>
                    <a:pt x="0" y="0"/>
                  </a:moveTo>
                  <a:lnTo>
                    <a:pt x="37" y="11"/>
                  </a:lnTo>
                  <a:lnTo>
                    <a:pt x="73" y="21"/>
                  </a:lnTo>
                  <a:lnTo>
                    <a:pt x="111" y="32"/>
                  </a:lnTo>
                  <a:lnTo>
                    <a:pt x="148" y="43"/>
                  </a:lnTo>
                  <a:lnTo>
                    <a:pt x="184" y="53"/>
                  </a:lnTo>
                  <a:lnTo>
                    <a:pt x="222" y="64"/>
                  </a:lnTo>
                  <a:lnTo>
                    <a:pt x="260" y="75"/>
                  </a:lnTo>
                  <a:lnTo>
                    <a:pt x="297" y="86"/>
                  </a:lnTo>
                  <a:lnTo>
                    <a:pt x="333" y="96"/>
                  </a:lnTo>
                  <a:lnTo>
                    <a:pt x="371" y="107"/>
                  </a:lnTo>
                  <a:lnTo>
                    <a:pt x="408" y="118"/>
                  </a:lnTo>
                  <a:lnTo>
                    <a:pt x="446" y="129"/>
                  </a:lnTo>
                  <a:lnTo>
                    <a:pt x="483" y="139"/>
                  </a:lnTo>
                  <a:lnTo>
                    <a:pt x="519" y="150"/>
                  </a:lnTo>
                  <a:lnTo>
                    <a:pt x="557" y="161"/>
                  </a:lnTo>
                  <a:lnTo>
                    <a:pt x="595" y="172"/>
                  </a:lnTo>
                  <a:lnTo>
                    <a:pt x="595" y="284"/>
                  </a:lnTo>
                  <a:lnTo>
                    <a:pt x="595" y="396"/>
                  </a:lnTo>
                  <a:lnTo>
                    <a:pt x="595" y="509"/>
                  </a:lnTo>
                  <a:lnTo>
                    <a:pt x="595" y="622"/>
                  </a:lnTo>
                  <a:lnTo>
                    <a:pt x="557" y="611"/>
                  </a:lnTo>
                  <a:lnTo>
                    <a:pt x="519" y="599"/>
                  </a:lnTo>
                  <a:lnTo>
                    <a:pt x="483" y="588"/>
                  </a:lnTo>
                  <a:lnTo>
                    <a:pt x="446" y="577"/>
                  </a:lnTo>
                  <a:lnTo>
                    <a:pt x="408" y="566"/>
                  </a:lnTo>
                  <a:lnTo>
                    <a:pt x="371" y="555"/>
                  </a:lnTo>
                  <a:lnTo>
                    <a:pt x="333" y="544"/>
                  </a:lnTo>
                  <a:lnTo>
                    <a:pt x="297" y="533"/>
                  </a:lnTo>
                  <a:lnTo>
                    <a:pt x="260" y="522"/>
                  </a:lnTo>
                  <a:lnTo>
                    <a:pt x="222" y="510"/>
                  </a:lnTo>
                  <a:lnTo>
                    <a:pt x="184" y="499"/>
                  </a:lnTo>
                  <a:lnTo>
                    <a:pt x="148" y="488"/>
                  </a:lnTo>
                  <a:lnTo>
                    <a:pt x="111" y="477"/>
                  </a:lnTo>
                  <a:lnTo>
                    <a:pt x="73" y="466"/>
                  </a:lnTo>
                  <a:lnTo>
                    <a:pt x="37" y="455"/>
                  </a:lnTo>
                  <a:lnTo>
                    <a:pt x="0" y="444"/>
                  </a:lnTo>
                  <a:lnTo>
                    <a:pt x="0" y="332"/>
                  </a:lnTo>
                  <a:lnTo>
                    <a:pt x="0" y="221"/>
                  </a:lnTo>
                  <a:lnTo>
                    <a:pt x="0" y="111"/>
                  </a:lnTo>
                  <a:lnTo>
                    <a:pt x="0" y="0"/>
                  </a:lnTo>
                  <a:close/>
                </a:path>
              </a:pathLst>
            </a:custGeom>
            <a:solidFill>
              <a:srgbClr val="A85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21"/>
            <p:cNvSpPr>
              <a:spLocks/>
            </p:cNvSpPr>
            <p:nvPr/>
          </p:nvSpPr>
          <p:spPr bwMode="auto">
            <a:xfrm>
              <a:off x="2676525" y="3541713"/>
              <a:ext cx="765175" cy="927100"/>
            </a:xfrm>
            <a:custGeom>
              <a:avLst/>
              <a:gdLst>
                <a:gd name="T0" fmla="*/ 0 w 482"/>
                <a:gd name="T1" fmla="*/ 0 h 584"/>
                <a:gd name="T2" fmla="*/ 30 w 482"/>
                <a:gd name="T3" fmla="*/ 8 h 584"/>
                <a:gd name="T4" fmla="*/ 59 w 482"/>
                <a:gd name="T5" fmla="*/ 17 h 584"/>
                <a:gd name="T6" fmla="*/ 90 w 482"/>
                <a:gd name="T7" fmla="*/ 26 h 584"/>
                <a:gd name="T8" fmla="*/ 121 w 482"/>
                <a:gd name="T9" fmla="*/ 35 h 584"/>
                <a:gd name="T10" fmla="*/ 151 w 482"/>
                <a:gd name="T11" fmla="*/ 43 h 584"/>
                <a:gd name="T12" fmla="*/ 180 w 482"/>
                <a:gd name="T13" fmla="*/ 51 h 584"/>
                <a:gd name="T14" fmla="*/ 211 w 482"/>
                <a:gd name="T15" fmla="*/ 60 h 584"/>
                <a:gd name="T16" fmla="*/ 241 w 482"/>
                <a:gd name="T17" fmla="*/ 68 h 584"/>
                <a:gd name="T18" fmla="*/ 271 w 482"/>
                <a:gd name="T19" fmla="*/ 78 h 584"/>
                <a:gd name="T20" fmla="*/ 301 w 482"/>
                <a:gd name="T21" fmla="*/ 86 h 584"/>
                <a:gd name="T22" fmla="*/ 330 w 482"/>
                <a:gd name="T23" fmla="*/ 95 h 584"/>
                <a:gd name="T24" fmla="*/ 361 w 482"/>
                <a:gd name="T25" fmla="*/ 103 h 584"/>
                <a:gd name="T26" fmla="*/ 392 w 482"/>
                <a:gd name="T27" fmla="*/ 111 h 584"/>
                <a:gd name="T28" fmla="*/ 422 w 482"/>
                <a:gd name="T29" fmla="*/ 121 h 584"/>
                <a:gd name="T30" fmla="*/ 451 w 482"/>
                <a:gd name="T31" fmla="*/ 129 h 584"/>
                <a:gd name="T32" fmla="*/ 482 w 482"/>
                <a:gd name="T33" fmla="*/ 138 h 584"/>
                <a:gd name="T34" fmla="*/ 482 w 482"/>
                <a:gd name="T35" fmla="*/ 249 h 584"/>
                <a:gd name="T36" fmla="*/ 482 w 482"/>
                <a:gd name="T37" fmla="*/ 360 h 584"/>
                <a:gd name="T38" fmla="*/ 482 w 482"/>
                <a:gd name="T39" fmla="*/ 473 h 584"/>
                <a:gd name="T40" fmla="*/ 482 w 482"/>
                <a:gd name="T41" fmla="*/ 584 h 584"/>
                <a:gd name="T42" fmla="*/ 451 w 482"/>
                <a:gd name="T43" fmla="*/ 576 h 584"/>
                <a:gd name="T44" fmla="*/ 422 w 482"/>
                <a:gd name="T45" fmla="*/ 567 h 584"/>
                <a:gd name="T46" fmla="*/ 392 w 482"/>
                <a:gd name="T47" fmla="*/ 558 h 584"/>
                <a:gd name="T48" fmla="*/ 361 w 482"/>
                <a:gd name="T49" fmla="*/ 549 h 584"/>
                <a:gd name="T50" fmla="*/ 330 w 482"/>
                <a:gd name="T51" fmla="*/ 541 h 584"/>
                <a:gd name="T52" fmla="*/ 301 w 482"/>
                <a:gd name="T53" fmla="*/ 533 h 584"/>
                <a:gd name="T54" fmla="*/ 271 w 482"/>
                <a:gd name="T55" fmla="*/ 523 h 584"/>
                <a:gd name="T56" fmla="*/ 241 w 482"/>
                <a:gd name="T57" fmla="*/ 515 h 584"/>
                <a:gd name="T58" fmla="*/ 211 w 482"/>
                <a:gd name="T59" fmla="*/ 506 h 584"/>
                <a:gd name="T60" fmla="*/ 180 w 482"/>
                <a:gd name="T61" fmla="*/ 496 h 584"/>
                <a:gd name="T62" fmla="*/ 151 w 482"/>
                <a:gd name="T63" fmla="*/ 488 h 584"/>
                <a:gd name="T64" fmla="*/ 121 w 482"/>
                <a:gd name="T65" fmla="*/ 478 h 584"/>
                <a:gd name="T66" fmla="*/ 90 w 482"/>
                <a:gd name="T67" fmla="*/ 470 h 584"/>
                <a:gd name="T68" fmla="*/ 59 w 482"/>
                <a:gd name="T69" fmla="*/ 462 h 584"/>
                <a:gd name="T70" fmla="*/ 30 w 482"/>
                <a:gd name="T71" fmla="*/ 452 h 584"/>
                <a:gd name="T72" fmla="*/ 0 w 482"/>
                <a:gd name="T73" fmla="*/ 444 h 584"/>
                <a:gd name="T74" fmla="*/ 0 w 482"/>
                <a:gd name="T75" fmla="*/ 332 h 584"/>
                <a:gd name="T76" fmla="*/ 0 w 482"/>
                <a:gd name="T77" fmla="*/ 221 h 584"/>
                <a:gd name="T78" fmla="*/ 0 w 482"/>
                <a:gd name="T79" fmla="*/ 111 h 584"/>
                <a:gd name="T80" fmla="*/ 0 w 482"/>
                <a:gd name="T81" fmla="*/ 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2" h="584">
                  <a:moveTo>
                    <a:pt x="0" y="0"/>
                  </a:moveTo>
                  <a:lnTo>
                    <a:pt x="30" y="8"/>
                  </a:lnTo>
                  <a:lnTo>
                    <a:pt x="59" y="17"/>
                  </a:lnTo>
                  <a:lnTo>
                    <a:pt x="90" y="26"/>
                  </a:lnTo>
                  <a:lnTo>
                    <a:pt x="121" y="35"/>
                  </a:lnTo>
                  <a:lnTo>
                    <a:pt x="151" y="43"/>
                  </a:lnTo>
                  <a:lnTo>
                    <a:pt x="180" y="51"/>
                  </a:lnTo>
                  <a:lnTo>
                    <a:pt x="211" y="60"/>
                  </a:lnTo>
                  <a:lnTo>
                    <a:pt x="241" y="68"/>
                  </a:lnTo>
                  <a:lnTo>
                    <a:pt x="271" y="78"/>
                  </a:lnTo>
                  <a:lnTo>
                    <a:pt x="301" y="86"/>
                  </a:lnTo>
                  <a:lnTo>
                    <a:pt x="330" y="95"/>
                  </a:lnTo>
                  <a:lnTo>
                    <a:pt x="361" y="103"/>
                  </a:lnTo>
                  <a:lnTo>
                    <a:pt x="392" y="111"/>
                  </a:lnTo>
                  <a:lnTo>
                    <a:pt x="422" y="121"/>
                  </a:lnTo>
                  <a:lnTo>
                    <a:pt x="451" y="129"/>
                  </a:lnTo>
                  <a:lnTo>
                    <a:pt x="482" y="138"/>
                  </a:lnTo>
                  <a:lnTo>
                    <a:pt x="482" y="249"/>
                  </a:lnTo>
                  <a:lnTo>
                    <a:pt x="482" y="360"/>
                  </a:lnTo>
                  <a:lnTo>
                    <a:pt x="482" y="473"/>
                  </a:lnTo>
                  <a:lnTo>
                    <a:pt x="482" y="584"/>
                  </a:lnTo>
                  <a:lnTo>
                    <a:pt x="451" y="576"/>
                  </a:lnTo>
                  <a:lnTo>
                    <a:pt x="422" y="567"/>
                  </a:lnTo>
                  <a:lnTo>
                    <a:pt x="392" y="558"/>
                  </a:lnTo>
                  <a:lnTo>
                    <a:pt x="361" y="549"/>
                  </a:lnTo>
                  <a:lnTo>
                    <a:pt x="330" y="541"/>
                  </a:lnTo>
                  <a:lnTo>
                    <a:pt x="301" y="533"/>
                  </a:lnTo>
                  <a:lnTo>
                    <a:pt x="271" y="523"/>
                  </a:lnTo>
                  <a:lnTo>
                    <a:pt x="241" y="515"/>
                  </a:lnTo>
                  <a:lnTo>
                    <a:pt x="211" y="506"/>
                  </a:lnTo>
                  <a:lnTo>
                    <a:pt x="180" y="496"/>
                  </a:lnTo>
                  <a:lnTo>
                    <a:pt x="151" y="488"/>
                  </a:lnTo>
                  <a:lnTo>
                    <a:pt x="121" y="478"/>
                  </a:lnTo>
                  <a:lnTo>
                    <a:pt x="90" y="470"/>
                  </a:lnTo>
                  <a:lnTo>
                    <a:pt x="59" y="462"/>
                  </a:lnTo>
                  <a:lnTo>
                    <a:pt x="30" y="452"/>
                  </a:lnTo>
                  <a:lnTo>
                    <a:pt x="0" y="444"/>
                  </a:lnTo>
                  <a:lnTo>
                    <a:pt x="0" y="332"/>
                  </a:lnTo>
                  <a:lnTo>
                    <a:pt x="0" y="221"/>
                  </a:lnTo>
                  <a:lnTo>
                    <a:pt x="0" y="111"/>
                  </a:lnTo>
                  <a:lnTo>
                    <a:pt x="0" y="0"/>
                  </a:lnTo>
                  <a:close/>
                </a:path>
              </a:pathLst>
            </a:custGeom>
            <a:solidFill>
              <a:srgbClr val="AD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22"/>
            <p:cNvSpPr>
              <a:spLocks/>
            </p:cNvSpPr>
            <p:nvPr/>
          </p:nvSpPr>
          <p:spPr bwMode="auto">
            <a:xfrm>
              <a:off x="2676525" y="3541713"/>
              <a:ext cx="585788" cy="869950"/>
            </a:xfrm>
            <a:custGeom>
              <a:avLst/>
              <a:gdLst>
                <a:gd name="T0" fmla="*/ 0 w 369"/>
                <a:gd name="T1" fmla="*/ 0 h 548"/>
                <a:gd name="T2" fmla="*/ 23 w 369"/>
                <a:gd name="T3" fmla="*/ 7 h 548"/>
                <a:gd name="T4" fmla="*/ 45 w 369"/>
                <a:gd name="T5" fmla="*/ 13 h 548"/>
                <a:gd name="T6" fmla="*/ 69 w 369"/>
                <a:gd name="T7" fmla="*/ 19 h 548"/>
                <a:gd name="T8" fmla="*/ 91 w 369"/>
                <a:gd name="T9" fmla="*/ 26 h 548"/>
                <a:gd name="T10" fmla="*/ 115 w 369"/>
                <a:gd name="T11" fmla="*/ 32 h 548"/>
                <a:gd name="T12" fmla="*/ 137 w 369"/>
                <a:gd name="T13" fmla="*/ 39 h 548"/>
                <a:gd name="T14" fmla="*/ 161 w 369"/>
                <a:gd name="T15" fmla="*/ 46 h 548"/>
                <a:gd name="T16" fmla="*/ 184 w 369"/>
                <a:gd name="T17" fmla="*/ 51 h 548"/>
                <a:gd name="T18" fmla="*/ 207 w 369"/>
                <a:gd name="T19" fmla="*/ 58 h 548"/>
                <a:gd name="T20" fmla="*/ 230 w 369"/>
                <a:gd name="T21" fmla="*/ 65 h 548"/>
                <a:gd name="T22" fmla="*/ 254 w 369"/>
                <a:gd name="T23" fmla="*/ 71 h 548"/>
                <a:gd name="T24" fmla="*/ 276 w 369"/>
                <a:gd name="T25" fmla="*/ 78 h 548"/>
                <a:gd name="T26" fmla="*/ 300 w 369"/>
                <a:gd name="T27" fmla="*/ 83 h 548"/>
                <a:gd name="T28" fmla="*/ 323 w 369"/>
                <a:gd name="T29" fmla="*/ 90 h 548"/>
                <a:gd name="T30" fmla="*/ 346 w 369"/>
                <a:gd name="T31" fmla="*/ 96 h 548"/>
                <a:gd name="T32" fmla="*/ 369 w 369"/>
                <a:gd name="T33" fmla="*/ 103 h 548"/>
                <a:gd name="T34" fmla="*/ 369 w 369"/>
                <a:gd name="T35" fmla="*/ 214 h 548"/>
                <a:gd name="T36" fmla="*/ 369 w 369"/>
                <a:gd name="T37" fmla="*/ 325 h 548"/>
                <a:gd name="T38" fmla="*/ 369 w 369"/>
                <a:gd name="T39" fmla="*/ 437 h 548"/>
                <a:gd name="T40" fmla="*/ 369 w 369"/>
                <a:gd name="T41" fmla="*/ 548 h 548"/>
                <a:gd name="T42" fmla="*/ 346 w 369"/>
                <a:gd name="T43" fmla="*/ 541 h 548"/>
                <a:gd name="T44" fmla="*/ 323 w 369"/>
                <a:gd name="T45" fmla="*/ 535 h 548"/>
                <a:gd name="T46" fmla="*/ 300 w 369"/>
                <a:gd name="T47" fmla="*/ 528 h 548"/>
                <a:gd name="T48" fmla="*/ 276 w 369"/>
                <a:gd name="T49" fmla="*/ 522 h 548"/>
                <a:gd name="T50" fmla="*/ 254 w 369"/>
                <a:gd name="T51" fmla="*/ 516 h 548"/>
                <a:gd name="T52" fmla="*/ 230 w 369"/>
                <a:gd name="T53" fmla="*/ 509 h 548"/>
                <a:gd name="T54" fmla="*/ 207 w 369"/>
                <a:gd name="T55" fmla="*/ 502 h 548"/>
                <a:gd name="T56" fmla="*/ 184 w 369"/>
                <a:gd name="T57" fmla="*/ 495 h 548"/>
                <a:gd name="T58" fmla="*/ 161 w 369"/>
                <a:gd name="T59" fmla="*/ 490 h 548"/>
                <a:gd name="T60" fmla="*/ 137 w 369"/>
                <a:gd name="T61" fmla="*/ 483 h 548"/>
                <a:gd name="T62" fmla="*/ 115 w 369"/>
                <a:gd name="T63" fmla="*/ 476 h 548"/>
                <a:gd name="T64" fmla="*/ 91 w 369"/>
                <a:gd name="T65" fmla="*/ 470 h 548"/>
                <a:gd name="T66" fmla="*/ 69 w 369"/>
                <a:gd name="T67" fmla="*/ 463 h 548"/>
                <a:gd name="T68" fmla="*/ 45 w 369"/>
                <a:gd name="T69" fmla="*/ 456 h 548"/>
                <a:gd name="T70" fmla="*/ 23 w 369"/>
                <a:gd name="T71" fmla="*/ 451 h 548"/>
                <a:gd name="T72" fmla="*/ 0 w 369"/>
                <a:gd name="T73" fmla="*/ 444 h 548"/>
                <a:gd name="T74" fmla="*/ 0 w 369"/>
                <a:gd name="T75" fmla="*/ 332 h 548"/>
                <a:gd name="T76" fmla="*/ 0 w 369"/>
                <a:gd name="T77" fmla="*/ 221 h 548"/>
                <a:gd name="T78" fmla="*/ 0 w 369"/>
                <a:gd name="T79" fmla="*/ 111 h 548"/>
                <a:gd name="T80" fmla="*/ 0 w 369"/>
                <a:gd name="T81" fmla="*/ 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69" h="548">
                  <a:moveTo>
                    <a:pt x="0" y="0"/>
                  </a:moveTo>
                  <a:lnTo>
                    <a:pt x="23" y="7"/>
                  </a:lnTo>
                  <a:lnTo>
                    <a:pt x="45" y="13"/>
                  </a:lnTo>
                  <a:lnTo>
                    <a:pt x="69" y="19"/>
                  </a:lnTo>
                  <a:lnTo>
                    <a:pt x="91" y="26"/>
                  </a:lnTo>
                  <a:lnTo>
                    <a:pt x="115" y="32"/>
                  </a:lnTo>
                  <a:lnTo>
                    <a:pt x="137" y="39"/>
                  </a:lnTo>
                  <a:lnTo>
                    <a:pt x="161" y="46"/>
                  </a:lnTo>
                  <a:lnTo>
                    <a:pt x="184" y="51"/>
                  </a:lnTo>
                  <a:lnTo>
                    <a:pt x="207" y="58"/>
                  </a:lnTo>
                  <a:lnTo>
                    <a:pt x="230" y="65"/>
                  </a:lnTo>
                  <a:lnTo>
                    <a:pt x="254" y="71"/>
                  </a:lnTo>
                  <a:lnTo>
                    <a:pt x="276" y="78"/>
                  </a:lnTo>
                  <a:lnTo>
                    <a:pt x="300" y="83"/>
                  </a:lnTo>
                  <a:lnTo>
                    <a:pt x="323" y="90"/>
                  </a:lnTo>
                  <a:lnTo>
                    <a:pt x="346" y="96"/>
                  </a:lnTo>
                  <a:lnTo>
                    <a:pt x="369" y="103"/>
                  </a:lnTo>
                  <a:lnTo>
                    <a:pt x="369" y="214"/>
                  </a:lnTo>
                  <a:lnTo>
                    <a:pt x="369" y="325"/>
                  </a:lnTo>
                  <a:lnTo>
                    <a:pt x="369" y="437"/>
                  </a:lnTo>
                  <a:lnTo>
                    <a:pt x="369" y="548"/>
                  </a:lnTo>
                  <a:lnTo>
                    <a:pt x="346" y="541"/>
                  </a:lnTo>
                  <a:lnTo>
                    <a:pt x="323" y="535"/>
                  </a:lnTo>
                  <a:lnTo>
                    <a:pt x="300" y="528"/>
                  </a:lnTo>
                  <a:lnTo>
                    <a:pt x="276" y="522"/>
                  </a:lnTo>
                  <a:lnTo>
                    <a:pt x="254" y="516"/>
                  </a:lnTo>
                  <a:lnTo>
                    <a:pt x="230" y="509"/>
                  </a:lnTo>
                  <a:lnTo>
                    <a:pt x="207" y="502"/>
                  </a:lnTo>
                  <a:lnTo>
                    <a:pt x="184" y="495"/>
                  </a:lnTo>
                  <a:lnTo>
                    <a:pt x="161" y="490"/>
                  </a:lnTo>
                  <a:lnTo>
                    <a:pt x="137" y="483"/>
                  </a:lnTo>
                  <a:lnTo>
                    <a:pt x="115" y="476"/>
                  </a:lnTo>
                  <a:lnTo>
                    <a:pt x="91" y="470"/>
                  </a:lnTo>
                  <a:lnTo>
                    <a:pt x="69" y="463"/>
                  </a:lnTo>
                  <a:lnTo>
                    <a:pt x="45" y="456"/>
                  </a:lnTo>
                  <a:lnTo>
                    <a:pt x="23" y="451"/>
                  </a:lnTo>
                  <a:lnTo>
                    <a:pt x="0" y="444"/>
                  </a:lnTo>
                  <a:lnTo>
                    <a:pt x="0" y="332"/>
                  </a:lnTo>
                  <a:lnTo>
                    <a:pt x="0" y="221"/>
                  </a:lnTo>
                  <a:lnTo>
                    <a:pt x="0" y="111"/>
                  </a:lnTo>
                  <a:lnTo>
                    <a:pt x="0" y="0"/>
                  </a:lnTo>
                  <a:close/>
                </a:path>
              </a:pathLst>
            </a:custGeom>
            <a:solidFill>
              <a:srgbClr val="AF6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23"/>
            <p:cNvSpPr>
              <a:spLocks/>
            </p:cNvSpPr>
            <p:nvPr/>
          </p:nvSpPr>
          <p:spPr bwMode="auto">
            <a:xfrm>
              <a:off x="2676525" y="3541713"/>
              <a:ext cx="407988" cy="809625"/>
            </a:xfrm>
            <a:custGeom>
              <a:avLst/>
              <a:gdLst>
                <a:gd name="T0" fmla="*/ 0 w 257"/>
                <a:gd name="T1" fmla="*/ 0 h 510"/>
                <a:gd name="T2" fmla="*/ 15 w 257"/>
                <a:gd name="T3" fmla="*/ 4 h 510"/>
                <a:gd name="T4" fmla="*/ 32 w 257"/>
                <a:gd name="T5" fmla="*/ 8 h 510"/>
                <a:gd name="T6" fmla="*/ 47 w 257"/>
                <a:gd name="T7" fmla="*/ 14 h 510"/>
                <a:gd name="T8" fmla="*/ 64 w 257"/>
                <a:gd name="T9" fmla="*/ 18 h 510"/>
                <a:gd name="T10" fmla="*/ 79 w 257"/>
                <a:gd name="T11" fmla="*/ 22 h 510"/>
                <a:gd name="T12" fmla="*/ 95 w 257"/>
                <a:gd name="T13" fmla="*/ 26 h 510"/>
                <a:gd name="T14" fmla="*/ 112 w 257"/>
                <a:gd name="T15" fmla="*/ 31 h 510"/>
                <a:gd name="T16" fmla="*/ 127 w 257"/>
                <a:gd name="T17" fmla="*/ 35 h 510"/>
                <a:gd name="T18" fmla="*/ 144 w 257"/>
                <a:gd name="T19" fmla="*/ 40 h 510"/>
                <a:gd name="T20" fmla="*/ 159 w 257"/>
                <a:gd name="T21" fmla="*/ 45 h 510"/>
                <a:gd name="T22" fmla="*/ 176 w 257"/>
                <a:gd name="T23" fmla="*/ 49 h 510"/>
                <a:gd name="T24" fmla="*/ 193 w 257"/>
                <a:gd name="T25" fmla="*/ 53 h 510"/>
                <a:gd name="T26" fmla="*/ 208 w 257"/>
                <a:gd name="T27" fmla="*/ 57 h 510"/>
                <a:gd name="T28" fmla="*/ 225 w 257"/>
                <a:gd name="T29" fmla="*/ 63 h 510"/>
                <a:gd name="T30" fmla="*/ 240 w 257"/>
                <a:gd name="T31" fmla="*/ 67 h 510"/>
                <a:gd name="T32" fmla="*/ 257 w 257"/>
                <a:gd name="T33" fmla="*/ 71 h 510"/>
                <a:gd name="T34" fmla="*/ 257 w 257"/>
                <a:gd name="T35" fmla="*/ 181 h 510"/>
                <a:gd name="T36" fmla="*/ 257 w 257"/>
                <a:gd name="T37" fmla="*/ 291 h 510"/>
                <a:gd name="T38" fmla="*/ 257 w 257"/>
                <a:gd name="T39" fmla="*/ 401 h 510"/>
                <a:gd name="T40" fmla="*/ 257 w 257"/>
                <a:gd name="T41" fmla="*/ 510 h 510"/>
                <a:gd name="T42" fmla="*/ 240 w 257"/>
                <a:gd name="T43" fmla="*/ 506 h 510"/>
                <a:gd name="T44" fmla="*/ 225 w 257"/>
                <a:gd name="T45" fmla="*/ 502 h 510"/>
                <a:gd name="T46" fmla="*/ 208 w 257"/>
                <a:gd name="T47" fmla="*/ 498 h 510"/>
                <a:gd name="T48" fmla="*/ 193 w 257"/>
                <a:gd name="T49" fmla="*/ 494 h 510"/>
                <a:gd name="T50" fmla="*/ 176 w 257"/>
                <a:gd name="T51" fmla="*/ 490 h 510"/>
                <a:gd name="T52" fmla="*/ 159 w 257"/>
                <a:gd name="T53" fmla="*/ 485 h 510"/>
                <a:gd name="T54" fmla="*/ 144 w 257"/>
                <a:gd name="T55" fmla="*/ 481 h 510"/>
                <a:gd name="T56" fmla="*/ 127 w 257"/>
                <a:gd name="T57" fmla="*/ 477 h 510"/>
                <a:gd name="T58" fmla="*/ 112 w 257"/>
                <a:gd name="T59" fmla="*/ 473 h 510"/>
                <a:gd name="T60" fmla="*/ 95 w 257"/>
                <a:gd name="T61" fmla="*/ 469 h 510"/>
                <a:gd name="T62" fmla="*/ 79 w 257"/>
                <a:gd name="T63" fmla="*/ 465 h 510"/>
                <a:gd name="T64" fmla="*/ 64 w 257"/>
                <a:gd name="T65" fmla="*/ 460 h 510"/>
                <a:gd name="T66" fmla="*/ 47 w 257"/>
                <a:gd name="T67" fmla="*/ 456 h 510"/>
                <a:gd name="T68" fmla="*/ 32 w 257"/>
                <a:gd name="T69" fmla="*/ 452 h 510"/>
                <a:gd name="T70" fmla="*/ 15 w 257"/>
                <a:gd name="T71" fmla="*/ 448 h 510"/>
                <a:gd name="T72" fmla="*/ 0 w 257"/>
                <a:gd name="T73" fmla="*/ 444 h 510"/>
                <a:gd name="T74" fmla="*/ 0 w 257"/>
                <a:gd name="T75" fmla="*/ 332 h 510"/>
                <a:gd name="T76" fmla="*/ 0 w 257"/>
                <a:gd name="T77" fmla="*/ 221 h 510"/>
                <a:gd name="T78" fmla="*/ 0 w 257"/>
                <a:gd name="T79" fmla="*/ 111 h 510"/>
                <a:gd name="T80" fmla="*/ 0 w 257"/>
                <a:gd name="T81" fmla="*/ 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7" h="510">
                  <a:moveTo>
                    <a:pt x="0" y="0"/>
                  </a:moveTo>
                  <a:lnTo>
                    <a:pt x="15" y="4"/>
                  </a:lnTo>
                  <a:lnTo>
                    <a:pt x="32" y="8"/>
                  </a:lnTo>
                  <a:lnTo>
                    <a:pt x="47" y="14"/>
                  </a:lnTo>
                  <a:lnTo>
                    <a:pt x="64" y="18"/>
                  </a:lnTo>
                  <a:lnTo>
                    <a:pt x="79" y="22"/>
                  </a:lnTo>
                  <a:lnTo>
                    <a:pt x="95" y="26"/>
                  </a:lnTo>
                  <a:lnTo>
                    <a:pt x="112" y="31"/>
                  </a:lnTo>
                  <a:lnTo>
                    <a:pt x="127" y="35"/>
                  </a:lnTo>
                  <a:lnTo>
                    <a:pt x="144" y="40"/>
                  </a:lnTo>
                  <a:lnTo>
                    <a:pt x="159" y="45"/>
                  </a:lnTo>
                  <a:lnTo>
                    <a:pt x="176" y="49"/>
                  </a:lnTo>
                  <a:lnTo>
                    <a:pt x="193" y="53"/>
                  </a:lnTo>
                  <a:lnTo>
                    <a:pt x="208" y="57"/>
                  </a:lnTo>
                  <a:lnTo>
                    <a:pt x="225" y="63"/>
                  </a:lnTo>
                  <a:lnTo>
                    <a:pt x="240" y="67"/>
                  </a:lnTo>
                  <a:lnTo>
                    <a:pt x="257" y="71"/>
                  </a:lnTo>
                  <a:lnTo>
                    <a:pt x="257" y="181"/>
                  </a:lnTo>
                  <a:lnTo>
                    <a:pt x="257" y="291"/>
                  </a:lnTo>
                  <a:lnTo>
                    <a:pt x="257" y="401"/>
                  </a:lnTo>
                  <a:lnTo>
                    <a:pt x="257" y="510"/>
                  </a:lnTo>
                  <a:lnTo>
                    <a:pt x="240" y="506"/>
                  </a:lnTo>
                  <a:lnTo>
                    <a:pt x="225" y="502"/>
                  </a:lnTo>
                  <a:lnTo>
                    <a:pt x="208" y="498"/>
                  </a:lnTo>
                  <a:lnTo>
                    <a:pt x="193" y="494"/>
                  </a:lnTo>
                  <a:lnTo>
                    <a:pt x="176" y="490"/>
                  </a:lnTo>
                  <a:lnTo>
                    <a:pt x="159" y="485"/>
                  </a:lnTo>
                  <a:lnTo>
                    <a:pt x="144" y="481"/>
                  </a:lnTo>
                  <a:lnTo>
                    <a:pt x="127" y="477"/>
                  </a:lnTo>
                  <a:lnTo>
                    <a:pt x="112" y="473"/>
                  </a:lnTo>
                  <a:lnTo>
                    <a:pt x="95" y="469"/>
                  </a:lnTo>
                  <a:lnTo>
                    <a:pt x="79" y="465"/>
                  </a:lnTo>
                  <a:lnTo>
                    <a:pt x="64" y="460"/>
                  </a:lnTo>
                  <a:lnTo>
                    <a:pt x="47" y="456"/>
                  </a:lnTo>
                  <a:lnTo>
                    <a:pt x="32" y="452"/>
                  </a:lnTo>
                  <a:lnTo>
                    <a:pt x="15" y="448"/>
                  </a:lnTo>
                  <a:lnTo>
                    <a:pt x="0" y="444"/>
                  </a:lnTo>
                  <a:lnTo>
                    <a:pt x="0" y="332"/>
                  </a:lnTo>
                  <a:lnTo>
                    <a:pt x="0" y="221"/>
                  </a:lnTo>
                  <a:lnTo>
                    <a:pt x="0" y="111"/>
                  </a:lnTo>
                  <a:lnTo>
                    <a:pt x="0" y="0"/>
                  </a:lnTo>
                  <a:close/>
                </a:path>
              </a:pathLst>
            </a:custGeom>
            <a:solidFill>
              <a:srgbClr val="B56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24"/>
            <p:cNvSpPr>
              <a:spLocks/>
            </p:cNvSpPr>
            <p:nvPr/>
          </p:nvSpPr>
          <p:spPr bwMode="auto">
            <a:xfrm>
              <a:off x="2676525" y="3541713"/>
              <a:ext cx="228600" cy="752475"/>
            </a:xfrm>
            <a:custGeom>
              <a:avLst/>
              <a:gdLst>
                <a:gd name="T0" fmla="*/ 0 w 144"/>
                <a:gd name="T1" fmla="*/ 0 h 474"/>
                <a:gd name="T2" fmla="*/ 144 w 144"/>
                <a:gd name="T3" fmla="*/ 38 h 474"/>
                <a:gd name="T4" fmla="*/ 144 w 144"/>
                <a:gd name="T5" fmla="*/ 474 h 474"/>
                <a:gd name="T6" fmla="*/ 0 w 144"/>
                <a:gd name="T7" fmla="*/ 444 h 474"/>
                <a:gd name="T8" fmla="*/ 0 w 144"/>
                <a:gd name="T9" fmla="*/ 0 h 474"/>
              </a:gdLst>
              <a:ahLst/>
              <a:cxnLst>
                <a:cxn ang="0">
                  <a:pos x="T0" y="T1"/>
                </a:cxn>
                <a:cxn ang="0">
                  <a:pos x="T2" y="T3"/>
                </a:cxn>
                <a:cxn ang="0">
                  <a:pos x="T4" y="T5"/>
                </a:cxn>
                <a:cxn ang="0">
                  <a:pos x="T6" y="T7"/>
                </a:cxn>
                <a:cxn ang="0">
                  <a:pos x="T8" y="T9"/>
                </a:cxn>
              </a:cxnLst>
              <a:rect l="0" t="0" r="r" b="b"/>
              <a:pathLst>
                <a:path w="144" h="474">
                  <a:moveTo>
                    <a:pt x="0" y="0"/>
                  </a:moveTo>
                  <a:lnTo>
                    <a:pt x="144" y="38"/>
                  </a:lnTo>
                  <a:lnTo>
                    <a:pt x="144" y="474"/>
                  </a:lnTo>
                  <a:lnTo>
                    <a:pt x="0" y="444"/>
                  </a:lnTo>
                  <a:lnTo>
                    <a:pt x="0" y="0"/>
                  </a:lnTo>
                  <a:close/>
                </a:path>
              </a:pathLst>
            </a:custGeom>
            <a:solidFill>
              <a:srgbClr val="B76B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25"/>
            <p:cNvSpPr>
              <a:spLocks/>
            </p:cNvSpPr>
            <p:nvPr/>
          </p:nvSpPr>
          <p:spPr bwMode="auto">
            <a:xfrm>
              <a:off x="4002088" y="1689100"/>
              <a:ext cx="1158875" cy="1128713"/>
            </a:xfrm>
            <a:custGeom>
              <a:avLst/>
              <a:gdLst>
                <a:gd name="T0" fmla="*/ 89 w 730"/>
                <a:gd name="T1" fmla="*/ 0 h 711"/>
                <a:gd name="T2" fmla="*/ 49 w 730"/>
                <a:gd name="T3" fmla="*/ 78 h 711"/>
                <a:gd name="T4" fmla="*/ 20 w 730"/>
                <a:gd name="T5" fmla="*/ 166 h 711"/>
                <a:gd name="T6" fmla="*/ 3 w 730"/>
                <a:gd name="T7" fmla="*/ 257 h 711"/>
                <a:gd name="T8" fmla="*/ 0 w 730"/>
                <a:gd name="T9" fmla="*/ 352 h 711"/>
                <a:gd name="T10" fmla="*/ 10 w 730"/>
                <a:gd name="T11" fmla="*/ 442 h 711"/>
                <a:gd name="T12" fmla="*/ 36 w 730"/>
                <a:gd name="T13" fmla="*/ 527 h 711"/>
                <a:gd name="T14" fmla="*/ 79 w 730"/>
                <a:gd name="T15" fmla="*/ 602 h 711"/>
                <a:gd name="T16" fmla="*/ 139 w 730"/>
                <a:gd name="T17" fmla="*/ 662 h 711"/>
                <a:gd name="T18" fmla="*/ 161 w 730"/>
                <a:gd name="T19" fmla="*/ 672 h 711"/>
                <a:gd name="T20" fmla="*/ 185 w 730"/>
                <a:gd name="T21" fmla="*/ 680 h 711"/>
                <a:gd name="T22" fmla="*/ 211 w 730"/>
                <a:gd name="T23" fmla="*/ 687 h 711"/>
                <a:gd name="T24" fmla="*/ 241 w 730"/>
                <a:gd name="T25" fmla="*/ 694 h 711"/>
                <a:gd name="T26" fmla="*/ 270 w 730"/>
                <a:gd name="T27" fmla="*/ 700 h 711"/>
                <a:gd name="T28" fmla="*/ 302 w 730"/>
                <a:gd name="T29" fmla="*/ 705 h 711"/>
                <a:gd name="T30" fmla="*/ 334 w 730"/>
                <a:gd name="T31" fmla="*/ 708 h 711"/>
                <a:gd name="T32" fmla="*/ 367 w 730"/>
                <a:gd name="T33" fmla="*/ 711 h 711"/>
                <a:gd name="T34" fmla="*/ 400 w 730"/>
                <a:gd name="T35" fmla="*/ 711 h 711"/>
                <a:gd name="T36" fmla="*/ 435 w 730"/>
                <a:gd name="T37" fmla="*/ 711 h 711"/>
                <a:gd name="T38" fmla="*/ 471 w 730"/>
                <a:gd name="T39" fmla="*/ 708 h 711"/>
                <a:gd name="T40" fmla="*/ 506 w 730"/>
                <a:gd name="T41" fmla="*/ 705 h 711"/>
                <a:gd name="T42" fmla="*/ 541 w 730"/>
                <a:gd name="T43" fmla="*/ 698 h 711"/>
                <a:gd name="T44" fmla="*/ 576 w 730"/>
                <a:gd name="T45" fmla="*/ 691 h 711"/>
                <a:gd name="T46" fmla="*/ 610 w 730"/>
                <a:gd name="T47" fmla="*/ 682 h 711"/>
                <a:gd name="T48" fmla="*/ 644 w 730"/>
                <a:gd name="T49" fmla="*/ 671 h 711"/>
                <a:gd name="T50" fmla="*/ 678 w 730"/>
                <a:gd name="T51" fmla="*/ 583 h 711"/>
                <a:gd name="T52" fmla="*/ 705 w 730"/>
                <a:gd name="T53" fmla="*/ 498 h 711"/>
                <a:gd name="T54" fmla="*/ 722 w 730"/>
                <a:gd name="T55" fmla="*/ 419 h 711"/>
                <a:gd name="T56" fmla="*/ 730 w 730"/>
                <a:gd name="T57" fmla="*/ 342 h 711"/>
                <a:gd name="T58" fmla="*/ 729 w 730"/>
                <a:gd name="T59" fmla="*/ 270 h 711"/>
                <a:gd name="T60" fmla="*/ 717 w 730"/>
                <a:gd name="T61" fmla="*/ 199 h 711"/>
                <a:gd name="T62" fmla="*/ 698 w 730"/>
                <a:gd name="T63" fmla="*/ 132 h 711"/>
                <a:gd name="T64" fmla="*/ 669 w 730"/>
                <a:gd name="T65" fmla="*/ 68 h 711"/>
                <a:gd name="T66" fmla="*/ 367 w 730"/>
                <a:gd name="T67" fmla="*/ 17 h 711"/>
                <a:gd name="T68" fmla="*/ 89 w 730"/>
                <a:gd name="T69" fmla="*/ 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30" h="711">
                  <a:moveTo>
                    <a:pt x="89" y="0"/>
                  </a:moveTo>
                  <a:lnTo>
                    <a:pt x="49" y="78"/>
                  </a:lnTo>
                  <a:lnTo>
                    <a:pt x="20" y="166"/>
                  </a:lnTo>
                  <a:lnTo>
                    <a:pt x="3" y="257"/>
                  </a:lnTo>
                  <a:lnTo>
                    <a:pt x="0" y="352"/>
                  </a:lnTo>
                  <a:lnTo>
                    <a:pt x="10" y="442"/>
                  </a:lnTo>
                  <a:lnTo>
                    <a:pt x="36" y="527"/>
                  </a:lnTo>
                  <a:lnTo>
                    <a:pt x="79" y="602"/>
                  </a:lnTo>
                  <a:lnTo>
                    <a:pt x="139" y="662"/>
                  </a:lnTo>
                  <a:lnTo>
                    <a:pt x="161" y="672"/>
                  </a:lnTo>
                  <a:lnTo>
                    <a:pt x="185" y="680"/>
                  </a:lnTo>
                  <a:lnTo>
                    <a:pt x="211" y="687"/>
                  </a:lnTo>
                  <a:lnTo>
                    <a:pt x="241" y="694"/>
                  </a:lnTo>
                  <a:lnTo>
                    <a:pt x="270" y="700"/>
                  </a:lnTo>
                  <a:lnTo>
                    <a:pt x="302" y="705"/>
                  </a:lnTo>
                  <a:lnTo>
                    <a:pt x="334" y="708"/>
                  </a:lnTo>
                  <a:lnTo>
                    <a:pt x="367" y="711"/>
                  </a:lnTo>
                  <a:lnTo>
                    <a:pt x="400" y="711"/>
                  </a:lnTo>
                  <a:lnTo>
                    <a:pt x="435" y="711"/>
                  </a:lnTo>
                  <a:lnTo>
                    <a:pt x="471" y="708"/>
                  </a:lnTo>
                  <a:lnTo>
                    <a:pt x="506" y="705"/>
                  </a:lnTo>
                  <a:lnTo>
                    <a:pt x="541" y="698"/>
                  </a:lnTo>
                  <a:lnTo>
                    <a:pt x="576" y="691"/>
                  </a:lnTo>
                  <a:lnTo>
                    <a:pt x="610" y="682"/>
                  </a:lnTo>
                  <a:lnTo>
                    <a:pt x="644" y="671"/>
                  </a:lnTo>
                  <a:lnTo>
                    <a:pt x="678" y="583"/>
                  </a:lnTo>
                  <a:lnTo>
                    <a:pt x="705" y="498"/>
                  </a:lnTo>
                  <a:lnTo>
                    <a:pt x="722" y="419"/>
                  </a:lnTo>
                  <a:lnTo>
                    <a:pt x="730" y="342"/>
                  </a:lnTo>
                  <a:lnTo>
                    <a:pt x="729" y="270"/>
                  </a:lnTo>
                  <a:lnTo>
                    <a:pt x="717" y="199"/>
                  </a:lnTo>
                  <a:lnTo>
                    <a:pt x="698" y="132"/>
                  </a:lnTo>
                  <a:lnTo>
                    <a:pt x="669" y="68"/>
                  </a:lnTo>
                  <a:lnTo>
                    <a:pt x="367" y="17"/>
                  </a:lnTo>
                  <a:lnTo>
                    <a:pt x="89" y="0"/>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26"/>
            <p:cNvSpPr>
              <a:spLocks/>
            </p:cNvSpPr>
            <p:nvPr/>
          </p:nvSpPr>
          <p:spPr bwMode="auto">
            <a:xfrm>
              <a:off x="4014788" y="1706563"/>
              <a:ext cx="1101725" cy="1071563"/>
            </a:xfrm>
            <a:custGeom>
              <a:avLst/>
              <a:gdLst>
                <a:gd name="T0" fmla="*/ 48 w 694"/>
                <a:gd name="T1" fmla="*/ 74 h 675"/>
                <a:gd name="T2" fmla="*/ 5 w 694"/>
                <a:gd name="T3" fmla="*/ 245 h 675"/>
                <a:gd name="T4" fmla="*/ 10 w 694"/>
                <a:gd name="T5" fmla="*/ 419 h 675"/>
                <a:gd name="T6" fmla="*/ 75 w 694"/>
                <a:gd name="T7" fmla="*/ 571 h 675"/>
                <a:gd name="T8" fmla="*/ 155 w 694"/>
                <a:gd name="T9" fmla="*/ 637 h 675"/>
                <a:gd name="T10" fmla="*/ 202 w 694"/>
                <a:gd name="T11" fmla="*/ 653 h 675"/>
                <a:gd name="T12" fmla="*/ 258 w 694"/>
                <a:gd name="T13" fmla="*/ 665 h 675"/>
                <a:gd name="T14" fmla="*/ 317 w 694"/>
                <a:gd name="T15" fmla="*/ 672 h 675"/>
                <a:gd name="T16" fmla="*/ 381 w 694"/>
                <a:gd name="T17" fmla="*/ 675 h 675"/>
                <a:gd name="T18" fmla="*/ 448 w 694"/>
                <a:gd name="T19" fmla="*/ 672 h 675"/>
                <a:gd name="T20" fmla="*/ 515 w 694"/>
                <a:gd name="T21" fmla="*/ 664 h 675"/>
                <a:gd name="T22" fmla="*/ 580 w 694"/>
                <a:gd name="T23" fmla="*/ 647 h 675"/>
                <a:gd name="T24" fmla="*/ 645 w 694"/>
                <a:gd name="T25" fmla="*/ 552 h 675"/>
                <a:gd name="T26" fmla="*/ 686 w 694"/>
                <a:gd name="T27" fmla="*/ 398 h 675"/>
                <a:gd name="T28" fmla="*/ 693 w 694"/>
                <a:gd name="T29" fmla="*/ 256 h 675"/>
                <a:gd name="T30" fmla="*/ 665 w 694"/>
                <a:gd name="T31" fmla="*/ 125 h 675"/>
                <a:gd name="T32" fmla="*/ 619 w 694"/>
                <a:gd name="T33" fmla="*/ 62 h 675"/>
                <a:gd name="T34" fmla="*/ 583 w 694"/>
                <a:gd name="T35" fmla="*/ 56 h 675"/>
                <a:gd name="T36" fmla="*/ 547 w 694"/>
                <a:gd name="T37" fmla="*/ 49 h 675"/>
                <a:gd name="T38" fmla="*/ 511 w 694"/>
                <a:gd name="T39" fmla="*/ 43 h 675"/>
                <a:gd name="T40" fmla="*/ 476 w 694"/>
                <a:gd name="T41" fmla="*/ 38 h 675"/>
                <a:gd name="T42" fmla="*/ 440 w 694"/>
                <a:gd name="T43" fmla="*/ 32 h 675"/>
                <a:gd name="T44" fmla="*/ 404 w 694"/>
                <a:gd name="T45" fmla="*/ 25 h 675"/>
                <a:gd name="T46" fmla="*/ 367 w 694"/>
                <a:gd name="T47" fmla="*/ 20 h 675"/>
                <a:gd name="T48" fmla="*/ 333 w 694"/>
                <a:gd name="T49" fmla="*/ 16 h 675"/>
                <a:gd name="T50" fmla="*/ 301 w 694"/>
                <a:gd name="T51" fmla="*/ 14 h 675"/>
                <a:gd name="T52" fmla="*/ 267 w 694"/>
                <a:gd name="T53" fmla="*/ 11 h 675"/>
                <a:gd name="T54" fmla="*/ 234 w 694"/>
                <a:gd name="T55" fmla="*/ 10 h 675"/>
                <a:gd name="T56" fmla="*/ 202 w 694"/>
                <a:gd name="T57" fmla="*/ 7 h 675"/>
                <a:gd name="T58" fmla="*/ 169 w 694"/>
                <a:gd name="T59" fmla="*/ 6 h 675"/>
                <a:gd name="T60" fmla="*/ 135 w 694"/>
                <a:gd name="T61" fmla="*/ 3 h 675"/>
                <a:gd name="T62" fmla="*/ 103 w 694"/>
                <a:gd name="T63" fmla="*/ 2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4" h="675">
                  <a:moveTo>
                    <a:pt x="87" y="0"/>
                  </a:moveTo>
                  <a:lnTo>
                    <a:pt x="48" y="74"/>
                  </a:lnTo>
                  <a:lnTo>
                    <a:pt x="20" y="157"/>
                  </a:lnTo>
                  <a:lnTo>
                    <a:pt x="5" y="245"/>
                  </a:lnTo>
                  <a:lnTo>
                    <a:pt x="0" y="333"/>
                  </a:lnTo>
                  <a:lnTo>
                    <a:pt x="10" y="419"/>
                  </a:lnTo>
                  <a:lnTo>
                    <a:pt x="35" y="500"/>
                  </a:lnTo>
                  <a:lnTo>
                    <a:pt x="75" y="571"/>
                  </a:lnTo>
                  <a:lnTo>
                    <a:pt x="134" y="628"/>
                  </a:lnTo>
                  <a:lnTo>
                    <a:pt x="155" y="637"/>
                  </a:lnTo>
                  <a:lnTo>
                    <a:pt x="177" y="644"/>
                  </a:lnTo>
                  <a:lnTo>
                    <a:pt x="202" y="653"/>
                  </a:lnTo>
                  <a:lnTo>
                    <a:pt x="230" y="660"/>
                  </a:lnTo>
                  <a:lnTo>
                    <a:pt x="258" y="665"/>
                  </a:lnTo>
                  <a:lnTo>
                    <a:pt x="287" y="669"/>
                  </a:lnTo>
                  <a:lnTo>
                    <a:pt x="317" y="672"/>
                  </a:lnTo>
                  <a:lnTo>
                    <a:pt x="349" y="675"/>
                  </a:lnTo>
                  <a:lnTo>
                    <a:pt x="381" y="675"/>
                  </a:lnTo>
                  <a:lnTo>
                    <a:pt x="415" y="675"/>
                  </a:lnTo>
                  <a:lnTo>
                    <a:pt x="448" y="672"/>
                  </a:lnTo>
                  <a:lnTo>
                    <a:pt x="481" y="669"/>
                  </a:lnTo>
                  <a:lnTo>
                    <a:pt x="515" y="664"/>
                  </a:lnTo>
                  <a:lnTo>
                    <a:pt x="548" y="655"/>
                  </a:lnTo>
                  <a:lnTo>
                    <a:pt x="580" y="647"/>
                  </a:lnTo>
                  <a:lnTo>
                    <a:pt x="612" y="636"/>
                  </a:lnTo>
                  <a:lnTo>
                    <a:pt x="645" y="552"/>
                  </a:lnTo>
                  <a:lnTo>
                    <a:pt x="670" y="473"/>
                  </a:lnTo>
                  <a:lnTo>
                    <a:pt x="686" y="398"/>
                  </a:lnTo>
                  <a:lnTo>
                    <a:pt x="694" y="324"/>
                  </a:lnTo>
                  <a:lnTo>
                    <a:pt x="693" y="256"/>
                  </a:lnTo>
                  <a:lnTo>
                    <a:pt x="683" y="189"/>
                  </a:lnTo>
                  <a:lnTo>
                    <a:pt x="665" y="125"/>
                  </a:lnTo>
                  <a:lnTo>
                    <a:pt x="637" y="64"/>
                  </a:lnTo>
                  <a:lnTo>
                    <a:pt x="619" y="62"/>
                  </a:lnTo>
                  <a:lnTo>
                    <a:pt x="601" y="59"/>
                  </a:lnTo>
                  <a:lnTo>
                    <a:pt x="583" y="56"/>
                  </a:lnTo>
                  <a:lnTo>
                    <a:pt x="565" y="53"/>
                  </a:lnTo>
                  <a:lnTo>
                    <a:pt x="547" y="49"/>
                  </a:lnTo>
                  <a:lnTo>
                    <a:pt x="529" y="46"/>
                  </a:lnTo>
                  <a:lnTo>
                    <a:pt x="511" y="43"/>
                  </a:lnTo>
                  <a:lnTo>
                    <a:pt x="494" y="41"/>
                  </a:lnTo>
                  <a:lnTo>
                    <a:pt x="476" y="38"/>
                  </a:lnTo>
                  <a:lnTo>
                    <a:pt x="458" y="35"/>
                  </a:lnTo>
                  <a:lnTo>
                    <a:pt x="440" y="32"/>
                  </a:lnTo>
                  <a:lnTo>
                    <a:pt x="422" y="28"/>
                  </a:lnTo>
                  <a:lnTo>
                    <a:pt x="404" y="25"/>
                  </a:lnTo>
                  <a:lnTo>
                    <a:pt x="385" y="23"/>
                  </a:lnTo>
                  <a:lnTo>
                    <a:pt x="367" y="20"/>
                  </a:lnTo>
                  <a:lnTo>
                    <a:pt x="349" y="17"/>
                  </a:lnTo>
                  <a:lnTo>
                    <a:pt x="333" y="16"/>
                  </a:lnTo>
                  <a:lnTo>
                    <a:pt x="316" y="14"/>
                  </a:lnTo>
                  <a:lnTo>
                    <a:pt x="301" y="14"/>
                  </a:lnTo>
                  <a:lnTo>
                    <a:pt x="284" y="13"/>
                  </a:lnTo>
                  <a:lnTo>
                    <a:pt x="267" y="11"/>
                  </a:lnTo>
                  <a:lnTo>
                    <a:pt x="251" y="10"/>
                  </a:lnTo>
                  <a:lnTo>
                    <a:pt x="234" y="10"/>
                  </a:lnTo>
                  <a:lnTo>
                    <a:pt x="219" y="9"/>
                  </a:lnTo>
                  <a:lnTo>
                    <a:pt x="202" y="7"/>
                  </a:lnTo>
                  <a:lnTo>
                    <a:pt x="185" y="6"/>
                  </a:lnTo>
                  <a:lnTo>
                    <a:pt x="169" y="6"/>
                  </a:lnTo>
                  <a:lnTo>
                    <a:pt x="152" y="5"/>
                  </a:lnTo>
                  <a:lnTo>
                    <a:pt x="135" y="3"/>
                  </a:lnTo>
                  <a:lnTo>
                    <a:pt x="120" y="2"/>
                  </a:lnTo>
                  <a:lnTo>
                    <a:pt x="103" y="2"/>
                  </a:lnTo>
                  <a:lnTo>
                    <a:pt x="87" y="0"/>
                  </a:lnTo>
                  <a:close/>
                </a:path>
              </a:pathLst>
            </a:custGeom>
            <a:solidFill>
              <a:srgbClr val="914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27"/>
            <p:cNvSpPr>
              <a:spLocks/>
            </p:cNvSpPr>
            <p:nvPr/>
          </p:nvSpPr>
          <p:spPr bwMode="auto">
            <a:xfrm>
              <a:off x="4030663" y="1724025"/>
              <a:ext cx="1041400" cy="1014413"/>
            </a:xfrm>
            <a:custGeom>
              <a:avLst/>
              <a:gdLst>
                <a:gd name="T0" fmla="*/ 46 w 656"/>
                <a:gd name="T1" fmla="*/ 71 h 639"/>
                <a:gd name="T2" fmla="*/ 4 w 656"/>
                <a:gd name="T3" fmla="*/ 231 h 639"/>
                <a:gd name="T4" fmla="*/ 10 w 656"/>
                <a:gd name="T5" fmla="*/ 397 h 639"/>
                <a:gd name="T6" fmla="*/ 72 w 656"/>
                <a:gd name="T7" fmla="*/ 540 h 639"/>
                <a:gd name="T8" fmla="*/ 146 w 656"/>
                <a:gd name="T9" fmla="*/ 603 h 639"/>
                <a:gd name="T10" fmla="*/ 192 w 656"/>
                <a:gd name="T11" fmla="*/ 617 h 639"/>
                <a:gd name="T12" fmla="*/ 243 w 656"/>
                <a:gd name="T13" fmla="*/ 629 h 639"/>
                <a:gd name="T14" fmla="*/ 300 w 656"/>
                <a:gd name="T15" fmla="*/ 636 h 639"/>
                <a:gd name="T16" fmla="*/ 362 w 656"/>
                <a:gd name="T17" fmla="*/ 639 h 639"/>
                <a:gd name="T18" fmla="*/ 424 w 656"/>
                <a:gd name="T19" fmla="*/ 636 h 639"/>
                <a:gd name="T20" fmla="*/ 488 w 656"/>
                <a:gd name="T21" fmla="*/ 628 h 639"/>
                <a:gd name="T22" fmla="*/ 549 w 656"/>
                <a:gd name="T23" fmla="*/ 612 h 639"/>
                <a:gd name="T24" fmla="*/ 610 w 656"/>
                <a:gd name="T25" fmla="*/ 523 h 639"/>
                <a:gd name="T26" fmla="*/ 649 w 656"/>
                <a:gd name="T27" fmla="*/ 376 h 639"/>
                <a:gd name="T28" fmla="*/ 655 w 656"/>
                <a:gd name="T29" fmla="*/ 242 h 639"/>
                <a:gd name="T30" fmla="*/ 628 w 656"/>
                <a:gd name="T31" fmla="*/ 119 h 639"/>
                <a:gd name="T32" fmla="*/ 585 w 656"/>
                <a:gd name="T33" fmla="*/ 59 h 639"/>
                <a:gd name="T34" fmla="*/ 551 w 656"/>
                <a:gd name="T35" fmla="*/ 53 h 639"/>
                <a:gd name="T36" fmla="*/ 517 w 656"/>
                <a:gd name="T37" fmla="*/ 46 h 639"/>
                <a:gd name="T38" fmla="*/ 484 w 656"/>
                <a:gd name="T39" fmla="*/ 41 h 639"/>
                <a:gd name="T40" fmla="*/ 449 w 656"/>
                <a:gd name="T41" fmla="*/ 35 h 639"/>
                <a:gd name="T42" fmla="*/ 416 w 656"/>
                <a:gd name="T43" fmla="*/ 30 h 639"/>
                <a:gd name="T44" fmla="*/ 382 w 656"/>
                <a:gd name="T45" fmla="*/ 24 h 639"/>
                <a:gd name="T46" fmla="*/ 348 w 656"/>
                <a:gd name="T47" fmla="*/ 19 h 639"/>
                <a:gd name="T48" fmla="*/ 316 w 656"/>
                <a:gd name="T49" fmla="*/ 14 h 639"/>
                <a:gd name="T50" fmla="*/ 284 w 656"/>
                <a:gd name="T51" fmla="*/ 13 h 639"/>
                <a:gd name="T52" fmla="*/ 253 w 656"/>
                <a:gd name="T53" fmla="*/ 12 h 639"/>
                <a:gd name="T54" fmla="*/ 221 w 656"/>
                <a:gd name="T55" fmla="*/ 10 h 639"/>
                <a:gd name="T56" fmla="*/ 191 w 656"/>
                <a:gd name="T57" fmla="*/ 7 h 639"/>
                <a:gd name="T58" fmla="*/ 160 w 656"/>
                <a:gd name="T59" fmla="*/ 6 h 639"/>
                <a:gd name="T60" fmla="*/ 128 w 656"/>
                <a:gd name="T61" fmla="*/ 3 h 639"/>
                <a:gd name="T62" fmla="*/ 97 w 656"/>
                <a:gd name="T63" fmla="*/ 2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56" h="639">
                  <a:moveTo>
                    <a:pt x="82" y="0"/>
                  </a:moveTo>
                  <a:lnTo>
                    <a:pt x="46" y="71"/>
                  </a:lnTo>
                  <a:lnTo>
                    <a:pt x="20" y="149"/>
                  </a:lnTo>
                  <a:lnTo>
                    <a:pt x="4" y="231"/>
                  </a:lnTo>
                  <a:lnTo>
                    <a:pt x="0" y="316"/>
                  </a:lnTo>
                  <a:lnTo>
                    <a:pt x="10" y="397"/>
                  </a:lnTo>
                  <a:lnTo>
                    <a:pt x="33" y="473"/>
                  </a:lnTo>
                  <a:lnTo>
                    <a:pt x="72" y="540"/>
                  </a:lnTo>
                  <a:lnTo>
                    <a:pt x="127" y="594"/>
                  </a:lnTo>
                  <a:lnTo>
                    <a:pt x="146" y="603"/>
                  </a:lnTo>
                  <a:lnTo>
                    <a:pt x="168" y="610"/>
                  </a:lnTo>
                  <a:lnTo>
                    <a:pt x="192" y="617"/>
                  </a:lnTo>
                  <a:lnTo>
                    <a:pt x="217" y="623"/>
                  </a:lnTo>
                  <a:lnTo>
                    <a:pt x="243" y="629"/>
                  </a:lnTo>
                  <a:lnTo>
                    <a:pt x="271" y="633"/>
                  </a:lnTo>
                  <a:lnTo>
                    <a:pt x="300" y="636"/>
                  </a:lnTo>
                  <a:lnTo>
                    <a:pt x="331" y="637"/>
                  </a:lnTo>
                  <a:lnTo>
                    <a:pt x="362" y="639"/>
                  </a:lnTo>
                  <a:lnTo>
                    <a:pt x="392" y="639"/>
                  </a:lnTo>
                  <a:lnTo>
                    <a:pt x="424" y="636"/>
                  </a:lnTo>
                  <a:lnTo>
                    <a:pt x="456" y="633"/>
                  </a:lnTo>
                  <a:lnTo>
                    <a:pt x="488" y="628"/>
                  </a:lnTo>
                  <a:lnTo>
                    <a:pt x="519" y="621"/>
                  </a:lnTo>
                  <a:lnTo>
                    <a:pt x="549" y="612"/>
                  </a:lnTo>
                  <a:lnTo>
                    <a:pt x="580" y="603"/>
                  </a:lnTo>
                  <a:lnTo>
                    <a:pt x="610" y="523"/>
                  </a:lnTo>
                  <a:lnTo>
                    <a:pt x="634" y="448"/>
                  </a:lnTo>
                  <a:lnTo>
                    <a:pt x="649" y="376"/>
                  </a:lnTo>
                  <a:lnTo>
                    <a:pt x="656" y="308"/>
                  </a:lnTo>
                  <a:lnTo>
                    <a:pt x="655" y="242"/>
                  </a:lnTo>
                  <a:lnTo>
                    <a:pt x="645" y="180"/>
                  </a:lnTo>
                  <a:lnTo>
                    <a:pt x="628" y="119"/>
                  </a:lnTo>
                  <a:lnTo>
                    <a:pt x="602" y="62"/>
                  </a:lnTo>
                  <a:lnTo>
                    <a:pt x="585" y="59"/>
                  </a:lnTo>
                  <a:lnTo>
                    <a:pt x="569" y="56"/>
                  </a:lnTo>
                  <a:lnTo>
                    <a:pt x="551" y="53"/>
                  </a:lnTo>
                  <a:lnTo>
                    <a:pt x="534" y="51"/>
                  </a:lnTo>
                  <a:lnTo>
                    <a:pt x="517" y="46"/>
                  </a:lnTo>
                  <a:lnTo>
                    <a:pt x="501" y="44"/>
                  </a:lnTo>
                  <a:lnTo>
                    <a:pt x="484" y="41"/>
                  </a:lnTo>
                  <a:lnTo>
                    <a:pt x="467" y="38"/>
                  </a:lnTo>
                  <a:lnTo>
                    <a:pt x="449" y="35"/>
                  </a:lnTo>
                  <a:lnTo>
                    <a:pt x="432" y="32"/>
                  </a:lnTo>
                  <a:lnTo>
                    <a:pt x="416" y="30"/>
                  </a:lnTo>
                  <a:lnTo>
                    <a:pt x="399" y="27"/>
                  </a:lnTo>
                  <a:lnTo>
                    <a:pt x="382" y="24"/>
                  </a:lnTo>
                  <a:lnTo>
                    <a:pt x="364" y="21"/>
                  </a:lnTo>
                  <a:lnTo>
                    <a:pt x="348" y="19"/>
                  </a:lnTo>
                  <a:lnTo>
                    <a:pt x="331" y="16"/>
                  </a:lnTo>
                  <a:lnTo>
                    <a:pt x="316" y="14"/>
                  </a:lnTo>
                  <a:lnTo>
                    <a:pt x="300" y="14"/>
                  </a:lnTo>
                  <a:lnTo>
                    <a:pt x="284" y="13"/>
                  </a:lnTo>
                  <a:lnTo>
                    <a:pt x="268" y="13"/>
                  </a:lnTo>
                  <a:lnTo>
                    <a:pt x="253" y="12"/>
                  </a:lnTo>
                  <a:lnTo>
                    <a:pt x="238" y="10"/>
                  </a:lnTo>
                  <a:lnTo>
                    <a:pt x="221" y="10"/>
                  </a:lnTo>
                  <a:lnTo>
                    <a:pt x="206" y="9"/>
                  </a:lnTo>
                  <a:lnTo>
                    <a:pt x="191" y="7"/>
                  </a:lnTo>
                  <a:lnTo>
                    <a:pt x="175" y="6"/>
                  </a:lnTo>
                  <a:lnTo>
                    <a:pt x="160" y="6"/>
                  </a:lnTo>
                  <a:lnTo>
                    <a:pt x="143" y="5"/>
                  </a:lnTo>
                  <a:lnTo>
                    <a:pt x="128" y="3"/>
                  </a:lnTo>
                  <a:lnTo>
                    <a:pt x="113" y="2"/>
                  </a:lnTo>
                  <a:lnTo>
                    <a:pt x="97" y="2"/>
                  </a:lnTo>
                  <a:lnTo>
                    <a:pt x="82" y="0"/>
                  </a:lnTo>
                  <a:close/>
                </a:path>
              </a:pathLst>
            </a:custGeom>
            <a:solidFill>
              <a:srgbClr val="964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28"/>
            <p:cNvSpPr>
              <a:spLocks/>
            </p:cNvSpPr>
            <p:nvPr/>
          </p:nvSpPr>
          <p:spPr bwMode="auto">
            <a:xfrm>
              <a:off x="4048125" y="1743075"/>
              <a:ext cx="979488" cy="955675"/>
            </a:xfrm>
            <a:custGeom>
              <a:avLst/>
              <a:gdLst>
                <a:gd name="T0" fmla="*/ 42 w 617"/>
                <a:gd name="T1" fmla="*/ 66 h 602"/>
                <a:gd name="T2" fmla="*/ 3 w 617"/>
                <a:gd name="T3" fmla="*/ 218 h 602"/>
                <a:gd name="T4" fmla="*/ 9 w 617"/>
                <a:gd name="T5" fmla="*/ 374 h 602"/>
                <a:gd name="T6" fmla="*/ 67 w 617"/>
                <a:gd name="T7" fmla="*/ 509 h 602"/>
                <a:gd name="T8" fmla="*/ 136 w 617"/>
                <a:gd name="T9" fmla="*/ 568 h 602"/>
                <a:gd name="T10" fmla="*/ 180 w 617"/>
                <a:gd name="T11" fmla="*/ 581 h 602"/>
                <a:gd name="T12" fmla="*/ 228 w 617"/>
                <a:gd name="T13" fmla="*/ 592 h 602"/>
                <a:gd name="T14" fmla="*/ 282 w 617"/>
                <a:gd name="T15" fmla="*/ 599 h 602"/>
                <a:gd name="T16" fmla="*/ 339 w 617"/>
                <a:gd name="T17" fmla="*/ 602 h 602"/>
                <a:gd name="T18" fmla="*/ 399 w 617"/>
                <a:gd name="T19" fmla="*/ 599 h 602"/>
                <a:gd name="T20" fmla="*/ 459 w 617"/>
                <a:gd name="T21" fmla="*/ 591 h 602"/>
                <a:gd name="T22" fmla="*/ 517 w 617"/>
                <a:gd name="T23" fmla="*/ 577 h 602"/>
                <a:gd name="T24" fmla="*/ 574 w 617"/>
                <a:gd name="T25" fmla="*/ 492 h 602"/>
                <a:gd name="T26" fmla="*/ 611 w 617"/>
                <a:gd name="T27" fmla="*/ 353 h 602"/>
                <a:gd name="T28" fmla="*/ 616 w 617"/>
                <a:gd name="T29" fmla="*/ 228 h 602"/>
                <a:gd name="T30" fmla="*/ 591 w 617"/>
                <a:gd name="T31" fmla="*/ 112 h 602"/>
                <a:gd name="T32" fmla="*/ 551 w 617"/>
                <a:gd name="T33" fmla="*/ 55 h 602"/>
                <a:gd name="T34" fmla="*/ 519 w 617"/>
                <a:gd name="T35" fmla="*/ 50 h 602"/>
                <a:gd name="T36" fmla="*/ 487 w 617"/>
                <a:gd name="T37" fmla="*/ 44 h 602"/>
                <a:gd name="T38" fmla="*/ 455 w 617"/>
                <a:gd name="T39" fmla="*/ 39 h 602"/>
                <a:gd name="T40" fmla="*/ 423 w 617"/>
                <a:gd name="T41" fmla="*/ 33 h 602"/>
                <a:gd name="T42" fmla="*/ 391 w 617"/>
                <a:gd name="T43" fmla="*/ 27 h 602"/>
                <a:gd name="T44" fmla="*/ 359 w 617"/>
                <a:gd name="T45" fmla="*/ 23 h 602"/>
                <a:gd name="T46" fmla="*/ 327 w 617"/>
                <a:gd name="T47" fmla="*/ 18 h 602"/>
                <a:gd name="T48" fmla="*/ 296 w 617"/>
                <a:gd name="T49" fmla="*/ 13 h 602"/>
                <a:gd name="T50" fmla="*/ 267 w 617"/>
                <a:gd name="T51" fmla="*/ 12 h 602"/>
                <a:gd name="T52" fmla="*/ 238 w 617"/>
                <a:gd name="T53" fmla="*/ 9 h 602"/>
                <a:gd name="T54" fmla="*/ 209 w 617"/>
                <a:gd name="T55" fmla="*/ 8 h 602"/>
                <a:gd name="T56" fmla="*/ 180 w 617"/>
                <a:gd name="T57" fmla="*/ 7 h 602"/>
                <a:gd name="T58" fmla="*/ 150 w 617"/>
                <a:gd name="T59" fmla="*/ 5 h 602"/>
                <a:gd name="T60" fmla="*/ 121 w 617"/>
                <a:gd name="T61" fmla="*/ 2 h 602"/>
                <a:gd name="T62" fmla="*/ 92 w 617"/>
                <a:gd name="T63" fmla="*/ 1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7" h="602">
                  <a:moveTo>
                    <a:pt x="77" y="0"/>
                  </a:moveTo>
                  <a:lnTo>
                    <a:pt x="42" y="66"/>
                  </a:lnTo>
                  <a:lnTo>
                    <a:pt x="18" y="140"/>
                  </a:lnTo>
                  <a:lnTo>
                    <a:pt x="3" y="218"/>
                  </a:lnTo>
                  <a:lnTo>
                    <a:pt x="0" y="297"/>
                  </a:lnTo>
                  <a:lnTo>
                    <a:pt x="9" y="374"/>
                  </a:lnTo>
                  <a:lnTo>
                    <a:pt x="31" y="446"/>
                  </a:lnTo>
                  <a:lnTo>
                    <a:pt x="67" y="509"/>
                  </a:lnTo>
                  <a:lnTo>
                    <a:pt x="118" y="560"/>
                  </a:lnTo>
                  <a:lnTo>
                    <a:pt x="136" y="568"/>
                  </a:lnTo>
                  <a:lnTo>
                    <a:pt x="157" y="575"/>
                  </a:lnTo>
                  <a:lnTo>
                    <a:pt x="180" y="581"/>
                  </a:lnTo>
                  <a:lnTo>
                    <a:pt x="203" y="586"/>
                  </a:lnTo>
                  <a:lnTo>
                    <a:pt x="228" y="592"/>
                  </a:lnTo>
                  <a:lnTo>
                    <a:pt x="255" y="596"/>
                  </a:lnTo>
                  <a:lnTo>
                    <a:pt x="282" y="599"/>
                  </a:lnTo>
                  <a:lnTo>
                    <a:pt x="312" y="600"/>
                  </a:lnTo>
                  <a:lnTo>
                    <a:pt x="339" y="602"/>
                  </a:lnTo>
                  <a:lnTo>
                    <a:pt x="370" y="600"/>
                  </a:lnTo>
                  <a:lnTo>
                    <a:pt x="399" y="599"/>
                  </a:lnTo>
                  <a:lnTo>
                    <a:pt x="428" y="595"/>
                  </a:lnTo>
                  <a:lnTo>
                    <a:pt x="459" y="591"/>
                  </a:lnTo>
                  <a:lnTo>
                    <a:pt x="488" y="585"/>
                  </a:lnTo>
                  <a:lnTo>
                    <a:pt x="517" y="577"/>
                  </a:lnTo>
                  <a:lnTo>
                    <a:pt x="545" y="567"/>
                  </a:lnTo>
                  <a:lnTo>
                    <a:pt x="574" y="492"/>
                  </a:lnTo>
                  <a:lnTo>
                    <a:pt x="597" y="421"/>
                  </a:lnTo>
                  <a:lnTo>
                    <a:pt x="611" y="353"/>
                  </a:lnTo>
                  <a:lnTo>
                    <a:pt x="617" y="289"/>
                  </a:lnTo>
                  <a:lnTo>
                    <a:pt x="616" y="228"/>
                  </a:lnTo>
                  <a:lnTo>
                    <a:pt x="608" y="169"/>
                  </a:lnTo>
                  <a:lnTo>
                    <a:pt x="591" y="112"/>
                  </a:lnTo>
                  <a:lnTo>
                    <a:pt x="566" y="58"/>
                  </a:lnTo>
                  <a:lnTo>
                    <a:pt x="551" y="55"/>
                  </a:lnTo>
                  <a:lnTo>
                    <a:pt x="534" y="52"/>
                  </a:lnTo>
                  <a:lnTo>
                    <a:pt x="519" y="50"/>
                  </a:lnTo>
                  <a:lnTo>
                    <a:pt x="502" y="47"/>
                  </a:lnTo>
                  <a:lnTo>
                    <a:pt x="487" y="44"/>
                  </a:lnTo>
                  <a:lnTo>
                    <a:pt x="470" y="41"/>
                  </a:lnTo>
                  <a:lnTo>
                    <a:pt x="455" y="39"/>
                  </a:lnTo>
                  <a:lnTo>
                    <a:pt x="438" y="36"/>
                  </a:lnTo>
                  <a:lnTo>
                    <a:pt x="423" y="33"/>
                  </a:lnTo>
                  <a:lnTo>
                    <a:pt x="406" y="30"/>
                  </a:lnTo>
                  <a:lnTo>
                    <a:pt x="391" y="27"/>
                  </a:lnTo>
                  <a:lnTo>
                    <a:pt x="374" y="26"/>
                  </a:lnTo>
                  <a:lnTo>
                    <a:pt x="359" y="23"/>
                  </a:lnTo>
                  <a:lnTo>
                    <a:pt x="342" y="20"/>
                  </a:lnTo>
                  <a:lnTo>
                    <a:pt x="327" y="18"/>
                  </a:lnTo>
                  <a:lnTo>
                    <a:pt x="310" y="15"/>
                  </a:lnTo>
                  <a:lnTo>
                    <a:pt x="296" y="13"/>
                  </a:lnTo>
                  <a:lnTo>
                    <a:pt x="281" y="13"/>
                  </a:lnTo>
                  <a:lnTo>
                    <a:pt x="267" y="12"/>
                  </a:lnTo>
                  <a:lnTo>
                    <a:pt x="252" y="11"/>
                  </a:lnTo>
                  <a:lnTo>
                    <a:pt x="238" y="9"/>
                  </a:lnTo>
                  <a:lnTo>
                    <a:pt x="223" y="9"/>
                  </a:lnTo>
                  <a:lnTo>
                    <a:pt x="209" y="8"/>
                  </a:lnTo>
                  <a:lnTo>
                    <a:pt x="193" y="7"/>
                  </a:lnTo>
                  <a:lnTo>
                    <a:pt x="180" y="7"/>
                  </a:lnTo>
                  <a:lnTo>
                    <a:pt x="164" y="5"/>
                  </a:lnTo>
                  <a:lnTo>
                    <a:pt x="150" y="5"/>
                  </a:lnTo>
                  <a:lnTo>
                    <a:pt x="135" y="4"/>
                  </a:lnTo>
                  <a:lnTo>
                    <a:pt x="121" y="2"/>
                  </a:lnTo>
                  <a:lnTo>
                    <a:pt x="106" y="1"/>
                  </a:lnTo>
                  <a:lnTo>
                    <a:pt x="92" y="1"/>
                  </a:lnTo>
                  <a:lnTo>
                    <a:pt x="77" y="0"/>
                  </a:lnTo>
                  <a:close/>
                </a:path>
              </a:pathLst>
            </a:custGeom>
            <a:solidFill>
              <a:srgbClr val="9E5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29"/>
            <p:cNvSpPr>
              <a:spLocks/>
            </p:cNvSpPr>
            <p:nvPr/>
          </p:nvSpPr>
          <p:spPr bwMode="auto">
            <a:xfrm>
              <a:off x="4064000" y="1762125"/>
              <a:ext cx="920750" cy="893763"/>
            </a:xfrm>
            <a:custGeom>
              <a:avLst/>
              <a:gdLst>
                <a:gd name="T0" fmla="*/ 71 w 580"/>
                <a:gd name="T1" fmla="*/ 0 h 563"/>
                <a:gd name="T2" fmla="*/ 39 w 580"/>
                <a:gd name="T3" fmla="*/ 61 h 563"/>
                <a:gd name="T4" fmla="*/ 15 w 580"/>
                <a:gd name="T5" fmla="*/ 131 h 563"/>
                <a:gd name="T6" fmla="*/ 3 w 580"/>
                <a:gd name="T7" fmla="*/ 205 h 563"/>
                <a:gd name="T8" fmla="*/ 0 w 580"/>
                <a:gd name="T9" fmla="*/ 278 h 563"/>
                <a:gd name="T10" fmla="*/ 8 w 580"/>
                <a:gd name="T11" fmla="*/ 351 h 563"/>
                <a:gd name="T12" fmla="*/ 29 w 580"/>
                <a:gd name="T13" fmla="*/ 417 h 563"/>
                <a:gd name="T14" fmla="*/ 63 w 580"/>
                <a:gd name="T15" fmla="*/ 476 h 563"/>
                <a:gd name="T16" fmla="*/ 111 w 580"/>
                <a:gd name="T17" fmla="*/ 524 h 563"/>
                <a:gd name="T18" fmla="*/ 128 w 580"/>
                <a:gd name="T19" fmla="*/ 531 h 563"/>
                <a:gd name="T20" fmla="*/ 147 w 580"/>
                <a:gd name="T21" fmla="*/ 538 h 563"/>
                <a:gd name="T22" fmla="*/ 168 w 580"/>
                <a:gd name="T23" fmla="*/ 545 h 563"/>
                <a:gd name="T24" fmla="*/ 190 w 580"/>
                <a:gd name="T25" fmla="*/ 551 h 563"/>
                <a:gd name="T26" fmla="*/ 214 w 580"/>
                <a:gd name="T27" fmla="*/ 555 h 563"/>
                <a:gd name="T28" fmla="*/ 239 w 580"/>
                <a:gd name="T29" fmla="*/ 559 h 563"/>
                <a:gd name="T30" fmla="*/ 264 w 580"/>
                <a:gd name="T31" fmla="*/ 561 h 563"/>
                <a:gd name="T32" fmla="*/ 291 w 580"/>
                <a:gd name="T33" fmla="*/ 563 h 563"/>
                <a:gd name="T34" fmla="*/ 318 w 580"/>
                <a:gd name="T35" fmla="*/ 563 h 563"/>
                <a:gd name="T36" fmla="*/ 346 w 580"/>
                <a:gd name="T37" fmla="*/ 563 h 563"/>
                <a:gd name="T38" fmla="*/ 374 w 580"/>
                <a:gd name="T39" fmla="*/ 561 h 563"/>
                <a:gd name="T40" fmla="*/ 402 w 580"/>
                <a:gd name="T41" fmla="*/ 558 h 563"/>
                <a:gd name="T42" fmla="*/ 430 w 580"/>
                <a:gd name="T43" fmla="*/ 554 h 563"/>
                <a:gd name="T44" fmla="*/ 457 w 580"/>
                <a:gd name="T45" fmla="*/ 548 h 563"/>
                <a:gd name="T46" fmla="*/ 485 w 580"/>
                <a:gd name="T47" fmla="*/ 540 h 563"/>
                <a:gd name="T48" fmla="*/ 512 w 580"/>
                <a:gd name="T49" fmla="*/ 531 h 563"/>
                <a:gd name="T50" fmla="*/ 539 w 580"/>
                <a:gd name="T51" fmla="*/ 462 h 563"/>
                <a:gd name="T52" fmla="*/ 560 w 580"/>
                <a:gd name="T53" fmla="*/ 395 h 563"/>
                <a:gd name="T54" fmla="*/ 574 w 580"/>
                <a:gd name="T55" fmla="*/ 331 h 563"/>
                <a:gd name="T56" fmla="*/ 580 w 580"/>
                <a:gd name="T57" fmla="*/ 271 h 563"/>
                <a:gd name="T58" fmla="*/ 578 w 580"/>
                <a:gd name="T59" fmla="*/ 213 h 563"/>
                <a:gd name="T60" fmla="*/ 571 w 580"/>
                <a:gd name="T61" fmla="*/ 157 h 563"/>
                <a:gd name="T62" fmla="*/ 555 w 580"/>
                <a:gd name="T63" fmla="*/ 104 h 563"/>
                <a:gd name="T64" fmla="*/ 532 w 580"/>
                <a:gd name="T65" fmla="*/ 53 h 563"/>
                <a:gd name="T66" fmla="*/ 517 w 580"/>
                <a:gd name="T67" fmla="*/ 50 h 563"/>
                <a:gd name="T68" fmla="*/ 502 w 580"/>
                <a:gd name="T69" fmla="*/ 49 h 563"/>
                <a:gd name="T70" fmla="*/ 487 w 580"/>
                <a:gd name="T71" fmla="*/ 46 h 563"/>
                <a:gd name="T72" fmla="*/ 473 w 580"/>
                <a:gd name="T73" fmla="*/ 43 h 563"/>
                <a:gd name="T74" fmla="*/ 457 w 580"/>
                <a:gd name="T75" fmla="*/ 40 h 563"/>
                <a:gd name="T76" fmla="*/ 442 w 580"/>
                <a:gd name="T77" fmla="*/ 39 h 563"/>
                <a:gd name="T78" fmla="*/ 427 w 580"/>
                <a:gd name="T79" fmla="*/ 36 h 563"/>
                <a:gd name="T80" fmla="*/ 411 w 580"/>
                <a:gd name="T81" fmla="*/ 33 h 563"/>
                <a:gd name="T82" fmla="*/ 396 w 580"/>
                <a:gd name="T83" fmla="*/ 31 h 563"/>
                <a:gd name="T84" fmla="*/ 381 w 580"/>
                <a:gd name="T85" fmla="*/ 28 h 563"/>
                <a:gd name="T86" fmla="*/ 367 w 580"/>
                <a:gd name="T87" fmla="*/ 25 h 563"/>
                <a:gd name="T88" fmla="*/ 352 w 580"/>
                <a:gd name="T89" fmla="*/ 22 h 563"/>
                <a:gd name="T90" fmla="*/ 336 w 580"/>
                <a:gd name="T91" fmla="*/ 21 h 563"/>
                <a:gd name="T92" fmla="*/ 321 w 580"/>
                <a:gd name="T93" fmla="*/ 18 h 563"/>
                <a:gd name="T94" fmla="*/ 307 w 580"/>
                <a:gd name="T95" fmla="*/ 15 h 563"/>
                <a:gd name="T96" fmla="*/ 292 w 580"/>
                <a:gd name="T97" fmla="*/ 13 h 563"/>
                <a:gd name="T98" fmla="*/ 264 w 580"/>
                <a:gd name="T99" fmla="*/ 11 h 563"/>
                <a:gd name="T100" fmla="*/ 236 w 580"/>
                <a:gd name="T101" fmla="*/ 8 h 563"/>
                <a:gd name="T102" fmla="*/ 209 w 580"/>
                <a:gd name="T103" fmla="*/ 7 h 563"/>
                <a:gd name="T104" fmla="*/ 182 w 580"/>
                <a:gd name="T105" fmla="*/ 6 h 563"/>
                <a:gd name="T106" fmla="*/ 154 w 580"/>
                <a:gd name="T107" fmla="*/ 4 h 563"/>
                <a:gd name="T108" fmla="*/ 126 w 580"/>
                <a:gd name="T109" fmla="*/ 3 h 563"/>
                <a:gd name="T110" fmla="*/ 99 w 580"/>
                <a:gd name="T111" fmla="*/ 1 h 563"/>
                <a:gd name="T112" fmla="*/ 71 w 580"/>
                <a:gd name="T113"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80" h="563">
                  <a:moveTo>
                    <a:pt x="71" y="0"/>
                  </a:moveTo>
                  <a:lnTo>
                    <a:pt x="39" y="61"/>
                  </a:lnTo>
                  <a:lnTo>
                    <a:pt x="15" y="131"/>
                  </a:lnTo>
                  <a:lnTo>
                    <a:pt x="3" y="205"/>
                  </a:lnTo>
                  <a:lnTo>
                    <a:pt x="0" y="278"/>
                  </a:lnTo>
                  <a:lnTo>
                    <a:pt x="8" y="351"/>
                  </a:lnTo>
                  <a:lnTo>
                    <a:pt x="29" y="417"/>
                  </a:lnTo>
                  <a:lnTo>
                    <a:pt x="63" y="476"/>
                  </a:lnTo>
                  <a:lnTo>
                    <a:pt x="111" y="524"/>
                  </a:lnTo>
                  <a:lnTo>
                    <a:pt x="128" y="531"/>
                  </a:lnTo>
                  <a:lnTo>
                    <a:pt x="147" y="538"/>
                  </a:lnTo>
                  <a:lnTo>
                    <a:pt x="168" y="545"/>
                  </a:lnTo>
                  <a:lnTo>
                    <a:pt x="190" y="551"/>
                  </a:lnTo>
                  <a:lnTo>
                    <a:pt x="214" y="555"/>
                  </a:lnTo>
                  <a:lnTo>
                    <a:pt x="239" y="559"/>
                  </a:lnTo>
                  <a:lnTo>
                    <a:pt x="264" y="561"/>
                  </a:lnTo>
                  <a:lnTo>
                    <a:pt x="291" y="563"/>
                  </a:lnTo>
                  <a:lnTo>
                    <a:pt x="318" y="563"/>
                  </a:lnTo>
                  <a:lnTo>
                    <a:pt x="346" y="563"/>
                  </a:lnTo>
                  <a:lnTo>
                    <a:pt x="374" y="561"/>
                  </a:lnTo>
                  <a:lnTo>
                    <a:pt x="402" y="558"/>
                  </a:lnTo>
                  <a:lnTo>
                    <a:pt x="430" y="554"/>
                  </a:lnTo>
                  <a:lnTo>
                    <a:pt x="457" y="548"/>
                  </a:lnTo>
                  <a:lnTo>
                    <a:pt x="485" y="540"/>
                  </a:lnTo>
                  <a:lnTo>
                    <a:pt x="512" y="531"/>
                  </a:lnTo>
                  <a:lnTo>
                    <a:pt x="539" y="462"/>
                  </a:lnTo>
                  <a:lnTo>
                    <a:pt x="560" y="395"/>
                  </a:lnTo>
                  <a:lnTo>
                    <a:pt x="574" y="331"/>
                  </a:lnTo>
                  <a:lnTo>
                    <a:pt x="580" y="271"/>
                  </a:lnTo>
                  <a:lnTo>
                    <a:pt x="578" y="213"/>
                  </a:lnTo>
                  <a:lnTo>
                    <a:pt x="571" y="157"/>
                  </a:lnTo>
                  <a:lnTo>
                    <a:pt x="555" y="104"/>
                  </a:lnTo>
                  <a:lnTo>
                    <a:pt x="532" y="53"/>
                  </a:lnTo>
                  <a:lnTo>
                    <a:pt x="517" y="50"/>
                  </a:lnTo>
                  <a:lnTo>
                    <a:pt x="502" y="49"/>
                  </a:lnTo>
                  <a:lnTo>
                    <a:pt x="487" y="46"/>
                  </a:lnTo>
                  <a:lnTo>
                    <a:pt x="473" y="43"/>
                  </a:lnTo>
                  <a:lnTo>
                    <a:pt x="457" y="40"/>
                  </a:lnTo>
                  <a:lnTo>
                    <a:pt x="442" y="39"/>
                  </a:lnTo>
                  <a:lnTo>
                    <a:pt x="427" y="36"/>
                  </a:lnTo>
                  <a:lnTo>
                    <a:pt x="411" y="33"/>
                  </a:lnTo>
                  <a:lnTo>
                    <a:pt x="396" y="31"/>
                  </a:lnTo>
                  <a:lnTo>
                    <a:pt x="381" y="28"/>
                  </a:lnTo>
                  <a:lnTo>
                    <a:pt x="367" y="25"/>
                  </a:lnTo>
                  <a:lnTo>
                    <a:pt x="352" y="22"/>
                  </a:lnTo>
                  <a:lnTo>
                    <a:pt x="336" y="21"/>
                  </a:lnTo>
                  <a:lnTo>
                    <a:pt x="321" y="18"/>
                  </a:lnTo>
                  <a:lnTo>
                    <a:pt x="307" y="15"/>
                  </a:lnTo>
                  <a:lnTo>
                    <a:pt x="292" y="13"/>
                  </a:lnTo>
                  <a:lnTo>
                    <a:pt x="264" y="11"/>
                  </a:lnTo>
                  <a:lnTo>
                    <a:pt x="236" y="8"/>
                  </a:lnTo>
                  <a:lnTo>
                    <a:pt x="209" y="7"/>
                  </a:lnTo>
                  <a:lnTo>
                    <a:pt x="182" y="6"/>
                  </a:lnTo>
                  <a:lnTo>
                    <a:pt x="154" y="4"/>
                  </a:lnTo>
                  <a:lnTo>
                    <a:pt x="126" y="3"/>
                  </a:lnTo>
                  <a:lnTo>
                    <a:pt x="99" y="1"/>
                  </a:lnTo>
                  <a:lnTo>
                    <a:pt x="71" y="0"/>
                  </a:lnTo>
                  <a:close/>
                </a:path>
              </a:pathLst>
            </a:custGeom>
            <a:solidFill>
              <a:srgbClr val="A35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30"/>
            <p:cNvSpPr>
              <a:spLocks/>
            </p:cNvSpPr>
            <p:nvPr/>
          </p:nvSpPr>
          <p:spPr bwMode="auto">
            <a:xfrm>
              <a:off x="4079875" y="1779588"/>
              <a:ext cx="860425" cy="839788"/>
            </a:xfrm>
            <a:custGeom>
              <a:avLst/>
              <a:gdLst>
                <a:gd name="T0" fmla="*/ 66 w 542"/>
                <a:gd name="T1" fmla="*/ 0 h 529"/>
                <a:gd name="T2" fmla="*/ 37 w 542"/>
                <a:gd name="T3" fmla="*/ 59 h 529"/>
                <a:gd name="T4" fmla="*/ 15 w 542"/>
                <a:gd name="T5" fmla="*/ 123 h 529"/>
                <a:gd name="T6" fmla="*/ 2 w 542"/>
                <a:gd name="T7" fmla="*/ 191 h 529"/>
                <a:gd name="T8" fmla="*/ 0 w 542"/>
                <a:gd name="T9" fmla="*/ 260 h 529"/>
                <a:gd name="T10" fmla="*/ 8 w 542"/>
                <a:gd name="T11" fmla="*/ 328 h 529"/>
                <a:gd name="T12" fmla="*/ 28 w 542"/>
                <a:gd name="T13" fmla="*/ 391 h 529"/>
                <a:gd name="T14" fmla="*/ 59 w 542"/>
                <a:gd name="T15" fmla="*/ 447 h 529"/>
                <a:gd name="T16" fmla="*/ 104 w 542"/>
                <a:gd name="T17" fmla="*/ 491 h 529"/>
                <a:gd name="T18" fmla="*/ 121 w 542"/>
                <a:gd name="T19" fmla="*/ 498 h 529"/>
                <a:gd name="T20" fmla="*/ 137 w 542"/>
                <a:gd name="T21" fmla="*/ 505 h 529"/>
                <a:gd name="T22" fmla="*/ 157 w 542"/>
                <a:gd name="T23" fmla="*/ 511 h 529"/>
                <a:gd name="T24" fmla="*/ 178 w 542"/>
                <a:gd name="T25" fmla="*/ 516 h 529"/>
                <a:gd name="T26" fmla="*/ 200 w 542"/>
                <a:gd name="T27" fmla="*/ 520 h 529"/>
                <a:gd name="T28" fmla="*/ 224 w 542"/>
                <a:gd name="T29" fmla="*/ 523 h 529"/>
                <a:gd name="T30" fmla="*/ 247 w 542"/>
                <a:gd name="T31" fmla="*/ 526 h 529"/>
                <a:gd name="T32" fmla="*/ 272 w 542"/>
                <a:gd name="T33" fmla="*/ 527 h 529"/>
                <a:gd name="T34" fmla="*/ 297 w 542"/>
                <a:gd name="T35" fmla="*/ 529 h 529"/>
                <a:gd name="T36" fmla="*/ 324 w 542"/>
                <a:gd name="T37" fmla="*/ 527 h 529"/>
                <a:gd name="T38" fmla="*/ 350 w 542"/>
                <a:gd name="T39" fmla="*/ 526 h 529"/>
                <a:gd name="T40" fmla="*/ 375 w 542"/>
                <a:gd name="T41" fmla="*/ 523 h 529"/>
                <a:gd name="T42" fmla="*/ 401 w 542"/>
                <a:gd name="T43" fmla="*/ 519 h 529"/>
                <a:gd name="T44" fmla="*/ 428 w 542"/>
                <a:gd name="T45" fmla="*/ 513 h 529"/>
                <a:gd name="T46" fmla="*/ 453 w 542"/>
                <a:gd name="T47" fmla="*/ 506 h 529"/>
                <a:gd name="T48" fmla="*/ 478 w 542"/>
                <a:gd name="T49" fmla="*/ 498 h 529"/>
                <a:gd name="T50" fmla="*/ 504 w 542"/>
                <a:gd name="T51" fmla="*/ 433 h 529"/>
                <a:gd name="T52" fmla="*/ 524 w 542"/>
                <a:gd name="T53" fmla="*/ 370 h 529"/>
                <a:gd name="T54" fmla="*/ 536 w 542"/>
                <a:gd name="T55" fmla="*/ 310 h 529"/>
                <a:gd name="T56" fmla="*/ 542 w 542"/>
                <a:gd name="T57" fmla="*/ 253 h 529"/>
                <a:gd name="T58" fmla="*/ 542 w 542"/>
                <a:gd name="T59" fmla="*/ 199 h 529"/>
                <a:gd name="T60" fmla="*/ 534 w 542"/>
                <a:gd name="T61" fmla="*/ 148 h 529"/>
                <a:gd name="T62" fmla="*/ 520 w 542"/>
                <a:gd name="T63" fmla="*/ 98 h 529"/>
                <a:gd name="T64" fmla="*/ 497 w 542"/>
                <a:gd name="T65" fmla="*/ 50 h 529"/>
                <a:gd name="T66" fmla="*/ 483 w 542"/>
                <a:gd name="T67" fmla="*/ 48 h 529"/>
                <a:gd name="T68" fmla="*/ 470 w 542"/>
                <a:gd name="T69" fmla="*/ 46 h 529"/>
                <a:gd name="T70" fmla="*/ 456 w 542"/>
                <a:gd name="T71" fmla="*/ 43 h 529"/>
                <a:gd name="T72" fmla="*/ 442 w 542"/>
                <a:gd name="T73" fmla="*/ 41 h 529"/>
                <a:gd name="T74" fmla="*/ 426 w 542"/>
                <a:gd name="T75" fmla="*/ 39 h 529"/>
                <a:gd name="T76" fmla="*/ 413 w 542"/>
                <a:gd name="T77" fmla="*/ 36 h 529"/>
                <a:gd name="T78" fmla="*/ 399 w 542"/>
                <a:gd name="T79" fmla="*/ 34 h 529"/>
                <a:gd name="T80" fmla="*/ 385 w 542"/>
                <a:gd name="T81" fmla="*/ 31 h 529"/>
                <a:gd name="T82" fmla="*/ 371 w 542"/>
                <a:gd name="T83" fmla="*/ 29 h 529"/>
                <a:gd name="T84" fmla="*/ 357 w 542"/>
                <a:gd name="T85" fmla="*/ 27 h 529"/>
                <a:gd name="T86" fmla="*/ 343 w 542"/>
                <a:gd name="T87" fmla="*/ 24 h 529"/>
                <a:gd name="T88" fmla="*/ 329 w 542"/>
                <a:gd name="T89" fmla="*/ 22 h 529"/>
                <a:gd name="T90" fmla="*/ 314 w 542"/>
                <a:gd name="T91" fmla="*/ 20 h 529"/>
                <a:gd name="T92" fmla="*/ 300 w 542"/>
                <a:gd name="T93" fmla="*/ 17 h 529"/>
                <a:gd name="T94" fmla="*/ 286 w 542"/>
                <a:gd name="T95" fmla="*/ 16 h 529"/>
                <a:gd name="T96" fmla="*/ 272 w 542"/>
                <a:gd name="T97" fmla="*/ 13 h 529"/>
                <a:gd name="T98" fmla="*/ 247 w 542"/>
                <a:gd name="T99" fmla="*/ 11 h 529"/>
                <a:gd name="T100" fmla="*/ 221 w 542"/>
                <a:gd name="T101" fmla="*/ 10 h 529"/>
                <a:gd name="T102" fmla="*/ 196 w 542"/>
                <a:gd name="T103" fmla="*/ 9 h 529"/>
                <a:gd name="T104" fmla="*/ 169 w 542"/>
                <a:gd name="T105" fmla="*/ 6 h 529"/>
                <a:gd name="T106" fmla="*/ 144 w 542"/>
                <a:gd name="T107" fmla="*/ 4 h 529"/>
                <a:gd name="T108" fmla="*/ 118 w 542"/>
                <a:gd name="T109" fmla="*/ 3 h 529"/>
                <a:gd name="T110" fmla="*/ 93 w 542"/>
                <a:gd name="T111" fmla="*/ 2 h 529"/>
                <a:gd name="T112" fmla="*/ 66 w 542"/>
                <a:gd name="T113" fmla="*/ 0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2" h="529">
                  <a:moveTo>
                    <a:pt x="66" y="0"/>
                  </a:moveTo>
                  <a:lnTo>
                    <a:pt x="37" y="59"/>
                  </a:lnTo>
                  <a:lnTo>
                    <a:pt x="15" y="123"/>
                  </a:lnTo>
                  <a:lnTo>
                    <a:pt x="2" y="191"/>
                  </a:lnTo>
                  <a:lnTo>
                    <a:pt x="0" y="260"/>
                  </a:lnTo>
                  <a:lnTo>
                    <a:pt x="8" y="328"/>
                  </a:lnTo>
                  <a:lnTo>
                    <a:pt x="28" y="391"/>
                  </a:lnTo>
                  <a:lnTo>
                    <a:pt x="59" y="447"/>
                  </a:lnTo>
                  <a:lnTo>
                    <a:pt x="104" y="491"/>
                  </a:lnTo>
                  <a:lnTo>
                    <a:pt x="121" y="498"/>
                  </a:lnTo>
                  <a:lnTo>
                    <a:pt x="137" y="505"/>
                  </a:lnTo>
                  <a:lnTo>
                    <a:pt x="157" y="511"/>
                  </a:lnTo>
                  <a:lnTo>
                    <a:pt x="178" y="516"/>
                  </a:lnTo>
                  <a:lnTo>
                    <a:pt x="200" y="520"/>
                  </a:lnTo>
                  <a:lnTo>
                    <a:pt x="224" y="523"/>
                  </a:lnTo>
                  <a:lnTo>
                    <a:pt x="247" y="526"/>
                  </a:lnTo>
                  <a:lnTo>
                    <a:pt x="272" y="527"/>
                  </a:lnTo>
                  <a:lnTo>
                    <a:pt x="297" y="529"/>
                  </a:lnTo>
                  <a:lnTo>
                    <a:pt x="324" y="527"/>
                  </a:lnTo>
                  <a:lnTo>
                    <a:pt x="350" y="526"/>
                  </a:lnTo>
                  <a:lnTo>
                    <a:pt x="375" y="523"/>
                  </a:lnTo>
                  <a:lnTo>
                    <a:pt x="401" y="519"/>
                  </a:lnTo>
                  <a:lnTo>
                    <a:pt x="428" y="513"/>
                  </a:lnTo>
                  <a:lnTo>
                    <a:pt x="453" y="506"/>
                  </a:lnTo>
                  <a:lnTo>
                    <a:pt x="478" y="498"/>
                  </a:lnTo>
                  <a:lnTo>
                    <a:pt x="504" y="433"/>
                  </a:lnTo>
                  <a:lnTo>
                    <a:pt x="524" y="370"/>
                  </a:lnTo>
                  <a:lnTo>
                    <a:pt x="536" y="310"/>
                  </a:lnTo>
                  <a:lnTo>
                    <a:pt x="542" y="253"/>
                  </a:lnTo>
                  <a:lnTo>
                    <a:pt x="542" y="199"/>
                  </a:lnTo>
                  <a:lnTo>
                    <a:pt x="534" y="148"/>
                  </a:lnTo>
                  <a:lnTo>
                    <a:pt x="520" y="98"/>
                  </a:lnTo>
                  <a:lnTo>
                    <a:pt x="497" y="50"/>
                  </a:lnTo>
                  <a:lnTo>
                    <a:pt x="483" y="48"/>
                  </a:lnTo>
                  <a:lnTo>
                    <a:pt x="470" y="46"/>
                  </a:lnTo>
                  <a:lnTo>
                    <a:pt x="456" y="43"/>
                  </a:lnTo>
                  <a:lnTo>
                    <a:pt x="442" y="41"/>
                  </a:lnTo>
                  <a:lnTo>
                    <a:pt x="426" y="39"/>
                  </a:lnTo>
                  <a:lnTo>
                    <a:pt x="413" y="36"/>
                  </a:lnTo>
                  <a:lnTo>
                    <a:pt x="399" y="34"/>
                  </a:lnTo>
                  <a:lnTo>
                    <a:pt x="385" y="31"/>
                  </a:lnTo>
                  <a:lnTo>
                    <a:pt x="371" y="29"/>
                  </a:lnTo>
                  <a:lnTo>
                    <a:pt x="357" y="27"/>
                  </a:lnTo>
                  <a:lnTo>
                    <a:pt x="343" y="24"/>
                  </a:lnTo>
                  <a:lnTo>
                    <a:pt x="329" y="22"/>
                  </a:lnTo>
                  <a:lnTo>
                    <a:pt x="314" y="20"/>
                  </a:lnTo>
                  <a:lnTo>
                    <a:pt x="300" y="17"/>
                  </a:lnTo>
                  <a:lnTo>
                    <a:pt x="286" y="16"/>
                  </a:lnTo>
                  <a:lnTo>
                    <a:pt x="272" y="13"/>
                  </a:lnTo>
                  <a:lnTo>
                    <a:pt x="247" y="11"/>
                  </a:lnTo>
                  <a:lnTo>
                    <a:pt x="221" y="10"/>
                  </a:lnTo>
                  <a:lnTo>
                    <a:pt x="196" y="9"/>
                  </a:lnTo>
                  <a:lnTo>
                    <a:pt x="169" y="6"/>
                  </a:lnTo>
                  <a:lnTo>
                    <a:pt x="144" y="4"/>
                  </a:lnTo>
                  <a:lnTo>
                    <a:pt x="118" y="3"/>
                  </a:lnTo>
                  <a:lnTo>
                    <a:pt x="93" y="2"/>
                  </a:lnTo>
                  <a:lnTo>
                    <a:pt x="66" y="0"/>
                  </a:lnTo>
                  <a:close/>
                </a:path>
              </a:pathLst>
            </a:custGeom>
            <a:solidFill>
              <a:srgbClr val="A86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31"/>
            <p:cNvSpPr>
              <a:spLocks/>
            </p:cNvSpPr>
            <p:nvPr/>
          </p:nvSpPr>
          <p:spPr bwMode="auto">
            <a:xfrm>
              <a:off x="4094163" y="1797050"/>
              <a:ext cx="801688" cy="779463"/>
            </a:xfrm>
            <a:custGeom>
              <a:avLst/>
              <a:gdLst>
                <a:gd name="T0" fmla="*/ 63 w 505"/>
                <a:gd name="T1" fmla="*/ 0 h 491"/>
                <a:gd name="T2" fmla="*/ 35 w 505"/>
                <a:gd name="T3" fmla="*/ 55 h 491"/>
                <a:gd name="T4" fmla="*/ 16 w 505"/>
                <a:gd name="T5" fmla="*/ 114 h 491"/>
                <a:gd name="T6" fmla="*/ 3 w 505"/>
                <a:gd name="T7" fmla="*/ 178 h 491"/>
                <a:gd name="T8" fmla="*/ 0 w 505"/>
                <a:gd name="T9" fmla="*/ 242 h 491"/>
                <a:gd name="T10" fmla="*/ 7 w 505"/>
                <a:gd name="T11" fmla="*/ 305 h 491"/>
                <a:gd name="T12" fmla="*/ 25 w 505"/>
                <a:gd name="T13" fmla="*/ 365 h 491"/>
                <a:gd name="T14" fmla="*/ 56 w 505"/>
                <a:gd name="T15" fmla="*/ 416 h 491"/>
                <a:gd name="T16" fmla="*/ 98 w 505"/>
                <a:gd name="T17" fmla="*/ 458 h 491"/>
                <a:gd name="T18" fmla="*/ 113 w 505"/>
                <a:gd name="T19" fmla="*/ 465 h 491"/>
                <a:gd name="T20" fmla="*/ 130 w 505"/>
                <a:gd name="T21" fmla="*/ 470 h 491"/>
                <a:gd name="T22" fmla="*/ 148 w 505"/>
                <a:gd name="T23" fmla="*/ 475 h 491"/>
                <a:gd name="T24" fmla="*/ 167 w 505"/>
                <a:gd name="T25" fmla="*/ 480 h 491"/>
                <a:gd name="T26" fmla="*/ 187 w 505"/>
                <a:gd name="T27" fmla="*/ 484 h 491"/>
                <a:gd name="T28" fmla="*/ 209 w 505"/>
                <a:gd name="T29" fmla="*/ 487 h 491"/>
                <a:gd name="T30" fmla="*/ 231 w 505"/>
                <a:gd name="T31" fmla="*/ 490 h 491"/>
                <a:gd name="T32" fmla="*/ 255 w 505"/>
                <a:gd name="T33" fmla="*/ 491 h 491"/>
                <a:gd name="T34" fmla="*/ 278 w 505"/>
                <a:gd name="T35" fmla="*/ 491 h 491"/>
                <a:gd name="T36" fmla="*/ 302 w 505"/>
                <a:gd name="T37" fmla="*/ 491 h 491"/>
                <a:gd name="T38" fmla="*/ 327 w 505"/>
                <a:gd name="T39" fmla="*/ 490 h 491"/>
                <a:gd name="T40" fmla="*/ 351 w 505"/>
                <a:gd name="T41" fmla="*/ 487 h 491"/>
                <a:gd name="T42" fmla="*/ 376 w 505"/>
                <a:gd name="T43" fmla="*/ 483 h 491"/>
                <a:gd name="T44" fmla="*/ 399 w 505"/>
                <a:gd name="T45" fmla="*/ 477 h 491"/>
                <a:gd name="T46" fmla="*/ 423 w 505"/>
                <a:gd name="T47" fmla="*/ 472 h 491"/>
                <a:gd name="T48" fmla="*/ 447 w 505"/>
                <a:gd name="T49" fmla="*/ 463 h 491"/>
                <a:gd name="T50" fmla="*/ 470 w 505"/>
                <a:gd name="T51" fmla="*/ 402 h 491"/>
                <a:gd name="T52" fmla="*/ 488 w 505"/>
                <a:gd name="T53" fmla="*/ 345 h 491"/>
                <a:gd name="T54" fmla="*/ 501 w 505"/>
                <a:gd name="T55" fmla="*/ 290 h 491"/>
                <a:gd name="T56" fmla="*/ 505 w 505"/>
                <a:gd name="T57" fmla="*/ 237 h 491"/>
                <a:gd name="T58" fmla="*/ 505 w 505"/>
                <a:gd name="T59" fmla="*/ 187 h 491"/>
                <a:gd name="T60" fmla="*/ 497 w 505"/>
                <a:gd name="T61" fmla="*/ 138 h 491"/>
                <a:gd name="T62" fmla="*/ 484 w 505"/>
                <a:gd name="T63" fmla="*/ 92 h 491"/>
                <a:gd name="T64" fmla="*/ 463 w 505"/>
                <a:gd name="T65" fmla="*/ 48 h 491"/>
                <a:gd name="T66" fmla="*/ 437 w 505"/>
                <a:gd name="T67" fmla="*/ 43 h 491"/>
                <a:gd name="T68" fmla="*/ 412 w 505"/>
                <a:gd name="T69" fmla="*/ 38 h 491"/>
                <a:gd name="T70" fmla="*/ 386 w 505"/>
                <a:gd name="T71" fmla="*/ 34 h 491"/>
                <a:gd name="T72" fmla="*/ 359 w 505"/>
                <a:gd name="T73" fmla="*/ 30 h 491"/>
                <a:gd name="T74" fmla="*/ 333 w 505"/>
                <a:gd name="T75" fmla="*/ 25 h 491"/>
                <a:gd name="T76" fmla="*/ 308 w 505"/>
                <a:gd name="T77" fmla="*/ 21 h 491"/>
                <a:gd name="T78" fmla="*/ 281 w 505"/>
                <a:gd name="T79" fmla="*/ 16 h 491"/>
                <a:gd name="T80" fmla="*/ 255 w 505"/>
                <a:gd name="T81" fmla="*/ 11 h 491"/>
                <a:gd name="T82" fmla="*/ 231 w 505"/>
                <a:gd name="T83" fmla="*/ 10 h 491"/>
                <a:gd name="T84" fmla="*/ 208 w 505"/>
                <a:gd name="T85" fmla="*/ 9 h 491"/>
                <a:gd name="T86" fmla="*/ 184 w 505"/>
                <a:gd name="T87" fmla="*/ 7 h 491"/>
                <a:gd name="T88" fmla="*/ 159 w 505"/>
                <a:gd name="T89" fmla="*/ 6 h 491"/>
                <a:gd name="T90" fmla="*/ 135 w 505"/>
                <a:gd name="T91" fmla="*/ 5 h 491"/>
                <a:gd name="T92" fmla="*/ 112 w 505"/>
                <a:gd name="T93" fmla="*/ 3 h 491"/>
                <a:gd name="T94" fmla="*/ 87 w 505"/>
                <a:gd name="T95" fmla="*/ 2 h 491"/>
                <a:gd name="T96" fmla="*/ 63 w 505"/>
                <a:gd name="T97" fmla="*/ 0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05" h="491">
                  <a:moveTo>
                    <a:pt x="63" y="0"/>
                  </a:moveTo>
                  <a:lnTo>
                    <a:pt x="35" y="55"/>
                  </a:lnTo>
                  <a:lnTo>
                    <a:pt x="16" y="114"/>
                  </a:lnTo>
                  <a:lnTo>
                    <a:pt x="3" y="178"/>
                  </a:lnTo>
                  <a:lnTo>
                    <a:pt x="0" y="242"/>
                  </a:lnTo>
                  <a:lnTo>
                    <a:pt x="7" y="305"/>
                  </a:lnTo>
                  <a:lnTo>
                    <a:pt x="25" y="365"/>
                  </a:lnTo>
                  <a:lnTo>
                    <a:pt x="56" y="416"/>
                  </a:lnTo>
                  <a:lnTo>
                    <a:pt x="98" y="458"/>
                  </a:lnTo>
                  <a:lnTo>
                    <a:pt x="113" y="465"/>
                  </a:lnTo>
                  <a:lnTo>
                    <a:pt x="130" y="470"/>
                  </a:lnTo>
                  <a:lnTo>
                    <a:pt x="148" y="475"/>
                  </a:lnTo>
                  <a:lnTo>
                    <a:pt x="167" y="480"/>
                  </a:lnTo>
                  <a:lnTo>
                    <a:pt x="187" y="484"/>
                  </a:lnTo>
                  <a:lnTo>
                    <a:pt x="209" y="487"/>
                  </a:lnTo>
                  <a:lnTo>
                    <a:pt x="231" y="490"/>
                  </a:lnTo>
                  <a:lnTo>
                    <a:pt x="255" y="491"/>
                  </a:lnTo>
                  <a:lnTo>
                    <a:pt x="278" y="491"/>
                  </a:lnTo>
                  <a:lnTo>
                    <a:pt x="302" y="491"/>
                  </a:lnTo>
                  <a:lnTo>
                    <a:pt x="327" y="490"/>
                  </a:lnTo>
                  <a:lnTo>
                    <a:pt x="351" y="487"/>
                  </a:lnTo>
                  <a:lnTo>
                    <a:pt x="376" y="483"/>
                  </a:lnTo>
                  <a:lnTo>
                    <a:pt x="399" y="477"/>
                  </a:lnTo>
                  <a:lnTo>
                    <a:pt x="423" y="472"/>
                  </a:lnTo>
                  <a:lnTo>
                    <a:pt x="447" y="463"/>
                  </a:lnTo>
                  <a:lnTo>
                    <a:pt x="470" y="402"/>
                  </a:lnTo>
                  <a:lnTo>
                    <a:pt x="488" y="345"/>
                  </a:lnTo>
                  <a:lnTo>
                    <a:pt x="501" y="290"/>
                  </a:lnTo>
                  <a:lnTo>
                    <a:pt x="505" y="237"/>
                  </a:lnTo>
                  <a:lnTo>
                    <a:pt x="505" y="187"/>
                  </a:lnTo>
                  <a:lnTo>
                    <a:pt x="497" y="138"/>
                  </a:lnTo>
                  <a:lnTo>
                    <a:pt x="484" y="92"/>
                  </a:lnTo>
                  <a:lnTo>
                    <a:pt x="463" y="48"/>
                  </a:lnTo>
                  <a:lnTo>
                    <a:pt x="437" y="43"/>
                  </a:lnTo>
                  <a:lnTo>
                    <a:pt x="412" y="38"/>
                  </a:lnTo>
                  <a:lnTo>
                    <a:pt x="386" y="34"/>
                  </a:lnTo>
                  <a:lnTo>
                    <a:pt x="359" y="30"/>
                  </a:lnTo>
                  <a:lnTo>
                    <a:pt x="333" y="25"/>
                  </a:lnTo>
                  <a:lnTo>
                    <a:pt x="308" y="21"/>
                  </a:lnTo>
                  <a:lnTo>
                    <a:pt x="281" y="16"/>
                  </a:lnTo>
                  <a:lnTo>
                    <a:pt x="255" y="11"/>
                  </a:lnTo>
                  <a:lnTo>
                    <a:pt x="231" y="10"/>
                  </a:lnTo>
                  <a:lnTo>
                    <a:pt x="208" y="9"/>
                  </a:lnTo>
                  <a:lnTo>
                    <a:pt x="184" y="7"/>
                  </a:lnTo>
                  <a:lnTo>
                    <a:pt x="159" y="6"/>
                  </a:lnTo>
                  <a:lnTo>
                    <a:pt x="135" y="5"/>
                  </a:lnTo>
                  <a:lnTo>
                    <a:pt x="112" y="3"/>
                  </a:lnTo>
                  <a:lnTo>
                    <a:pt x="87" y="2"/>
                  </a:lnTo>
                  <a:lnTo>
                    <a:pt x="63" y="0"/>
                  </a:lnTo>
                  <a:close/>
                </a:path>
              </a:pathLst>
            </a:custGeom>
            <a:solidFill>
              <a:srgbClr val="AD6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32"/>
            <p:cNvSpPr>
              <a:spLocks/>
            </p:cNvSpPr>
            <p:nvPr/>
          </p:nvSpPr>
          <p:spPr bwMode="auto">
            <a:xfrm>
              <a:off x="4110038" y="1814513"/>
              <a:ext cx="741363" cy="722313"/>
            </a:xfrm>
            <a:custGeom>
              <a:avLst/>
              <a:gdLst>
                <a:gd name="T0" fmla="*/ 59 w 467"/>
                <a:gd name="T1" fmla="*/ 0 h 455"/>
                <a:gd name="T2" fmla="*/ 32 w 467"/>
                <a:gd name="T3" fmla="*/ 51 h 455"/>
                <a:gd name="T4" fmla="*/ 14 w 467"/>
                <a:gd name="T5" fmla="*/ 106 h 455"/>
                <a:gd name="T6" fmla="*/ 3 w 467"/>
                <a:gd name="T7" fmla="*/ 165 h 455"/>
                <a:gd name="T8" fmla="*/ 0 w 467"/>
                <a:gd name="T9" fmla="*/ 224 h 455"/>
                <a:gd name="T10" fmla="*/ 7 w 467"/>
                <a:gd name="T11" fmla="*/ 283 h 455"/>
                <a:gd name="T12" fmla="*/ 24 w 467"/>
                <a:gd name="T13" fmla="*/ 337 h 455"/>
                <a:gd name="T14" fmla="*/ 52 w 467"/>
                <a:gd name="T15" fmla="*/ 384 h 455"/>
                <a:gd name="T16" fmla="*/ 91 w 467"/>
                <a:gd name="T17" fmla="*/ 423 h 455"/>
                <a:gd name="T18" fmla="*/ 104 w 467"/>
                <a:gd name="T19" fmla="*/ 429 h 455"/>
                <a:gd name="T20" fmla="*/ 120 w 467"/>
                <a:gd name="T21" fmla="*/ 434 h 455"/>
                <a:gd name="T22" fmla="*/ 136 w 467"/>
                <a:gd name="T23" fmla="*/ 440 h 455"/>
                <a:gd name="T24" fmla="*/ 154 w 467"/>
                <a:gd name="T25" fmla="*/ 444 h 455"/>
                <a:gd name="T26" fmla="*/ 174 w 467"/>
                <a:gd name="T27" fmla="*/ 448 h 455"/>
                <a:gd name="T28" fmla="*/ 193 w 467"/>
                <a:gd name="T29" fmla="*/ 451 h 455"/>
                <a:gd name="T30" fmla="*/ 214 w 467"/>
                <a:gd name="T31" fmla="*/ 454 h 455"/>
                <a:gd name="T32" fmla="*/ 235 w 467"/>
                <a:gd name="T33" fmla="*/ 455 h 455"/>
                <a:gd name="T34" fmla="*/ 257 w 467"/>
                <a:gd name="T35" fmla="*/ 455 h 455"/>
                <a:gd name="T36" fmla="*/ 280 w 467"/>
                <a:gd name="T37" fmla="*/ 455 h 455"/>
                <a:gd name="T38" fmla="*/ 302 w 467"/>
                <a:gd name="T39" fmla="*/ 454 h 455"/>
                <a:gd name="T40" fmla="*/ 325 w 467"/>
                <a:gd name="T41" fmla="*/ 451 h 455"/>
                <a:gd name="T42" fmla="*/ 348 w 467"/>
                <a:gd name="T43" fmla="*/ 447 h 455"/>
                <a:gd name="T44" fmla="*/ 370 w 467"/>
                <a:gd name="T45" fmla="*/ 443 h 455"/>
                <a:gd name="T46" fmla="*/ 392 w 467"/>
                <a:gd name="T47" fmla="*/ 436 h 455"/>
                <a:gd name="T48" fmla="*/ 413 w 467"/>
                <a:gd name="T49" fmla="*/ 429 h 455"/>
                <a:gd name="T50" fmla="*/ 435 w 467"/>
                <a:gd name="T51" fmla="*/ 373 h 455"/>
                <a:gd name="T52" fmla="*/ 452 w 467"/>
                <a:gd name="T53" fmla="*/ 319 h 455"/>
                <a:gd name="T54" fmla="*/ 463 w 467"/>
                <a:gd name="T55" fmla="*/ 267 h 455"/>
                <a:gd name="T56" fmla="*/ 467 w 467"/>
                <a:gd name="T57" fmla="*/ 219 h 455"/>
                <a:gd name="T58" fmla="*/ 467 w 467"/>
                <a:gd name="T59" fmla="*/ 172 h 455"/>
                <a:gd name="T60" fmla="*/ 460 w 467"/>
                <a:gd name="T61" fmla="*/ 127 h 455"/>
                <a:gd name="T62" fmla="*/ 448 w 467"/>
                <a:gd name="T63" fmla="*/ 84 h 455"/>
                <a:gd name="T64" fmla="*/ 430 w 467"/>
                <a:gd name="T65" fmla="*/ 44 h 455"/>
                <a:gd name="T66" fmla="*/ 405 w 467"/>
                <a:gd name="T67" fmla="*/ 39 h 455"/>
                <a:gd name="T68" fmla="*/ 381 w 467"/>
                <a:gd name="T69" fmla="*/ 35 h 455"/>
                <a:gd name="T70" fmla="*/ 356 w 467"/>
                <a:gd name="T71" fmla="*/ 31 h 455"/>
                <a:gd name="T72" fmla="*/ 332 w 467"/>
                <a:gd name="T73" fmla="*/ 27 h 455"/>
                <a:gd name="T74" fmla="*/ 309 w 467"/>
                <a:gd name="T75" fmla="*/ 24 h 455"/>
                <a:gd name="T76" fmla="*/ 284 w 467"/>
                <a:gd name="T77" fmla="*/ 20 h 455"/>
                <a:gd name="T78" fmla="*/ 260 w 467"/>
                <a:gd name="T79" fmla="*/ 16 h 455"/>
                <a:gd name="T80" fmla="*/ 235 w 467"/>
                <a:gd name="T81" fmla="*/ 12 h 455"/>
                <a:gd name="T82" fmla="*/ 213 w 467"/>
                <a:gd name="T83" fmla="*/ 10 h 455"/>
                <a:gd name="T84" fmla="*/ 191 w 467"/>
                <a:gd name="T85" fmla="*/ 9 h 455"/>
                <a:gd name="T86" fmla="*/ 168 w 467"/>
                <a:gd name="T87" fmla="*/ 7 h 455"/>
                <a:gd name="T88" fmla="*/ 148 w 467"/>
                <a:gd name="T89" fmla="*/ 6 h 455"/>
                <a:gd name="T90" fmla="*/ 125 w 467"/>
                <a:gd name="T91" fmla="*/ 5 h 455"/>
                <a:gd name="T92" fmla="*/ 103 w 467"/>
                <a:gd name="T93" fmla="*/ 3 h 455"/>
                <a:gd name="T94" fmla="*/ 81 w 467"/>
                <a:gd name="T95" fmla="*/ 2 h 455"/>
                <a:gd name="T96" fmla="*/ 59 w 467"/>
                <a:gd name="T97" fmla="*/ 0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7" h="455">
                  <a:moveTo>
                    <a:pt x="59" y="0"/>
                  </a:moveTo>
                  <a:lnTo>
                    <a:pt x="32" y="51"/>
                  </a:lnTo>
                  <a:lnTo>
                    <a:pt x="14" y="106"/>
                  </a:lnTo>
                  <a:lnTo>
                    <a:pt x="3" y="165"/>
                  </a:lnTo>
                  <a:lnTo>
                    <a:pt x="0" y="224"/>
                  </a:lnTo>
                  <a:lnTo>
                    <a:pt x="7" y="283"/>
                  </a:lnTo>
                  <a:lnTo>
                    <a:pt x="24" y="337"/>
                  </a:lnTo>
                  <a:lnTo>
                    <a:pt x="52" y="384"/>
                  </a:lnTo>
                  <a:lnTo>
                    <a:pt x="91" y="423"/>
                  </a:lnTo>
                  <a:lnTo>
                    <a:pt x="104" y="429"/>
                  </a:lnTo>
                  <a:lnTo>
                    <a:pt x="120" y="434"/>
                  </a:lnTo>
                  <a:lnTo>
                    <a:pt x="136" y="440"/>
                  </a:lnTo>
                  <a:lnTo>
                    <a:pt x="154" y="444"/>
                  </a:lnTo>
                  <a:lnTo>
                    <a:pt x="174" y="448"/>
                  </a:lnTo>
                  <a:lnTo>
                    <a:pt x="193" y="451"/>
                  </a:lnTo>
                  <a:lnTo>
                    <a:pt x="214" y="454"/>
                  </a:lnTo>
                  <a:lnTo>
                    <a:pt x="235" y="455"/>
                  </a:lnTo>
                  <a:lnTo>
                    <a:pt x="257" y="455"/>
                  </a:lnTo>
                  <a:lnTo>
                    <a:pt x="280" y="455"/>
                  </a:lnTo>
                  <a:lnTo>
                    <a:pt x="302" y="454"/>
                  </a:lnTo>
                  <a:lnTo>
                    <a:pt x="325" y="451"/>
                  </a:lnTo>
                  <a:lnTo>
                    <a:pt x="348" y="447"/>
                  </a:lnTo>
                  <a:lnTo>
                    <a:pt x="370" y="443"/>
                  </a:lnTo>
                  <a:lnTo>
                    <a:pt x="392" y="436"/>
                  </a:lnTo>
                  <a:lnTo>
                    <a:pt x="413" y="429"/>
                  </a:lnTo>
                  <a:lnTo>
                    <a:pt x="435" y="373"/>
                  </a:lnTo>
                  <a:lnTo>
                    <a:pt x="452" y="319"/>
                  </a:lnTo>
                  <a:lnTo>
                    <a:pt x="463" y="267"/>
                  </a:lnTo>
                  <a:lnTo>
                    <a:pt x="467" y="219"/>
                  </a:lnTo>
                  <a:lnTo>
                    <a:pt x="467" y="172"/>
                  </a:lnTo>
                  <a:lnTo>
                    <a:pt x="460" y="127"/>
                  </a:lnTo>
                  <a:lnTo>
                    <a:pt x="448" y="84"/>
                  </a:lnTo>
                  <a:lnTo>
                    <a:pt x="430" y="44"/>
                  </a:lnTo>
                  <a:lnTo>
                    <a:pt x="405" y="39"/>
                  </a:lnTo>
                  <a:lnTo>
                    <a:pt x="381" y="35"/>
                  </a:lnTo>
                  <a:lnTo>
                    <a:pt x="356" y="31"/>
                  </a:lnTo>
                  <a:lnTo>
                    <a:pt x="332" y="27"/>
                  </a:lnTo>
                  <a:lnTo>
                    <a:pt x="309" y="24"/>
                  </a:lnTo>
                  <a:lnTo>
                    <a:pt x="284" y="20"/>
                  </a:lnTo>
                  <a:lnTo>
                    <a:pt x="260" y="16"/>
                  </a:lnTo>
                  <a:lnTo>
                    <a:pt x="235" y="12"/>
                  </a:lnTo>
                  <a:lnTo>
                    <a:pt x="213" y="10"/>
                  </a:lnTo>
                  <a:lnTo>
                    <a:pt x="191" y="9"/>
                  </a:lnTo>
                  <a:lnTo>
                    <a:pt x="168" y="7"/>
                  </a:lnTo>
                  <a:lnTo>
                    <a:pt x="148" y="6"/>
                  </a:lnTo>
                  <a:lnTo>
                    <a:pt x="125" y="5"/>
                  </a:lnTo>
                  <a:lnTo>
                    <a:pt x="103" y="3"/>
                  </a:lnTo>
                  <a:lnTo>
                    <a:pt x="81" y="2"/>
                  </a:lnTo>
                  <a:lnTo>
                    <a:pt x="59" y="0"/>
                  </a:lnTo>
                  <a:close/>
                </a:path>
              </a:pathLst>
            </a:custGeom>
            <a:solidFill>
              <a:srgbClr val="B57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33"/>
            <p:cNvSpPr>
              <a:spLocks/>
            </p:cNvSpPr>
            <p:nvPr/>
          </p:nvSpPr>
          <p:spPr bwMode="auto">
            <a:xfrm>
              <a:off x="4125913" y="1833563"/>
              <a:ext cx="684213" cy="663575"/>
            </a:xfrm>
            <a:custGeom>
              <a:avLst/>
              <a:gdLst>
                <a:gd name="T0" fmla="*/ 56 w 431"/>
                <a:gd name="T1" fmla="*/ 0 h 418"/>
                <a:gd name="T2" fmla="*/ 30 w 431"/>
                <a:gd name="T3" fmla="*/ 45 h 418"/>
                <a:gd name="T4" fmla="*/ 14 w 431"/>
                <a:gd name="T5" fmla="*/ 97 h 418"/>
                <a:gd name="T6" fmla="*/ 3 w 431"/>
                <a:gd name="T7" fmla="*/ 151 h 418"/>
                <a:gd name="T8" fmla="*/ 0 w 431"/>
                <a:gd name="T9" fmla="*/ 205 h 418"/>
                <a:gd name="T10" fmla="*/ 7 w 431"/>
                <a:gd name="T11" fmla="*/ 260 h 418"/>
                <a:gd name="T12" fmla="*/ 22 w 431"/>
                <a:gd name="T13" fmla="*/ 308 h 418"/>
                <a:gd name="T14" fmla="*/ 47 w 431"/>
                <a:gd name="T15" fmla="*/ 353 h 418"/>
                <a:gd name="T16" fmla="*/ 83 w 431"/>
                <a:gd name="T17" fmla="*/ 389 h 418"/>
                <a:gd name="T18" fmla="*/ 96 w 431"/>
                <a:gd name="T19" fmla="*/ 395 h 418"/>
                <a:gd name="T20" fmla="*/ 110 w 431"/>
                <a:gd name="T21" fmla="*/ 400 h 418"/>
                <a:gd name="T22" fmla="*/ 125 w 431"/>
                <a:gd name="T23" fmla="*/ 404 h 418"/>
                <a:gd name="T24" fmla="*/ 142 w 431"/>
                <a:gd name="T25" fmla="*/ 408 h 418"/>
                <a:gd name="T26" fmla="*/ 160 w 431"/>
                <a:gd name="T27" fmla="*/ 411 h 418"/>
                <a:gd name="T28" fmla="*/ 178 w 431"/>
                <a:gd name="T29" fmla="*/ 414 h 418"/>
                <a:gd name="T30" fmla="*/ 197 w 431"/>
                <a:gd name="T31" fmla="*/ 417 h 418"/>
                <a:gd name="T32" fmla="*/ 217 w 431"/>
                <a:gd name="T33" fmla="*/ 418 h 418"/>
                <a:gd name="T34" fmla="*/ 236 w 431"/>
                <a:gd name="T35" fmla="*/ 418 h 418"/>
                <a:gd name="T36" fmla="*/ 257 w 431"/>
                <a:gd name="T37" fmla="*/ 418 h 418"/>
                <a:gd name="T38" fmla="*/ 278 w 431"/>
                <a:gd name="T39" fmla="*/ 417 h 418"/>
                <a:gd name="T40" fmla="*/ 299 w 431"/>
                <a:gd name="T41" fmla="*/ 414 h 418"/>
                <a:gd name="T42" fmla="*/ 320 w 431"/>
                <a:gd name="T43" fmla="*/ 410 h 418"/>
                <a:gd name="T44" fmla="*/ 339 w 431"/>
                <a:gd name="T45" fmla="*/ 406 h 418"/>
                <a:gd name="T46" fmla="*/ 360 w 431"/>
                <a:gd name="T47" fmla="*/ 400 h 418"/>
                <a:gd name="T48" fmla="*/ 379 w 431"/>
                <a:gd name="T49" fmla="*/ 393 h 418"/>
                <a:gd name="T50" fmla="*/ 400 w 431"/>
                <a:gd name="T51" fmla="*/ 342 h 418"/>
                <a:gd name="T52" fmla="*/ 416 w 431"/>
                <a:gd name="T53" fmla="*/ 293 h 418"/>
                <a:gd name="T54" fmla="*/ 425 w 431"/>
                <a:gd name="T55" fmla="*/ 246 h 418"/>
                <a:gd name="T56" fmla="*/ 431 w 431"/>
                <a:gd name="T57" fmla="*/ 201 h 418"/>
                <a:gd name="T58" fmla="*/ 429 w 431"/>
                <a:gd name="T59" fmla="*/ 158 h 418"/>
                <a:gd name="T60" fmla="*/ 424 w 431"/>
                <a:gd name="T61" fmla="*/ 116 h 418"/>
                <a:gd name="T62" fmla="*/ 411 w 431"/>
                <a:gd name="T63" fmla="*/ 77 h 418"/>
                <a:gd name="T64" fmla="*/ 395 w 431"/>
                <a:gd name="T65" fmla="*/ 40 h 418"/>
                <a:gd name="T66" fmla="*/ 372 w 431"/>
                <a:gd name="T67" fmla="*/ 36 h 418"/>
                <a:gd name="T68" fmla="*/ 350 w 431"/>
                <a:gd name="T69" fmla="*/ 32 h 418"/>
                <a:gd name="T70" fmla="*/ 328 w 431"/>
                <a:gd name="T71" fmla="*/ 29 h 418"/>
                <a:gd name="T72" fmla="*/ 306 w 431"/>
                <a:gd name="T73" fmla="*/ 25 h 418"/>
                <a:gd name="T74" fmla="*/ 283 w 431"/>
                <a:gd name="T75" fmla="*/ 20 h 418"/>
                <a:gd name="T76" fmla="*/ 261 w 431"/>
                <a:gd name="T77" fmla="*/ 16 h 418"/>
                <a:gd name="T78" fmla="*/ 239 w 431"/>
                <a:gd name="T79" fmla="*/ 12 h 418"/>
                <a:gd name="T80" fmla="*/ 217 w 431"/>
                <a:gd name="T81" fmla="*/ 9 h 418"/>
                <a:gd name="T82" fmla="*/ 196 w 431"/>
                <a:gd name="T83" fmla="*/ 8 h 418"/>
                <a:gd name="T84" fmla="*/ 176 w 431"/>
                <a:gd name="T85" fmla="*/ 7 h 418"/>
                <a:gd name="T86" fmla="*/ 156 w 431"/>
                <a:gd name="T87" fmla="*/ 5 h 418"/>
                <a:gd name="T88" fmla="*/ 136 w 431"/>
                <a:gd name="T89" fmla="*/ 4 h 418"/>
                <a:gd name="T90" fmla="*/ 115 w 431"/>
                <a:gd name="T91" fmla="*/ 4 h 418"/>
                <a:gd name="T92" fmla="*/ 96 w 431"/>
                <a:gd name="T93" fmla="*/ 2 h 418"/>
                <a:gd name="T94" fmla="*/ 75 w 431"/>
                <a:gd name="T95" fmla="*/ 1 h 418"/>
                <a:gd name="T96" fmla="*/ 56 w 431"/>
                <a:gd name="T97" fmla="*/ 0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31" h="418">
                  <a:moveTo>
                    <a:pt x="56" y="0"/>
                  </a:moveTo>
                  <a:lnTo>
                    <a:pt x="30" y="45"/>
                  </a:lnTo>
                  <a:lnTo>
                    <a:pt x="14" y="97"/>
                  </a:lnTo>
                  <a:lnTo>
                    <a:pt x="3" y="151"/>
                  </a:lnTo>
                  <a:lnTo>
                    <a:pt x="0" y="205"/>
                  </a:lnTo>
                  <a:lnTo>
                    <a:pt x="7" y="260"/>
                  </a:lnTo>
                  <a:lnTo>
                    <a:pt x="22" y="308"/>
                  </a:lnTo>
                  <a:lnTo>
                    <a:pt x="47" y="353"/>
                  </a:lnTo>
                  <a:lnTo>
                    <a:pt x="83" y="389"/>
                  </a:lnTo>
                  <a:lnTo>
                    <a:pt x="96" y="395"/>
                  </a:lnTo>
                  <a:lnTo>
                    <a:pt x="110" y="400"/>
                  </a:lnTo>
                  <a:lnTo>
                    <a:pt x="125" y="404"/>
                  </a:lnTo>
                  <a:lnTo>
                    <a:pt x="142" y="408"/>
                  </a:lnTo>
                  <a:lnTo>
                    <a:pt x="160" y="411"/>
                  </a:lnTo>
                  <a:lnTo>
                    <a:pt x="178" y="414"/>
                  </a:lnTo>
                  <a:lnTo>
                    <a:pt x="197" y="417"/>
                  </a:lnTo>
                  <a:lnTo>
                    <a:pt x="217" y="418"/>
                  </a:lnTo>
                  <a:lnTo>
                    <a:pt x="236" y="418"/>
                  </a:lnTo>
                  <a:lnTo>
                    <a:pt x="257" y="418"/>
                  </a:lnTo>
                  <a:lnTo>
                    <a:pt x="278" y="417"/>
                  </a:lnTo>
                  <a:lnTo>
                    <a:pt x="299" y="414"/>
                  </a:lnTo>
                  <a:lnTo>
                    <a:pt x="320" y="410"/>
                  </a:lnTo>
                  <a:lnTo>
                    <a:pt x="339" y="406"/>
                  </a:lnTo>
                  <a:lnTo>
                    <a:pt x="360" y="400"/>
                  </a:lnTo>
                  <a:lnTo>
                    <a:pt x="379" y="393"/>
                  </a:lnTo>
                  <a:lnTo>
                    <a:pt x="400" y="342"/>
                  </a:lnTo>
                  <a:lnTo>
                    <a:pt x="416" y="293"/>
                  </a:lnTo>
                  <a:lnTo>
                    <a:pt x="425" y="246"/>
                  </a:lnTo>
                  <a:lnTo>
                    <a:pt x="431" y="201"/>
                  </a:lnTo>
                  <a:lnTo>
                    <a:pt x="429" y="158"/>
                  </a:lnTo>
                  <a:lnTo>
                    <a:pt x="424" y="116"/>
                  </a:lnTo>
                  <a:lnTo>
                    <a:pt x="411" y="77"/>
                  </a:lnTo>
                  <a:lnTo>
                    <a:pt x="395" y="40"/>
                  </a:lnTo>
                  <a:lnTo>
                    <a:pt x="372" y="36"/>
                  </a:lnTo>
                  <a:lnTo>
                    <a:pt x="350" y="32"/>
                  </a:lnTo>
                  <a:lnTo>
                    <a:pt x="328" y="29"/>
                  </a:lnTo>
                  <a:lnTo>
                    <a:pt x="306" y="25"/>
                  </a:lnTo>
                  <a:lnTo>
                    <a:pt x="283" y="20"/>
                  </a:lnTo>
                  <a:lnTo>
                    <a:pt x="261" y="16"/>
                  </a:lnTo>
                  <a:lnTo>
                    <a:pt x="239" y="12"/>
                  </a:lnTo>
                  <a:lnTo>
                    <a:pt x="217" y="9"/>
                  </a:lnTo>
                  <a:lnTo>
                    <a:pt x="196" y="8"/>
                  </a:lnTo>
                  <a:lnTo>
                    <a:pt x="176" y="7"/>
                  </a:lnTo>
                  <a:lnTo>
                    <a:pt x="156" y="5"/>
                  </a:lnTo>
                  <a:lnTo>
                    <a:pt x="136" y="4"/>
                  </a:lnTo>
                  <a:lnTo>
                    <a:pt x="115" y="4"/>
                  </a:lnTo>
                  <a:lnTo>
                    <a:pt x="96" y="2"/>
                  </a:lnTo>
                  <a:lnTo>
                    <a:pt x="75" y="1"/>
                  </a:lnTo>
                  <a:lnTo>
                    <a:pt x="56" y="0"/>
                  </a:lnTo>
                  <a:close/>
                </a:path>
              </a:pathLst>
            </a:custGeom>
            <a:solidFill>
              <a:srgbClr val="BA7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34"/>
            <p:cNvSpPr>
              <a:spLocks/>
            </p:cNvSpPr>
            <p:nvPr/>
          </p:nvSpPr>
          <p:spPr bwMode="auto">
            <a:xfrm>
              <a:off x="4141788" y="1851025"/>
              <a:ext cx="623888" cy="606425"/>
            </a:xfrm>
            <a:custGeom>
              <a:avLst/>
              <a:gdLst>
                <a:gd name="T0" fmla="*/ 48 w 393"/>
                <a:gd name="T1" fmla="*/ 0 h 382"/>
                <a:gd name="T2" fmla="*/ 27 w 393"/>
                <a:gd name="T3" fmla="*/ 41 h 382"/>
                <a:gd name="T4" fmla="*/ 11 w 393"/>
                <a:gd name="T5" fmla="*/ 89 h 382"/>
                <a:gd name="T6" fmla="*/ 2 w 393"/>
                <a:gd name="T7" fmla="*/ 139 h 382"/>
                <a:gd name="T8" fmla="*/ 0 w 393"/>
                <a:gd name="T9" fmla="*/ 189 h 382"/>
                <a:gd name="T10" fmla="*/ 5 w 393"/>
                <a:gd name="T11" fmla="*/ 238 h 382"/>
                <a:gd name="T12" fmla="*/ 20 w 393"/>
                <a:gd name="T13" fmla="*/ 282 h 382"/>
                <a:gd name="T14" fmla="*/ 43 w 393"/>
                <a:gd name="T15" fmla="*/ 322 h 382"/>
                <a:gd name="T16" fmla="*/ 76 w 393"/>
                <a:gd name="T17" fmla="*/ 354 h 382"/>
                <a:gd name="T18" fmla="*/ 87 w 393"/>
                <a:gd name="T19" fmla="*/ 360 h 382"/>
                <a:gd name="T20" fmla="*/ 101 w 393"/>
                <a:gd name="T21" fmla="*/ 364 h 382"/>
                <a:gd name="T22" fmla="*/ 115 w 393"/>
                <a:gd name="T23" fmla="*/ 368 h 382"/>
                <a:gd name="T24" fmla="*/ 129 w 393"/>
                <a:gd name="T25" fmla="*/ 372 h 382"/>
                <a:gd name="T26" fmla="*/ 146 w 393"/>
                <a:gd name="T27" fmla="*/ 375 h 382"/>
                <a:gd name="T28" fmla="*/ 162 w 393"/>
                <a:gd name="T29" fmla="*/ 378 h 382"/>
                <a:gd name="T30" fmla="*/ 179 w 393"/>
                <a:gd name="T31" fmla="*/ 381 h 382"/>
                <a:gd name="T32" fmla="*/ 197 w 393"/>
                <a:gd name="T33" fmla="*/ 381 h 382"/>
                <a:gd name="T34" fmla="*/ 217 w 393"/>
                <a:gd name="T35" fmla="*/ 382 h 382"/>
                <a:gd name="T36" fmla="*/ 235 w 393"/>
                <a:gd name="T37" fmla="*/ 381 h 382"/>
                <a:gd name="T38" fmla="*/ 254 w 393"/>
                <a:gd name="T39" fmla="*/ 379 h 382"/>
                <a:gd name="T40" fmla="*/ 272 w 393"/>
                <a:gd name="T41" fmla="*/ 378 h 382"/>
                <a:gd name="T42" fmla="*/ 292 w 393"/>
                <a:gd name="T43" fmla="*/ 375 h 382"/>
                <a:gd name="T44" fmla="*/ 311 w 393"/>
                <a:gd name="T45" fmla="*/ 370 h 382"/>
                <a:gd name="T46" fmla="*/ 329 w 393"/>
                <a:gd name="T47" fmla="*/ 365 h 382"/>
                <a:gd name="T48" fmla="*/ 347 w 393"/>
                <a:gd name="T49" fmla="*/ 359 h 382"/>
                <a:gd name="T50" fmla="*/ 365 w 393"/>
                <a:gd name="T51" fmla="*/ 311 h 382"/>
                <a:gd name="T52" fmla="*/ 379 w 393"/>
                <a:gd name="T53" fmla="*/ 267 h 382"/>
                <a:gd name="T54" fmla="*/ 389 w 393"/>
                <a:gd name="T55" fmla="*/ 224 h 382"/>
                <a:gd name="T56" fmla="*/ 393 w 393"/>
                <a:gd name="T57" fmla="*/ 182 h 382"/>
                <a:gd name="T58" fmla="*/ 392 w 393"/>
                <a:gd name="T59" fmla="*/ 143 h 382"/>
                <a:gd name="T60" fmla="*/ 386 w 393"/>
                <a:gd name="T61" fmla="*/ 105 h 382"/>
                <a:gd name="T62" fmla="*/ 375 w 393"/>
                <a:gd name="T63" fmla="*/ 71 h 382"/>
                <a:gd name="T64" fmla="*/ 360 w 393"/>
                <a:gd name="T65" fmla="*/ 36 h 382"/>
                <a:gd name="T66" fmla="*/ 340 w 393"/>
                <a:gd name="T67" fmla="*/ 33 h 382"/>
                <a:gd name="T68" fmla="*/ 319 w 393"/>
                <a:gd name="T69" fmla="*/ 29 h 382"/>
                <a:gd name="T70" fmla="*/ 300 w 393"/>
                <a:gd name="T71" fmla="*/ 26 h 382"/>
                <a:gd name="T72" fmla="*/ 279 w 393"/>
                <a:gd name="T73" fmla="*/ 22 h 382"/>
                <a:gd name="T74" fmla="*/ 258 w 393"/>
                <a:gd name="T75" fmla="*/ 19 h 382"/>
                <a:gd name="T76" fmla="*/ 239 w 393"/>
                <a:gd name="T77" fmla="*/ 16 h 382"/>
                <a:gd name="T78" fmla="*/ 218 w 393"/>
                <a:gd name="T79" fmla="*/ 12 h 382"/>
                <a:gd name="T80" fmla="*/ 198 w 393"/>
                <a:gd name="T81" fmla="*/ 9 h 382"/>
                <a:gd name="T82" fmla="*/ 180 w 393"/>
                <a:gd name="T83" fmla="*/ 8 h 382"/>
                <a:gd name="T84" fmla="*/ 161 w 393"/>
                <a:gd name="T85" fmla="*/ 7 h 382"/>
                <a:gd name="T86" fmla="*/ 143 w 393"/>
                <a:gd name="T87" fmla="*/ 5 h 382"/>
                <a:gd name="T88" fmla="*/ 123 w 393"/>
                <a:gd name="T89" fmla="*/ 4 h 382"/>
                <a:gd name="T90" fmla="*/ 105 w 393"/>
                <a:gd name="T91" fmla="*/ 3 h 382"/>
                <a:gd name="T92" fmla="*/ 86 w 393"/>
                <a:gd name="T93" fmla="*/ 3 h 382"/>
                <a:gd name="T94" fmla="*/ 68 w 393"/>
                <a:gd name="T95" fmla="*/ 1 h 382"/>
                <a:gd name="T96" fmla="*/ 48 w 393"/>
                <a:gd name="T97"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93" h="382">
                  <a:moveTo>
                    <a:pt x="48" y="0"/>
                  </a:moveTo>
                  <a:lnTo>
                    <a:pt x="27" y="41"/>
                  </a:lnTo>
                  <a:lnTo>
                    <a:pt x="11" y="89"/>
                  </a:lnTo>
                  <a:lnTo>
                    <a:pt x="2" y="139"/>
                  </a:lnTo>
                  <a:lnTo>
                    <a:pt x="0" y="189"/>
                  </a:lnTo>
                  <a:lnTo>
                    <a:pt x="5" y="238"/>
                  </a:lnTo>
                  <a:lnTo>
                    <a:pt x="20" y="282"/>
                  </a:lnTo>
                  <a:lnTo>
                    <a:pt x="43" y="322"/>
                  </a:lnTo>
                  <a:lnTo>
                    <a:pt x="76" y="354"/>
                  </a:lnTo>
                  <a:lnTo>
                    <a:pt x="87" y="360"/>
                  </a:lnTo>
                  <a:lnTo>
                    <a:pt x="101" y="364"/>
                  </a:lnTo>
                  <a:lnTo>
                    <a:pt x="115" y="368"/>
                  </a:lnTo>
                  <a:lnTo>
                    <a:pt x="129" y="372"/>
                  </a:lnTo>
                  <a:lnTo>
                    <a:pt x="146" y="375"/>
                  </a:lnTo>
                  <a:lnTo>
                    <a:pt x="162" y="378"/>
                  </a:lnTo>
                  <a:lnTo>
                    <a:pt x="179" y="381"/>
                  </a:lnTo>
                  <a:lnTo>
                    <a:pt x="197" y="381"/>
                  </a:lnTo>
                  <a:lnTo>
                    <a:pt x="217" y="382"/>
                  </a:lnTo>
                  <a:lnTo>
                    <a:pt x="235" y="381"/>
                  </a:lnTo>
                  <a:lnTo>
                    <a:pt x="254" y="379"/>
                  </a:lnTo>
                  <a:lnTo>
                    <a:pt x="272" y="378"/>
                  </a:lnTo>
                  <a:lnTo>
                    <a:pt x="292" y="375"/>
                  </a:lnTo>
                  <a:lnTo>
                    <a:pt x="311" y="370"/>
                  </a:lnTo>
                  <a:lnTo>
                    <a:pt x="329" y="365"/>
                  </a:lnTo>
                  <a:lnTo>
                    <a:pt x="347" y="359"/>
                  </a:lnTo>
                  <a:lnTo>
                    <a:pt x="365" y="311"/>
                  </a:lnTo>
                  <a:lnTo>
                    <a:pt x="379" y="267"/>
                  </a:lnTo>
                  <a:lnTo>
                    <a:pt x="389" y="224"/>
                  </a:lnTo>
                  <a:lnTo>
                    <a:pt x="393" y="182"/>
                  </a:lnTo>
                  <a:lnTo>
                    <a:pt x="392" y="143"/>
                  </a:lnTo>
                  <a:lnTo>
                    <a:pt x="386" y="105"/>
                  </a:lnTo>
                  <a:lnTo>
                    <a:pt x="375" y="71"/>
                  </a:lnTo>
                  <a:lnTo>
                    <a:pt x="360" y="36"/>
                  </a:lnTo>
                  <a:lnTo>
                    <a:pt x="340" y="33"/>
                  </a:lnTo>
                  <a:lnTo>
                    <a:pt x="319" y="29"/>
                  </a:lnTo>
                  <a:lnTo>
                    <a:pt x="300" y="26"/>
                  </a:lnTo>
                  <a:lnTo>
                    <a:pt x="279" y="22"/>
                  </a:lnTo>
                  <a:lnTo>
                    <a:pt x="258" y="19"/>
                  </a:lnTo>
                  <a:lnTo>
                    <a:pt x="239" y="16"/>
                  </a:lnTo>
                  <a:lnTo>
                    <a:pt x="218" y="12"/>
                  </a:lnTo>
                  <a:lnTo>
                    <a:pt x="198" y="9"/>
                  </a:lnTo>
                  <a:lnTo>
                    <a:pt x="180" y="8"/>
                  </a:lnTo>
                  <a:lnTo>
                    <a:pt x="161" y="7"/>
                  </a:lnTo>
                  <a:lnTo>
                    <a:pt x="143" y="5"/>
                  </a:lnTo>
                  <a:lnTo>
                    <a:pt x="123" y="4"/>
                  </a:lnTo>
                  <a:lnTo>
                    <a:pt x="105" y="3"/>
                  </a:lnTo>
                  <a:lnTo>
                    <a:pt x="86" y="3"/>
                  </a:lnTo>
                  <a:lnTo>
                    <a:pt x="68" y="1"/>
                  </a:lnTo>
                  <a:lnTo>
                    <a:pt x="48" y="0"/>
                  </a:lnTo>
                  <a:close/>
                </a:path>
              </a:pathLst>
            </a:custGeom>
            <a:solidFill>
              <a:srgbClr val="BF7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35"/>
            <p:cNvSpPr>
              <a:spLocks/>
            </p:cNvSpPr>
            <p:nvPr/>
          </p:nvSpPr>
          <p:spPr bwMode="auto">
            <a:xfrm>
              <a:off x="4159250" y="1865313"/>
              <a:ext cx="561975" cy="550863"/>
            </a:xfrm>
            <a:custGeom>
              <a:avLst/>
              <a:gdLst>
                <a:gd name="T0" fmla="*/ 43 w 354"/>
                <a:gd name="T1" fmla="*/ 0 h 347"/>
                <a:gd name="T2" fmla="*/ 23 w 354"/>
                <a:gd name="T3" fmla="*/ 39 h 347"/>
                <a:gd name="T4" fmla="*/ 9 w 354"/>
                <a:gd name="T5" fmla="*/ 83 h 347"/>
                <a:gd name="T6" fmla="*/ 1 w 354"/>
                <a:gd name="T7" fmla="*/ 127 h 347"/>
                <a:gd name="T8" fmla="*/ 0 w 354"/>
                <a:gd name="T9" fmla="*/ 173 h 347"/>
                <a:gd name="T10" fmla="*/ 5 w 354"/>
                <a:gd name="T11" fmla="*/ 217 h 347"/>
                <a:gd name="T12" fmla="*/ 18 w 354"/>
                <a:gd name="T13" fmla="*/ 258 h 347"/>
                <a:gd name="T14" fmla="*/ 39 w 354"/>
                <a:gd name="T15" fmla="*/ 294 h 347"/>
                <a:gd name="T16" fmla="*/ 68 w 354"/>
                <a:gd name="T17" fmla="*/ 323 h 347"/>
                <a:gd name="T18" fmla="*/ 79 w 354"/>
                <a:gd name="T19" fmla="*/ 327 h 347"/>
                <a:gd name="T20" fmla="*/ 90 w 354"/>
                <a:gd name="T21" fmla="*/ 331 h 347"/>
                <a:gd name="T22" fmla="*/ 103 w 354"/>
                <a:gd name="T23" fmla="*/ 336 h 347"/>
                <a:gd name="T24" fmla="*/ 117 w 354"/>
                <a:gd name="T25" fmla="*/ 338 h 347"/>
                <a:gd name="T26" fmla="*/ 132 w 354"/>
                <a:gd name="T27" fmla="*/ 341 h 347"/>
                <a:gd name="T28" fmla="*/ 146 w 354"/>
                <a:gd name="T29" fmla="*/ 344 h 347"/>
                <a:gd name="T30" fmla="*/ 162 w 354"/>
                <a:gd name="T31" fmla="*/ 345 h 347"/>
                <a:gd name="T32" fmla="*/ 178 w 354"/>
                <a:gd name="T33" fmla="*/ 347 h 347"/>
                <a:gd name="T34" fmla="*/ 194 w 354"/>
                <a:gd name="T35" fmla="*/ 347 h 347"/>
                <a:gd name="T36" fmla="*/ 211 w 354"/>
                <a:gd name="T37" fmla="*/ 347 h 347"/>
                <a:gd name="T38" fmla="*/ 229 w 354"/>
                <a:gd name="T39" fmla="*/ 345 h 347"/>
                <a:gd name="T40" fmla="*/ 246 w 354"/>
                <a:gd name="T41" fmla="*/ 344 h 347"/>
                <a:gd name="T42" fmla="*/ 262 w 354"/>
                <a:gd name="T43" fmla="*/ 341 h 347"/>
                <a:gd name="T44" fmla="*/ 279 w 354"/>
                <a:gd name="T45" fmla="*/ 337 h 347"/>
                <a:gd name="T46" fmla="*/ 296 w 354"/>
                <a:gd name="T47" fmla="*/ 333 h 347"/>
                <a:gd name="T48" fmla="*/ 313 w 354"/>
                <a:gd name="T49" fmla="*/ 327 h 347"/>
                <a:gd name="T50" fmla="*/ 329 w 354"/>
                <a:gd name="T51" fmla="*/ 284 h 347"/>
                <a:gd name="T52" fmla="*/ 342 w 354"/>
                <a:gd name="T53" fmla="*/ 244 h 347"/>
                <a:gd name="T54" fmla="*/ 350 w 354"/>
                <a:gd name="T55" fmla="*/ 205 h 347"/>
                <a:gd name="T56" fmla="*/ 354 w 354"/>
                <a:gd name="T57" fmla="*/ 167 h 347"/>
                <a:gd name="T58" fmla="*/ 354 w 354"/>
                <a:gd name="T59" fmla="*/ 133 h 347"/>
                <a:gd name="T60" fmla="*/ 349 w 354"/>
                <a:gd name="T61" fmla="*/ 98 h 347"/>
                <a:gd name="T62" fmla="*/ 339 w 354"/>
                <a:gd name="T63" fmla="*/ 66 h 347"/>
                <a:gd name="T64" fmla="*/ 325 w 354"/>
                <a:gd name="T65" fmla="*/ 35 h 347"/>
                <a:gd name="T66" fmla="*/ 307 w 354"/>
                <a:gd name="T67" fmla="*/ 32 h 347"/>
                <a:gd name="T68" fmla="*/ 288 w 354"/>
                <a:gd name="T69" fmla="*/ 28 h 347"/>
                <a:gd name="T70" fmla="*/ 269 w 354"/>
                <a:gd name="T71" fmla="*/ 25 h 347"/>
                <a:gd name="T72" fmla="*/ 251 w 354"/>
                <a:gd name="T73" fmla="*/ 23 h 347"/>
                <a:gd name="T74" fmla="*/ 232 w 354"/>
                <a:gd name="T75" fmla="*/ 20 h 347"/>
                <a:gd name="T76" fmla="*/ 214 w 354"/>
                <a:gd name="T77" fmla="*/ 16 h 347"/>
                <a:gd name="T78" fmla="*/ 196 w 354"/>
                <a:gd name="T79" fmla="*/ 13 h 347"/>
                <a:gd name="T80" fmla="*/ 178 w 354"/>
                <a:gd name="T81" fmla="*/ 10 h 347"/>
                <a:gd name="T82" fmla="*/ 161 w 354"/>
                <a:gd name="T83" fmla="*/ 9 h 347"/>
                <a:gd name="T84" fmla="*/ 144 w 354"/>
                <a:gd name="T85" fmla="*/ 7 h 347"/>
                <a:gd name="T86" fmla="*/ 128 w 354"/>
                <a:gd name="T87" fmla="*/ 7 h 347"/>
                <a:gd name="T88" fmla="*/ 111 w 354"/>
                <a:gd name="T89" fmla="*/ 6 h 347"/>
                <a:gd name="T90" fmla="*/ 94 w 354"/>
                <a:gd name="T91" fmla="*/ 5 h 347"/>
                <a:gd name="T92" fmla="*/ 78 w 354"/>
                <a:gd name="T93" fmla="*/ 3 h 347"/>
                <a:gd name="T94" fmla="*/ 60 w 354"/>
                <a:gd name="T95" fmla="*/ 2 h 347"/>
                <a:gd name="T96" fmla="*/ 43 w 354"/>
                <a:gd name="T97" fmla="*/ 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4" h="347">
                  <a:moveTo>
                    <a:pt x="43" y="0"/>
                  </a:moveTo>
                  <a:lnTo>
                    <a:pt x="23" y="39"/>
                  </a:lnTo>
                  <a:lnTo>
                    <a:pt x="9" y="83"/>
                  </a:lnTo>
                  <a:lnTo>
                    <a:pt x="1" y="127"/>
                  </a:lnTo>
                  <a:lnTo>
                    <a:pt x="0" y="173"/>
                  </a:lnTo>
                  <a:lnTo>
                    <a:pt x="5" y="217"/>
                  </a:lnTo>
                  <a:lnTo>
                    <a:pt x="18" y="258"/>
                  </a:lnTo>
                  <a:lnTo>
                    <a:pt x="39" y="294"/>
                  </a:lnTo>
                  <a:lnTo>
                    <a:pt x="68" y="323"/>
                  </a:lnTo>
                  <a:lnTo>
                    <a:pt x="79" y="327"/>
                  </a:lnTo>
                  <a:lnTo>
                    <a:pt x="90" y="331"/>
                  </a:lnTo>
                  <a:lnTo>
                    <a:pt x="103" y="336"/>
                  </a:lnTo>
                  <a:lnTo>
                    <a:pt x="117" y="338"/>
                  </a:lnTo>
                  <a:lnTo>
                    <a:pt x="132" y="341"/>
                  </a:lnTo>
                  <a:lnTo>
                    <a:pt x="146" y="344"/>
                  </a:lnTo>
                  <a:lnTo>
                    <a:pt x="162" y="345"/>
                  </a:lnTo>
                  <a:lnTo>
                    <a:pt x="178" y="347"/>
                  </a:lnTo>
                  <a:lnTo>
                    <a:pt x="194" y="347"/>
                  </a:lnTo>
                  <a:lnTo>
                    <a:pt x="211" y="347"/>
                  </a:lnTo>
                  <a:lnTo>
                    <a:pt x="229" y="345"/>
                  </a:lnTo>
                  <a:lnTo>
                    <a:pt x="246" y="344"/>
                  </a:lnTo>
                  <a:lnTo>
                    <a:pt x="262" y="341"/>
                  </a:lnTo>
                  <a:lnTo>
                    <a:pt x="279" y="337"/>
                  </a:lnTo>
                  <a:lnTo>
                    <a:pt x="296" y="333"/>
                  </a:lnTo>
                  <a:lnTo>
                    <a:pt x="313" y="327"/>
                  </a:lnTo>
                  <a:lnTo>
                    <a:pt x="329" y="284"/>
                  </a:lnTo>
                  <a:lnTo>
                    <a:pt x="342" y="244"/>
                  </a:lnTo>
                  <a:lnTo>
                    <a:pt x="350" y="205"/>
                  </a:lnTo>
                  <a:lnTo>
                    <a:pt x="354" y="167"/>
                  </a:lnTo>
                  <a:lnTo>
                    <a:pt x="354" y="133"/>
                  </a:lnTo>
                  <a:lnTo>
                    <a:pt x="349" y="98"/>
                  </a:lnTo>
                  <a:lnTo>
                    <a:pt x="339" y="66"/>
                  </a:lnTo>
                  <a:lnTo>
                    <a:pt x="325" y="35"/>
                  </a:lnTo>
                  <a:lnTo>
                    <a:pt x="307" y="32"/>
                  </a:lnTo>
                  <a:lnTo>
                    <a:pt x="288" y="28"/>
                  </a:lnTo>
                  <a:lnTo>
                    <a:pt x="269" y="25"/>
                  </a:lnTo>
                  <a:lnTo>
                    <a:pt x="251" y="23"/>
                  </a:lnTo>
                  <a:lnTo>
                    <a:pt x="232" y="20"/>
                  </a:lnTo>
                  <a:lnTo>
                    <a:pt x="214" y="16"/>
                  </a:lnTo>
                  <a:lnTo>
                    <a:pt x="196" y="13"/>
                  </a:lnTo>
                  <a:lnTo>
                    <a:pt x="178" y="10"/>
                  </a:lnTo>
                  <a:lnTo>
                    <a:pt x="161" y="9"/>
                  </a:lnTo>
                  <a:lnTo>
                    <a:pt x="144" y="7"/>
                  </a:lnTo>
                  <a:lnTo>
                    <a:pt x="128" y="7"/>
                  </a:lnTo>
                  <a:lnTo>
                    <a:pt x="111" y="6"/>
                  </a:lnTo>
                  <a:lnTo>
                    <a:pt x="94" y="5"/>
                  </a:lnTo>
                  <a:lnTo>
                    <a:pt x="78" y="3"/>
                  </a:lnTo>
                  <a:lnTo>
                    <a:pt x="60" y="2"/>
                  </a:lnTo>
                  <a:lnTo>
                    <a:pt x="43" y="0"/>
                  </a:lnTo>
                  <a:close/>
                </a:path>
              </a:pathLst>
            </a:custGeom>
            <a:solidFill>
              <a:srgbClr val="C48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36"/>
            <p:cNvSpPr>
              <a:spLocks/>
            </p:cNvSpPr>
            <p:nvPr/>
          </p:nvSpPr>
          <p:spPr bwMode="auto">
            <a:xfrm>
              <a:off x="4173538" y="1885950"/>
              <a:ext cx="503238" cy="490538"/>
            </a:xfrm>
            <a:custGeom>
              <a:avLst/>
              <a:gdLst>
                <a:gd name="T0" fmla="*/ 39 w 317"/>
                <a:gd name="T1" fmla="*/ 0 h 309"/>
                <a:gd name="T2" fmla="*/ 21 w 317"/>
                <a:gd name="T3" fmla="*/ 35 h 309"/>
                <a:gd name="T4" fmla="*/ 9 w 317"/>
                <a:gd name="T5" fmla="*/ 72 h 309"/>
                <a:gd name="T6" fmla="*/ 2 w 317"/>
                <a:gd name="T7" fmla="*/ 113 h 309"/>
                <a:gd name="T8" fmla="*/ 0 w 317"/>
                <a:gd name="T9" fmla="*/ 153 h 309"/>
                <a:gd name="T10" fmla="*/ 5 w 317"/>
                <a:gd name="T11" fmla="*/ 192 h 309"/>
                <a:gd name="T12" fmla="*/ 16 w 317"/>
                <a:gd name="T13" fmla="*/ 229 h 309"/>
                <a:gd name="T14" fmla="*/ 35 w 317"/>
                <a:gd name="T15" fmla="*/ 261 h 309"/>
                <a:gd name="T16" fmla="*/ 62 w 317"/>
                <a:gd name="T17" fmla="*/ 288 h 309"/>
                <a:gd name="T18" fmla="*/ 81 w 317"/>
                <a:gd name="T19" fmla="*/ 296 h 309"/>
                <a:gd name="T20" fmla="*/ 105 w 317"/>
                <a:gd name="T21" fmla="*/ 302 h 309"/>
                <a:gd name="T22" fmla="*/ 131 w 317"/>
                <a:gd name="T23" fmla="*/ 306 h 309"/>
                <a:gd name="T24" fmla="*/ 160 w 317"/>
                <a:gd name="T25" fmla="*/ 309 h 309"/>
                <a:gd name="T26" fmla="*/ 190 w 317"/>
                <a:gd name="T27" fmla="*/ 309 h 309"/>
                <a:gd name="T28" fmla="*/ 220 w 317"/>
                <a:gd name="T29" fmla="*/ 306 h 309"/>
                <a:gd name="T30" fmla="*/ 251 w 317"/>
                <a:gd name="T31" fmla="*/ 300 h 309"/>
                <a:gd name="T32" fmla="*/ 280 w 317"/>
                <a:gd name="T33" fmla="*/ 291 h 309"/>
                <a:gd name="T34" fmla="*/ 295 w 317"/>
                <a:gd name="T35" fmla="*/ 253 h 309"/>
                <a:gd name="T36" fmla="*/ 306 w 317"/>
                <a:gd name="T37" fmla="*/ 217 h 309"/>
                <a:gd name="T38" fmla="*/ 313 w 317"/>
                <a:gd name="T39" fmla="*/ 182 h 309"/>
                <a:gd name="T40" fmla="*/ 317 w 317"/>
                <a:gd name="T41" fmla="*/ 149 h 309"/>
                <a:gd name="T42" fmla="*/ 316 w 317"/>
                <a:gd name="T43" fmla="*/ 117 h 309"/>
                <a:gd name="T44" fmla="*/ 312 w 317"/>
                <a:gd name="T45" fmla="*/ 86 h 309"/>
                <a:gd name="T46" fmla="*/ 304 w 317"/>
                <a:gd name="T47" fmla="*/ 58 h 309"/>
                <a:gd name="T48" fmla="*/ 291 w 317"/>
                <a:gd name="T49" fmla="*/ 31 h 309"/>
                <a:gd name="T50" fmla="*/ 274 w 317"/>
                <a:gd name="T51" fmla="*/ 28 h 309"/>
                <a:gd name="T52" fmla="*/ 258 w 317"/>
                <a:gd name="T53" fmla="*/ 25 h 309"/>
                <a:gd name="T54" fmla="*/ 241 w 317"/>
                <a:gd name="T55" fmla="*/ 22 h 309"/>
                <a:gd name="T56" fmla="*/ 226 w 317"/>
                <a:gd name="T57" fmla="*/ 19 h 309"/>
                <a:gd name="T58" fmla="*/ 209 w 317"/>
                <a:gd name="T59" fmla="*/ 17 h 309"/>
                <a:gd name="T60" fmla="*/ 192 w 317"/>
                <a:gd name="T61" fmla="*/ 14 h 309"/>
                <a:gd name="T62" fmla="*/ 177 w 317"/>
                <a:gd name="T63" fmla="*/ 11 h 309"/>
                <a:gd name="T64" fmla="*/ 160 w 317"/>
                <a:gd name="T65" fmla="*/ 8 h 309"/>
                <a:gd name="T66" fmla="*/ 145 w 317"/>
                <a:gd name="T67" fmla="*/ 7 h 309"/>
                <a:gd name="T68" fmla="*/ 130 w 317"/>
                <a:gd name="T69" fmla="*/ 6 h 309"/>
                <a:gd name="T70" fmla="*/ 114 w 317"/>
                <a:gd name="T71" fmla="*/ 6 h 309"/>
                <a:gd name="T72" fmla="*/ 101 w 317"/>
                <a:gd name="T73" fmla="*/ 4 h 309"/>
                <a:gd name="T74" fmla="*/ 85 w 317"/>
                <a:gd name="T75" fmla="*/ 3 h 309"/>
                <a:gd name="T76" fmla="*/ 70 w 317"/>
                <a:gd name="T77" fmla="*/ 1 h 309"/>
                <a:gd name="T78" fmla="*/ 55 w 317"/>
                <a:gd name="T79" fmla="*/ 1 h 309"/>
                <a:gd name="T80" fmla="*/ 39 w 317"/>
                <a:gd name="T81"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17" h="309">
                  <a:moveTo>
                    <a:pt x="39" y="0"/>
                  </a:moveTo>
                  <a:lnTo>
                    <a:pt x="21" y="35"/>
                  </a:lnTo>
                  <a:lnTo>
                    <a:pt x="9" y="72"/>
                  </a:lnTo>
                  <a:lnTo>
                    <a:pt x="2" y="113"/>
                  </a:lnTo>
                  <a:lnTo>
                    <a:pt x="0" y="153"/>
                  </a:lnTo>
                  <a:lnTo>
                    <a:pt x="5" y="192"/>
                  </a:lnTo>
                  <a:lnTo>
                    <a:pt x="16" y="229"/>
                  </a:lnTo>
                  <a:lnTo>
                    <a:pt x="35" y="261"/>
                  </a:lnTo>
                  <a:lnTo>
                    <a:pt x="62" y="288"/>
                  </a:lnTo>
                  <a:lnTo>
                    <a:pt x="81" y="296"/>
                  </a:lnTo>
                  <a:lnTo>
                    <a:pt x="105" y="302"/>
                  </a:lnTo>
                  <a:lnTo>
                    <a:pt x="131" y="306"/>
                  </a:lnTo>
                  <a:lnTo>
                    <a:pt x="160" y="309"/>
                  </a:lnTo>
                  <a:lnTo>
                    <a:pt x="190" y="309"/>
                  </a:lnTo>
                  <a:lnTo>
                    <a:pt x="220" y="306"/>
                  </a:lnTo>
                  <a:lnTo>
                    <a:pt x="251" y="300"/>
                  </a:lnTo>
                  <a:lnTo>
                    <a:pt x="280" y="291"/>
                  </a:lnTo>
                  <a:lnTo>
                    <a:pt x="295" y="253"/>
                  </a:lnTo>
                  <a:lnTo>
                    <a:pt x="306" y="217"/>
                  </a:lnTo>
                  <a:lnTo>
                    <a:pt x="313" y="182"/>
                  </a:lnTo>
                  <a:lnTo>
                    <a:pt x="317" y="149"/>
                  </a:lnTo>
                  <a:lnTo>
                    <a:pt x="316" y="117"/>
                  </a:lnTo>
                  <a:lnTo>
                    <a:pt x="312" y="86"/>
                  </a:lnTo>
                  <a:lnTo>
                    <a:pt x="304" y="58"/>
                  </a:lnTo>
                  <a:lnTo>
                    <a:pt x="291" y="31"/>
                  </a:lnTo>
                  <a:lnTo>
                    <a:pt x="274" y="28"/>
                  </a:lnTo>
                  <a:lnTo>
                    <a:pt x="258" y="25"/>
                  </a:lnTo>
                  <a:lnTo>
                    <a:pt x="241" y="22"/>
                  </a:lnTo>
                  <a:lnTo>
                    <a:pt x="226" y="19"/>
                  </a:lnTo>
                  <a:lnTo>
                    <a:pt x="209" y="17"/>
                  </a:lnTo>
                  <a:lnTo>
                    <a:pt x="192" y="14"/>
                  </a:lnTo>
                  <a:lnTo>
                    <a:pt x="177" y="11"/>
                  </a:lnTo>
                  <a:lnTo>
                    <a:pt x="160" y="8"/>
                  </a:lnTo>
                  <a:lnTo>
                    <a:pt x="145" y="7"/>
                  </a:lnTo>
                  <a:lnTo>
                    <a:pt x="130" y="6"/>
                  </a:lnTo>
                  <a:lnTo>
                    <a:pt x="114" y="6"/>
                  </a:lnTo>
                  <a:lnTo>
                    <a:pt x="101" y="4"/>
                  </a:lnTo>
                  <a:lnTo>
                    <a:pt x="85" y="3"/>
                  </a:lnTo>
                  <a:lnTo>
                    <a:pt x="70" y="1"/>
                  </a:lnTo>
                  <a:lnTo>
                    <a:pt x="55" y="1"/>
                  </a:lnTo>
                  <a:lnTo>
                    <a:pt x="39" y="0"/>
                  </a:lnTo>
                  <a:close/>
                </a:path>
              </a:pathLst>
            </a:custGeom>
            <a:solidFill>
              <a:srgbClr val="CC8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37"/>
            <p:cNvSpPr>
              <a:spLocks/>
            </p:cNvSpPr>
            <p:nvPr/>
          </p:nvSpPr>
          <p:spPr bwMode="auto">
            <a:xfrm>
              <a:off x="4189413" y="1905000"/>
              <a:ext cx="444500" cy="431800"/>
            </a:xfrm>
            <a:custGeom>
              <a:avLst/>
              <a:gdLst>
                <a:gd name="T0" fmla="*/ 35 w 280"/>
                <a:gd name="T1" fmla="*/ 0 h 272"/>
                <a:gd name="T2" fmla="*/ 20 w 280"/>
                <a:gd name="T3" fmla="*/ 30 h 272"/>
                <a:gd name="T4" fmla="*/ 9 w 280"/>
                <a:gd name="T5" fmla="*/ 63 h 272"/>
                <a:gd name="T6" fmla="*/ 2 w 280"/>
                <a:gd name="T7" fmla="*/ 99 h 272"/>
                <a:gd name="T8" fmla="*/ 0 w 280"/>
                <a:gd name="T9" fmla="*/ 134 h 272"/>
                <a:gd name="T10" fmla="*/ 4 w 280"/>
                <a:gd name="T11" fmla="*/ 169 h 272"/>
                <a:gd name="T12" fmla="*/ 14 w 280"/>
                <a:gd name="T13" fmla="*/ 201 h 272"/>
                <a:gd name="T14" fmla="*/ 31 w 280"/>
                <a:gd name="T15" fmla="*/ 229 h 272"/>
                <a:gd name="T16" fmla="*/ 54 w 280"/>
                <a:gd name="T17" fmla="*/ 252 h 272"/>
                <a:gd name="T18" fmla="*/ 73 w 280"/>
                <a:gd name="T19" fmla="*/ 259 h 272"/>
                <a:gd name="T20" fmla="*/ 92 w 280"/>
                <a:gd name="T21" fmla="*/ 265 h 272"/>
                <a:gd name="T22" fmla="*/ 116 w 280"/>
                <a:gd name="T23" fmla="*/ 269 h 272"/>
                <a:gd name="T24" fmla="*/ 141 w 280"/>
                <a:gd name="T25" fmla="*/ 272 h 272"/>
                <a:gd name="T26" fmla="*/ 167 w 280"/>
                <a:gd name="T27" fmla="*/ 272 h 272"/>
                <a:gd name="T28" fmla="*/ 193 w 280"/>
                <a:gd name="T29" fmla="*/ 269 h 272"/>
                <a:gd name="T30" fmla="*/ 221 w 280"/>
                <a:gd name="T31" fmla="*/ 265 h 272"/>
                <a:gd name="T32" fmla="*/ 246 w 280"/>
                <a:gd name="T33" fmla="*/ 256 h 272"/>
                <a:gd name="T34" fmla="*/ 260 w 280"/>
                <a:gd name="T35" fmla="*/ 223 h 272"/>
                <a:gd name="T36" fmla="*/ 270 w 280"/>
                <a:gd name="T37" fmla="*/ 191 h 272"/>
                <a:gd name="T38" fmla="*/ 277 w 280"/>
                <a:gd name="T39" fmla="*/ 160 h 272"/>
                <a:gd name="T40" fmla="*/ 280 w 280"/>
                <a:gd name="T41" fmla="*/ 130 h 272"/>
                <a:gd name="T42" fmla="*/ 278 w 280"/>
                <a:gd name="T43" fmla="*/ 102 h 272"/>
                <a:gd name="T44" fmla="*/ 275 w 280"/>
                <a:gd name="T45" fmla="*/ 76 h 272"/>
                <a:gd name="T46" fmla="*/ 267 w 280"/>
                <a:gd name="T47" fmla="*/ 51 h 272"/>
                <a:gd name="T48" fmla="*/ 256 w 280"/>
                <a:gd name="T49" fmla="*/ 26 h 272"/>
                <a:gd name="T50" fmla="*/ 141 w 280"/>
                <a:gd name="T51" fmla="*/ 6 h 272"/>
                <a:gd name="T52" fmla="*/ 35 w 280"/>
                <a:gd name="T53"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0" h="272">
                  <a:moveTo>
                    <a:pt x="35" y="0"/>
                  </a:moveTo>
                  <a:lnTo>
                    <a:pt x="20" y="30"/>
                  </a:lnTo>
                  <a:lnTo>
                    <a:pt x="9" y="63"/>
                  </a:lnTo>
                  <a:lnTo>
                    <a:pt x="2" y="99"/>
                  </a:lnTo>
                  <a:lnTo>
                    <a:pt x="0" y="134"/>
                  </a:lnTo>
                  <a:lnTo>
                    <a:pt x="4" y="169"/>
                  </a:lnTo>
                  <a:lnTo>
                    <a:pt x="14" y="201"/>
                  </a:lnTo>
                  <a:lnTo>
                    <a:pt x="31" y="229"/>
                  </a:lnTo>
                  <a:lnTo>
                    <a:pt x="54" y="252"/>
                  </a:lnTo>
                  <a:lnTo>
                    <a:pt x="73" y="259"/>
                  </a:lnTo>
                  <a:lnTo>
                    <a:pt x="92" y="265"/>
                  </a:lnTo>
                  <a:lnTo>
                    <a:pt x="116" y="269"/>
                  </a:lnTo>
                  <a:lnTo>
                    <a:pt x="141" y="272"/>
                  </a:lnTo>
                  <a:lnTo>
                    <a:pt x="167" y="272"/>
                  </a:lnTo>
                  <a:lnTo>
                    <a:pt x="193" y="269"/>
                  </a:lnTo>
                  <a:lnTo>
                    <a:pt x="221" y="265"/>
                  </a:lnTo>
                  <a:lnTo>
                    <a:pt x="246" y="256"/>
                  </a:lnTo>
                  <a:lnTo>
                    <a:pt x="260" y="223"/>
                  </a:lnTo>
                  <a:lnTo>
                    <a:pt x="270" y="191"/>
                  </a:lnTo>
                  <a:lnTo>
                    <a:pt x="277" y="160"/>
                  </a:lnTo>
                  <a:lnTo>
                    <a:pt x="280" y="130"/>
                  </a:lnTo>
                  <a:lnTo>
                    <a:pt x="278" y="102"/>
                  </a:lnTo>
                  <a:lnTo>
                    <a:pt x="275" y="76"/>
                  </a:lnTo>
                  <a:lnTo>
                    <a:pt x="267" y="51"/>
                  </a:lnTo>
                  <a:lnTo>
                    <a:pt x="256" y="26"/>
                  </a:lnTo>
                  <a:lnTo>
                    <a:pt x="141" y="6"/>
                  </a:lnTo>
                  <a:lnTo>
                    <a:pt x="35" y="0"/>
                  </a:lnTo>
                  <a:close/>
                </a:path>
              </a:pathLst>
            </a:custGeom>
            <a:solidFill>
              <a:srgbClr val="D18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38"/>
            <p:cNvSpPr>
              <a:spLocks/>
            </p:cNvSpPr>
            <p:nvPr/>
          </p:nvSpPr>
          <p:spPr bwMode="auto">
            <a:xfrm>
              <a:off x="4138613" y="1581150"/>
              <a:ext cx="1174750" cy="225425"/>
            </a:xfrm>
            <a:custGeom>
              <a:avLst/>
              <a:gdLst>
                <a:gd name="T0" fmla="*/ 412 w 740"/>
                <a:gd name="T1" fmla="*/ 6 h 142"/>
                <a:gd name="T2" fmla="*/ 484 w 740"/>
                <a:gd name="T3" fmla="*/ 13 h 142"/>
                <a:gd name="T4" fmla="*/ 551 w 740"/>
                <a:gd name="T5" fmla="*/ 22 h 142"/>
                <a:gd name="T6" fmla="*/ 609 w 740"/>
                <a:gd name="T7" fmla="*/ 32 h 142"/>
                <a:gd name="T8" fmla="*/ 658 w 740"/>
                <a:gd name="T9" fmla="*/ 45 h 142"/>
                <a:gd name="T10" fmla="*/ 697 w 740"/>
                <a:gd name="T11" fmla="*/ 58 h 142"/>
                <a:gd name="T12" fmla="*/ 725 w 740"/>
                <a:gd name="T13" fmla="*/ 72 h 142"/>
                <a:gd name="T14" fmla="*/ 738 w 740"/>
                <a:gd name="T15" fmla="*/ 86 h 142"/>
                <a:gd name="T16" fmla="*/ 737 w 740"/>
                <a:gd name="T17" fmla="*/ 100 h 142"/>
                <a:gd name="T18" fmla="*/ 722 w 740"/>
                <a:gd name="T19" fmla="*/ 113 h 142"/>
                <a:gd name="T20" fmla="*/ 694 w 740"/>
                <a:gd name="T21" fmla="*/ 122 h 142"/>
                <a:gd name="T22" fmla="*/ 654 w 740"/>
                <a:gd name="T23" fmla="*/ 131 h 142"/>
                <a:gd name="T24" fmla="*/ 602 w 740"/>
                <a:gd name="T25" fmla="*/ 136 h 142"/>
                <a:gd name="T26" fmla="*/ 542 w 740"/>
                <a:gd name="T27" fmla="*/ 141 h 142"/>
                <a:gd name="T28" fmla="*/ 476 w 740"/>
                <a:gd name="T29" fmla="*/ 142 h 142"/>
                <a:gd name="T30" fmla="*/ 403 w 740"/>
                <a:gd name="T31" fmla="*/ 139 h 142"/>
                <a:gd name="T32" fmla="*/ 328 w 740"/>
                <a:gd name="T33" fmla="*/ 135 h 142"/>
                <a:gd name="T34" fmla="*/ 256 w 740"/>
                <a:gd name="T35" fmla="*/ 128 h 142"/>
                <a:gd name="T36" fmla="*/ 189 w 740"/>
                <a:gd name="T37" fmla="*/ 118 h 142"/>
                <a:gd name="T38" fmla="*/ 131 w 740"/>
                <a:gd name="T39" fmla="*/ 109 h 142"/>
                <a:gd name="T40" fmla="*/ 82 w 740"/>
                <a:gd name="T41" fmla="*/ 96 h 142"/>
                <a:gd name="T42" fmla="*/ 43 w 740"/>
                <a:gd name="T43" fmla="*/ 84 h 142"/>
                <a:gd name="T44" fmla="*/ 16 w 740"/>
                <a:gd name="T45" fmla="*/ 70 h 142"/>
                <a:gd name="T46" fmla="*/ 2 w 740"/>
                <a:gd name="T47" fmla="*/ 56 h 142"/>
                <a:gd name="T48" fmla="*/ 3 w 740"/>
                <a:gd name="T49" fmla="*/ 42 h 142"/>
                <a:gd name="T50" fmla="*/ 18 w 740"/>
                <a:gd name="T51" fmla="*/ 29 h 142"/>
                <a:gd name="T52" fmla="*/ 48 w 740"/>
                <a:gd name="T53" fmla="*/ 20 h 142"/>
                <a:gd name="T54" fmla="*/ 88 w 740"/>
                <a:gd name="T55" fmla="*/ 11 h 142"/>
                <a:gd name="T56" fmla="*/ 139 w 740"/>
                <a:gd name="T57" fmla="*/ 4 h 142"/>
                <a:gd name="T58" fmla="*/ 198 w 740"/>
                <a:gd name="T59" fmla="*/ 1 h 142"/>
                <a:gd name="T60" fmla="*/ 264 w 740"/>
                <a:gd name="T61" fmla="*/ 0 h 142"/>
                <a:gd name="T62" fmla="*/ 337 w 740"/>
                <a:gd name="T63" fmla="*/ 1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0" h="142">
                  <a:moveTo>
                    <a:pt x="374" y="3"/>
                  </a:moveTo>
                  <a:lnTo>
                    <a:pt x="412" y="6"/>
                  </a:lnTo>
                  <a:lnTo>
                    <a:pt x="449" y="8"/>
                  </a:lnTo>
                  <a:lnTo>
                    <a:pt x="484" y="13"/>
                  </a:lnTo>
                  <a:lnTo>
                    <a:pt x="517" y="17"/>
                  </a:lnTo>
                  <a:lnTo>
                    <a:pt x="551" y="22"/>
                  </a:lnTo>
                  <a:lnTo>
                    <a:pt x="580" y="26"/>
                  </a:lnTo>
                  <a:lnTo>
                    <a:pt x="609" y="32"/>
                  </a:lnTo>
                  <a:lnTo>
                    <a:pt x="634" y="39"/>
                  </a:lnTo>
                  <a:lnTo>
                    <a:pt x="658" y="45"/>
                  </a:lnTo>
                  <a:lnTo>
                    <a:pt x="679" y="52"/>
                  </a:lnTo>
                  <a:lnTo>
                    <a:pt x="697" y="58"/>
                  </a:lnTo>
                  <a:lnTo>
                    <a:pt x="712" y="65"/>
                  </a:lnTo>
                  <a:lnTo>
                    <a:pt x="725" y="72"/>
                  </a:lnTo>
                  <a:lnTo>
                    <a:pt x="733" y="79"/>
                  </a:lnTo>
                  <a:lnTo>
                    <a:pt x="738" y="86"/>
                  </a:lnTo>
                  <a:lnTo>
                    <a:pt x="740" y="93"/>
                  </a:lnTo>
                  <a:lnTo>
                    <a:pt x="737" y="100"/>
                  </a:lnTo>
                  <a:lnTo>
                    <a:pt x="731" y="106"/>
                  </a:lnTo>
                  <a:lnTo>
                    <a:pt x="722" y="113"/>
                  </a:lnTo>
                  <a:lnTo>
                    <a:pt x="709" y="118"/>
                  </a:lnTo>
                  <a:lnTo>
                    <a:pt x="694" y="122"/>
                  </a:lnTo>
                  <a:lnTo>
                    <a:pt x="674" y="127"/>
                  </a:lnTo>
                  <a:lnTo>
                    <a:pt x="654" y="131"/>
                  </a:lnTo>
                  <a:lnTo>
                    <a:pt x="629" y="134"/>
                  </a:lnTo>
                  <a:lnTo>
                    <a:pt x="602" y="136"/>
                  </a:lnTo>
                  <a:lnTo>
                    <a:pt x="573" y="139"/>
                  </a:lnTo>
                  <a:lnTo>
                    <a:pt x="542" y="141"/>
                  </a:lnTo>
                  <a:lnTo>
                    <a:pt x="510" y="142"/>
                  </a:lnTo>
                  <a:lnTo>
                    <a:pt x="476" y="142"/>
                  </a:lnTo>
                  <a:lnTo>
                    <a:pt x="441" y="141"/>
                  </a:lnTo>
                  <a:lnTo>
                    <a:pt x="403" y="139"/>
                  </a:lnTo>
                  <a:lnTo>
                    <a:pt x="366" y="138"/>
                  </a:lnTo>
                  <a:lnTo>
                    <a:pt x="328" y="135"/>
                  </a:lnTo>
                  <a:lnTo>
                    <a:pt x="291" y="132"/>
                  </a:lnTo>
                  <a:lnTo>
                    <a:pt x="256" y="128"/>
                  </a:lnTo>
                  <a:lnTo>
                    <a:pt x="223" y="124"/>
                  </a:lnTo>
                  <a:lnTo>
                    <a:pt x="189" y="118"/>
                  </a:lnTo>
                  <a:lnTo>
                    <a:pt x="160" y="114"/>
                  </a:lnTo>
                  <a:lnTo>
                    <a:pt x="131" y="109"/>
                  </a:lnTo>
                  <a:lnTo>
                    <a:pt x="106" y="102"/>
                  </a:lnTo>
                  <a:lnTo>
                    <a:pt x="82" y="96"/>
                  </a:lnTo>
                  <a:lnTo>
                    <a:pt x="61" y="89"/>
                  </a:lnTo>
                  <a:lnTo>
                    <a:pt x="43" y="84"/>
                  </a:lnTo>
                  <a:lnTo>
                    <a:pt x="28" y="77"/>
                  </a:lnTo>
                  <a:lnTo>
                    <a:pt x="16" y="70"/>
                  </a:lnTo>
                  <a:lnTo>
                    <a:pt x="7" y="63"/>
                  </a:lnTo>
                  <a:lnTo>
                    <a:pt x="2" y="56"/>
                  </a:lnTo>
                  <a:lnTo>
                    <a:pt x="0" y="49"/>
                  </a:lnTo>
                  <a:lnTo>
                    <a:pt x="3" y="42"/>
                  </a:lnTo>
                  <a:lnTo>
                    <a:pt x="9" y="36"/>
                  </a:lnTo>
                  <a:lnTo>
                    <a:pt x="18" y="29"/>
                  </a:lnTo>
                  <a:lnTo>
                    <a:pt x="31" y="24"/>
                  </a:lnTo>
                  <a:lnTo>
                    <a:pt x="48" y="20"/>
                  </a:lnTo>
                  <a:lnTo>
                    <a:pt x="66" y="15"/>
                  </a:lnTo>
                  <a:lnTo>
                    <a:pt x="88" y="11"/>
                  </a:lnTo>
                  <a:lnTo>
                    <a:pt x="113" y="7"/>
                  </a:lnTo>
                  <a:lnTo>
                    <a:pt x="139" y="4"/>
                  </a:lnTo>
                  <a:lnTo>
                    <a:pt x="167" y="3"/>
                  </a:lnTo>
                  <a:lnTo>
                    <a:pt x="198" y="1"/>
                  </a:lnTo>
                  <a:lnTo>
                    <a:pt x="231" y="0"/>
                  </a:lnTo>
                  <a:lnTo>
                    <a:pt x="264" y="0"/>
                  </a:lnTo>
                  <a:lnTo>
                    <a:pt x="301" y="0"/>
                  </a:lnTo>
                  <a:lnTo>
                    <a:pt x="337" y="1"/>
                  </a:lnTo>
                  <a:lnTo>
                    <a:pt x="374" y="3"/>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39"/>
            <p:cNvSpPr>
              <a:spLocks/>
            </p:cNvSpPr>
            <p:nvPr/>
          </p:nvSpPr>
          <p:spPr bwMode="auto">
            <a:xfrm>
              <a:off x="4933950" y="1762125"/>
              <a:ext cx="425450" cy="1028700"/>
            </a:xfrm>
            <a:custGeom>
              <a:avLst/>
              <a:gdLst>
                <a:gd name="T0" fmla="*/ 50 w 268"/>
                <a:gd name="T1" fmla="*/ 27 h 648"/>
                <a:gd name="T2" fmla="*/ 78 w 268"/>
                <a:gd name="T3" fmla="*/ 102 h 648"/>
                <a:gd name="T4" fmla="*/ 94 w 268"/>
                <a:gd name="T5" fmla="*/ 178 h 648"/>
                <a:gd name="T6" fmla="*/ 100 w 268"/>
                <a:gd name="T7" fmla="*/ 257 h 648"/>
                <a:gd name="T8" fmla="*/ 96 w 268"/>
                <a:gd name="T9" fmla="*/ 337 h 648"/>
                <a:gd name="T10" fmla="*/ 83 w 268"/>
                <a:gd name="T11" fmla="*/ 416 h 648"/>
                <a:gd name="T12" fmla="*/ 61 w 268"/>
                <a:gd name="T13" fmla="*/ 495 h 648"/>
                <a:gd name="T14" fmla="*/ 33 w 268"/>
                <a:gd name="T15" fmla="*/ 573 h 648"/>
                <a:gd name="T16" fmla="*/ 0 w 268"/>
                <a:gd name="T17" fmla="*/ 648 h 648"/>
                <a:gd name="T18" fmla="*/ 147 w 268"/>
                <a:gd name="T19" fmla="*/ 581 h 648"/>
                <a:gd name="T20" fmla="*/ 233 w 268"/>
                <a:gd name="T21" fmla="*/ 504 h 648"/>
                <a:gd name="T22" fmla="*/ 250 w 268"/>
                <a:gd name="T23" fmla="*/ 428 h 648"/>
                <a:gd name="T24" fmla="*/ 262 w 268"/>
                <a:gd name="T25" fmla="*/ 362 h 648"/>
                <a:gd name="T26" fmla="*/ 268 w 268"/>
                <a:gd name="T27" fmla="*/ 302 h 648"/>
                <a:gd name="T28" fmla="*/ 268 w 268"/>
                <a:gd name="T29" fmla="*/ 245 h 648"/>
                <a:gd name="T30" fmla="*/ 261 w 268"/>
                <a:gd name="T31" fmla="*/ 191 h 648"/>
                <a:gd name="T32" fmla="*/ 249 w 268"/>
                <a:gd name="T33" fmla="*/ 132 h 648"/>
                <a:gd name="T34" fmla="*/ 228 w 268"/>
                <a:gd name="T35" fmla="*/ 70 h 648"/>
                <a:gd name="T36" fmla="*/ 198 w 268"/>
                <a:gd name="T37" fmla="*/ 0 h 648"/>
                <a:gd name="T38" fmla="*/ 192 w 268"/>
                <a:gd name="T39" fmla="*/ 1 h 648"/>
                <a:gd name="T40" fmla="*/ 175 w 268"/>
                <a:gd name="T41" fmla="*/ 4 h 648"/>
                <a:gd name="T42" fmla="*/ 151 w 268"/>
                <a:gd name="T43" fmla="*/ 10 h 648"/>
                <a:gd name="T44" fmla="*/ 125 w 268"/>
                <a:gd name="T45" fmla="*/ 15 h 648"/>
                <a:gd name="T46" fmla="*/ 97 w 268"/>
                <a:gd name="T47" fmla="*/ 20 h 648"/>
                <a:gd name="T48" fmla="*/ 73 w 268"/>
                <a:gd name="T49" fmla="*/ 24 h 648"/>
                <a:gd name="T50" fmla="*/ 57 w 268"/>
                <a:gd name="T51" fmla="*/ 27 h 648"/>
                <a:gd name="T52" fmla="*/ 50 w 268"/>
                <a:gd name="T53" fmla="*/ 27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8" h="648">
                  <a:moveTo>
                    <a:pt x="50" y="27"/>
                  </a:moveTo>
                  <a:lnTo>
                    <a:pt x="78" y="102"/>
                  </a:lnTo>
                  <a:lnTo>
                    <a:pt x="94" y="178"/>
                  </a:lnTo>
                  <a:lnTo>
                    <a:pt x="100" y="257"/>
                  </a:lnTo>
                  <a:lnTo>
                    <a:pt x="96" y="337"/>
                  </a:lnTo>
                  <a:lnTo>
                    <a:pt x="83" y="416"/>
                  </a:lnTo>
                  <a:lnTo>
                    <a:pt x="61" y="495"/>
                  </a:lnTo>
                  <a:lnTo>
                    <a:pt x="33" y="573"/>
                  </a:lnTo>
                  <a:lnTo>
                    <a:pt x="0" y="648"/>
                  </a:lnTo>
                  <a:lnTo>
                    <a:pt x="147" y="581"/>
                  </a:lnTo>
                  <a:lnTo>
                    <a:pt x="233" y="504"/>
                  </a:lnTo>
                  <a:lnTo>
                    <a:pt x="250" y="428"/>
                  </a:lnTo>
                  <a:lnTo>
                    <a:pt x="262" y="362"/>
                  </a:lnTo>
                  <a:lnTo>
                    <a:pt x="268" y="302"/>
                  </a:lnTo>
                  <a:lnTo>
                    <a:pt x="268" y="245"/>
                  </a:lnTo>
                  <a:lnTo>
                    <a:pt x="261" y="191"/>
                  </a:lnTo>
                  <a:lnTo>
                    <a:pt x="249" y="132"/>
                  </a:lnTo>
                  <a:lnTo>
                    <a:pt x="228" y="70"/>
                  </a:lnTo>
                  <a:lnTo>
                    <a:pt x="198" y="0"/>
                  </a:lnTo>
                  <a:lnTo>
                    <a:pt x="192" y="1"/>
                  </a:lnTo>
                  <a:lnTo>
                    <a:pt x="175" y="4"/>
                  </a:lnTo>
                  <a:lnTo>
                    <a:pt x="151" y="10"/>
                  </a:lnTo>
                  <a:lnTo>
                    <a:pt x="125" y="15"/>
                  </a:lnTo>
                  <a:lnTo>
                    <a:pt x="97" y="20"/>
                  </a:lnTo>
                  <a:lnTo>
                    <a:pt x="73" y="24"/>
                  </a:lnTo>
                  <a:lnTo>
                    <a:pt x="57" y="27"/>
                  </a:lnTo>
                  <a:lnTo>
                    <a:pt x="50" y="27"/>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40"/>
            <p:cNvSpPr>
              <a:spLocks/>
            </p:cNvSpPr>
            <p:nvPr/>
          </p:nvSpPr>
          <p:spPr bwMode="auto">
            <a:xfrm>
              <a:off x="4957763" y="1762125"/>
              <a:ext cx="406400" cy="1017588"/>
            </a:xfrm>
            <a:custGeom>
              <a:avLst/>
              <a:gdLst>
                <a:gd name="T0" fmla="*/ 49 w 256"/>
                <a:gd name="T1" fmla="*/ 24 h 641"/>
                <a:gd name="T2" fmla="*/ 76 w 256"/>
                <a:gd name="T3" fmla="*/ 99 h 641"/>
                <a:gd name="T4" fmla="*/ 93 w 256"/>
                <a:gd name="T5" fmla="*/ 175 h 641"/>
                <a:gd name="T6" fmla="*/ 99 w 256"/>
                <a:gd name="T7" fmla="*/ 253 h 641"/>
                <a:gd name="T8" fmla="*/ 96 w 256"/>
                <a:gd name="T9" fmla="*/ 332 h 641"/>
                <a:gd name="T10" fmla="*/ 82 w 256"/>
                <a:gd name="T11" fmla="*/ 412 h 641"/>
                <a:gd name="T12" fmla="*/ 61 w 256"/>
                <a:gd name="T13" fmla="*/ 490 h 641"/>
                <a:gd name="T14" fmla="*/ 33 w 256"/>
                <a:gd name="T15" fmla="*/ 566 h 641"/>
                <a:gd name="T16" fmla="*/ 0 w 256"/>
                <a:gd name="T17" fmla="*/ 641 h 641"/>
                <a:gd name="T18" fmla="*/ 17 w 256"/>
                <a:gd name="T19" fmla="*/ 633 h 641"/>
                <a:gd name="T20" fmla="*/ 35 w 256"/>
                <a:gd name="T21" fmla="*/ 626 h 641"/>
                <a:gd name="T22" fmla="*/ 51 w 256"/>
                <a:gd name="T23" fmla="*/ 618 h 641"/>
                <a:gd name="T24" fmla="*/ 70 w 256"/>
                <a:gd name="T25" fmla="*/ 611 h 641"/>
                <a:gd name="T26" fmla="*/ 86 w 256"/>
                <a:gd name="T27" fmla="*/ 602 h 641"/>
                <a:gd name="T28" fmla="*/ 103 w 256"/>
                <a:gd name="T29" fmla="*/ 595 h 641"/>
                <a:gd name="T30" fmla="*/ 121 w 256"/>
                <a:gd name="T31" fmla="*/ 587 h 641"/>
                <a:gd name="T32" fmla="*/ 138 w 256"/>
                <a:gd name="T33" fmla="*/ 580 h 641"/>
                <a:gd name="T34" fmla="*/ 149 w 256"/>
                <a:gd name="T35" fmla="*/ 570 h 641"/>
                <a:gd name="T36" fmla="*/ 158 w 256"/>
                <a:gd name="T37" fmla="*/ 561 h 641"/>
                <a:gd name="T38" fmla="*/ 170 w 256"/>
                <a:gd name="T39" fmla="*/ 551 h 641"/>
                <a:gd name="T40" fmla="*/ 179 w 256"/>
                <a:gd name="T41" fmla="*/ 541 h 641"/>
                <a:gd name="T42" fmla="*/ 190 w 256"/>
                <a:gd name="T43" fmla="*/ 531 h 641"/>
                <a:gd name="T44" fmla="*/ 200 w 256"/>
                <a:gd name="T45" fmla="*/ 522 h 641"/>
                <a:gd name="T46" fmla="*/ 211 w 256"/>
                <a:gd name="T47" fmla="*/ 512 h 641"/>
                <a:gd name="T48" fmla="*/ 221 w 256"/>
                <a:gd name="T49" fmla="*/ 504 h 641"/>
                <a:gd name="T50" fmla="*/ 238 w 256"/>
                <a:gd name="T51" fmla="*/ 428 h 641"/>
                <a:gd name="T52" fmla="*/ 250 w 256"/>
                <a:gd name="T53" fmla="*/ 362 h 641"/>
                <a:gd name="T54" fmla="*/ 256 w 256"/>
                <a:gd name="T55" fmla="*/ 302 h 641"/>
                <a:gd name="T56" fmla="*/ 256 w 256"/>
                <a:gd name="T57" fmla="*/ 245 h 641"/>
                <a:gd name="T58" fmla="*/ 250 w 256"/>
                <a:gd name="T59" fmla="*/ 191 h 641"/>
                <a:gd name="T60" fmla="*/ 236 w 256"/>
                <a:gd name="T61" fmla="*/ 132 h 641"/>
                <a:gd name="T62" fmla="*/ 215 w 256"/>
                <a:gd name="T63" fmla="*/ 70 h 641"/>
                <a:gd name="T64" fmla="*/ 186 w 256"/>
                <a:gd name="T65" fmla="*/ 0 h 641"/>
                <a:gd name="T66" fmla="*/ 181 w 256"/>
                <a:gd name="T67" fmla="*/ 1 h 641"/>
                <a:gd name="T68" fmla="*/ 165 w 256"/>
                <a:gd name="T69" fmla="*/ 4 h 641"/>
                <a:gd name="T70" fmla="*/ 143 w 256"/>
                <a:gd name="T71" fmla="*/ 8 h 641"/>
                <a:gd name="T72" fmla="*/ 118 w 256"/>
                <a:gd name="T73" fmla="*/ 14 h 641"/>
                <a:gd name="T74" fmla="*/ 92 w 256"/>
                <a:gd name="T75" fmla="*/ 18 h 641"/>
                <a:gd name="T76" fmla="*/ 70 w 256"/>
                <a:gd name="T77" fmla="*/ 22 h 641"/>
                <a:gd name="T78" fmla="*/ 54 w 256"/>
                <a:gd name="T79" fmla="*/ 24 h 641"/>
                <a:gd name="T80" fmla="*/ 49 w 256"/>
                <a:gd name="T81" fmla="*/ 24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6" h="641">
                  <a:moveTo>
                    <a:pt x="49" y="24"/>
                  </a:moveTo>
                  <a:lnTo>
                    <a:pt x="76" y="99"/>
                  </a:lnTo>
                  <a:lnTo>
                    <a:pt x="93" y="175"/>
                  </a:lnTo>
                  <a:lnTo>
                    <a:pt x="99" y="253"/>
                  </a:lnTo>
                  <a:lnTo>
                    <a:pt x="96" y="332"/>
                  </a:lnTo>
                  <a:lnTo>
                    <a:pt x="82" y="412"/>
                  </a:lnTo>
                  <a:lnTo>
                    <a:pt x="61" y="490"/>
                  </a:lnTo>
                  <a:lnTo>
                    <a:pt x="33" y="566"/>
                  </a:lnTo>
                  <a:lnTo>
                    <a:pt x="0" y="641"/>
                  </a:lnTo>
                  <a:lnTo>
                    <a:pt x="17" y="633"/>
                  </a:lnTo>
                  <a:lnTo>
                    <a:pt x="35" y="626"/>
                  </a:lnTo>
                  <a:lnTo>
                    <a:pt x="51" y="618"/>
                  </a:lnTo>
                  <a:lnTo>
                    <a:pt x="70" y="611"/>
                  </a:lnTo>
                  <a:lnTo>
                    <a:pt x="86" y="602"/>
                  </a:lnTo>
                  <a:lnTo>
                    <a:pt x="103" y="595"/>
                  </a:lnTo>
                  <a:lnTo>
                    <a:pt x="121" y="587"/>
                  </a:lnTo>
                  <a:lnTo>
                    <a:pt x="138" y="580"/>
                  </a:lnTo>
                  <a:lnTo>
                    <a:pt x="149" y="570"/>
                  </a:lnTo>
                  <a:lnTo>
                    <a:pt x="158" y="561"/>
                  </a:lnTo>
                  <a:lnTo>
                    <a:pt x="170" y="551"/>
                  </a:lnTo>
                  <a:lnTo>
                    <a:pt x="179" y="541"/>
                  </a:lnTo>
                  <a:lnTo>
                    <a:pt x="190" y="531"/>
                  </a:lnTo>
                  <a:lnTo>
                    <a:pt x="200" y="522"/>
                  </a:lnTo>
                  <a:lnTo>
                    <a:pt x="211" y="512"/>
                  </a:lnTo>
                  <a:lnTo>
                    <a:pt x="221" y="504"/>
                  </a:lnTo>
                  <a:lnTo>
                    <a:pt x="238" y="428"/>
                  </a:lnTo>
                  <a:lnTo>
                    <a:pt x="250" y="362"/>
                  </a:lnTo>
                  <a:lnTo>
                    <a:pt x="256" y="302"/>
                  </a:lnTo>
                  <a:lnTo>
                    <a:pt x="256" y="245"/>
                  </a:lnTo>
                  <a:lnTo>
                    <a:pt x="250" y="191"/>
                  </a:lnTo>
                  <a:lnTo>
                    <a:pt x="236" y="132"/>
                  </a:lnTo>
                  <a:lnTo>
                    <a:pt x="215" y="70"/>
                  </a:lnTo>
                  <a:lnTo>
                    <a:pt x="186" y="0"/>
                  </a:lnTo>
                  <a:lnTo>
                    <a:pt x="181" y="1"/>
                  </a:lnTo>
                  <a:lnTo>
                    <a:pt x="165" y="4"/>
                  </a:lnTo>
                  <a:lnTo>
                    <a:pt x="143" y="8"/>
                  </a:lnTo>
                  <a:lnTo>
                    <a:pt x="118" y="14"/>
                  </a:lnTo>
                  <a:lnTo>
                    <a:pt x="92" y="18"/>
                  </a:lnTo>
                  <a:lnTo>
                    <a:pt x="70" y="22"/>
                  </a:lnTo>
                  <a:lnTo>
                    <a:pt x="54" y="24"/>
                  </a:lnTo>
                  <a:lnTo>
                    <a:pt x="49" y="24"/>
                  </a:lnTo>
                  <a:close/>
                </a:path>
              </a:pathLst>
            </a:custGeom>
            <a:solidFill>
              <a:srgbClr val="7C4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41"/>
            <p:cNvSpPr>
              <a:spLocks/>
            </p:cNvSpPr>
            <p:nvPr/>
          </p:nvSpPr>
          <p:spPr bwMode="auto">
            <a:xfrm>
              <a:off x="4984750" y="1760538"/>
              <a:ext cx="384175" cy="1011238"/>
            </a:xfrm>
            <a:custGeom>
              <a:avLst/>
              <a:gdLst>
                <a:gd name="T0" fmla="*/ 46 w 242"/>
                <a:gd name="T1" fmla="*/ 23 h 637"/>
                <a:gd name="T2" fmla="*/ 73 w 242"/>
                <a:gd name="T3" fmla="*/ 98 h 637"/>
                <a:gd name="T4" fmla="*/ 91 w 242"/>
                <a:gd name="T5" fmla="*/ 174 h 637"/>
                <a:gd name="T6" fmla="*/ 97 w 242"/>
                <a:gd name="T7" fmla="*/ 251 h 637"/>
                <a:gd name="T8" fmla="*/ 94 w 242"/>
                <a:gd name="T9" fmla="*/ 329 h 637"/>
                <a:gd name="T10" fmla="*/ 82 w 242"/>
                <a:gd name="T11" fmla="*/ 407 h 637"/>
                <a:gd name="T12" fmla="*/ 61 w 242"/>
                <a:gd name="T13" fmla="*/ 485 h 637"/>
                <a:gd name="T14" fmla="*/ 33 w 242"/>
                <a:gd name="T15" fmla="*/ 562 h 637"/>
                <a:gd name="T16" fmla="*/ 0 w 242"/>
                <a:gd name="T17" fmla="*/ 637 h 637"/>
                <a:gd name="T18" fmla="*/ 15 w 242"/>
                <a:gd name="T19" fmla="*/ 630 h 637"/>
                <a:gd name="T20" fmla="*/ 32 w 242"/>
                <a:gd name="T21" fmla="*/ 621 h 637"/>
                <a:gd name="T22" fmla="*/ 47 w 242"/>
                <a:gd name="T23" fmla="*/ 614 h 637"/>
                <a:gd name="T24" fmla="*/ 62 w 242"/>
                <a:gd name="T25" fmla="*/ 607 h 637"/>
                <a:gd name="T26" fmla="*/ 78 w 242"/>
                <a:gd name="T27" fmla="*/ 600 h 637"/>
                <a:gd name="T28" fmla="*/ 94 w 242"/>
                <a:gd name="T29" fmla="*/ 592 h 637"/>
                <a:gd name="T30" fmla="*/ 110 w 242"/>
                <a:gd name="T31" fmla="*/ 585 h 637"/>
                <a:gd name="T32" fmla="*/ 125 w 242"/>
                <a:gd name="T33" fmla="*/ 578 h 637"/>
                <a:gd name="T34" fmla="*/ 135 w 242"/>
                <a:gd name="T35" fmla="*/ 569 h 637"/>
                <a:gd name="T36" fmla="*/ 146 w 242"/>
                <a:gd name="T37" fmla="*/ 560 h 637"/>
                <a:gd name="T38" fmla="*/ 155 w 242"/>
                <a:gd name="T39" fmla="*/ 550 h 637"/>
                <a:gd name="T40" fmla="*/ 166 w 242"/>
                <a:gd name="T41" fmla="*/ 541 h 637"/>
                <a:gd name="T42" fmla="*/ 176 w 242"/>
                <a:gd name="T43" fmla="*/ 531 h 637"/>
                <a:gd name="T44" fmla="*/ 187 w 242"/>
                <a:gd name="T45" fmla="*/ 523 h 637"/>
                <a:gd name="T46" fmla="*/ 197 w 242"/>
                <a:gd name="T47" fmla="*/ 513 h 637"/>
                <a:gd name="T48" fmla="*/ 207 w 242"/>
                <a:gd name="T49" fmla="*/ 505 h 637"/>
                <a:gd name="T50" fmla="*/ 223 w 242"/>
                <a:gd name="T51" fmla="*/ 429 h 637"/>
                <a:gd name="T52" fmla="*/ 236 w 242"/>
                <a:gd name="T53" fmla="*/ 363 h 637"/>
                <a:gd name="T54" fmla="*/ 242 w 242"/>
                <a:gd name="T55" fmla="*/ 303 h 637"/>
                <a:gd name="T56" fmla="*/ 242 w 242"/>
                <a:gd name="T57" fmla="*/ 246 h 637"/>
                <a:gd name="T58" fmla="*/ 236 w 242"/>
                <a:gd name="T59" fmla="*/ 190 h 637"/>
                <a:gd name="T60" fmla="*/ 222 w 242"/>
                <a:gd name="T61" fmla="*/ 132 h 637"/>
                <a:gd name="T62" fmla="*/ 201 w 242"/>
                <a:gd name="T63" fmla="*/ 69 h 637"/>
                <a:gd name="T64" fmla="*/ 172 w 242"/>
                <a:gd name="T65" fmla="*/ 0 h 637"/>
                <a:gd name="T66" fmla="*/ 166 w 242"/>
                <a:gd name="T67" fmla="*/ 1 h 637"/>
                <a:gd name="T68" fmla="*/ 153 w 242"/>
                <a:gd name="T69" fmla="*/ 4 h 637"/>
                <a:gd name="T70" fmla="*/ 132 w 242"/>
                <a:gd name="T71" fmla="*/ 8 h 637"/>
                <a:gd name="T72" fmla="*/ 110 w 242"/>
                <a:gd name="T73" fmla="*/ 14 h 637"/>
                <a:gd name="T74" fmla="*/ 86 w 242"/>
                <a:gd name="T75" fmla="*/ 18 h 637"/>
                <a:gd name="T76" fmla="*/ 65 w 242"/>
                <a:gd name="T77" fmla="*/ 22 h 637"/>
                <a:gd name="T78" fmla="*/ 51 w 242"/>
                <a:gd name="T79" fmla="*/ 23 h 637"/>
                <a:gd name="T80" fmla="*/ 46 w 242"/>
                <a:gd name="T81" fmla="*/ 23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2" h="637">
                  <a:moveTo>
                    <a:pt x="46" y="23"/>
                  </a:moveTo>
                  <a:lnTo>
                    <a:pt x="73" y="98"/>
                  </a:lnTo>
                  <a:lnTo>
                    <a:pt x="91" y="174"/>
                  </a:lnTo>
                  <a:lnTo>
                    <a:pt x="97" y="251"/>
                  </a:lnTo>
                  <a:lnTo>
                    <a:pt x="94" y="329"/>
                  </a:lnTo>
                  <a:lnTo>
                    <a:pt x="82" y="407"/>
                  </a:lnTo>
                  <a:lnTo>
                    <a:pt x="61" y="485"/>
                  </a:lnTo>
                  <a:lnTo>
                    <a:pt x="33" y="562"/>
                  </a:lnTo>
                  <a:lnTo>
                    <a:pt x="0" y="637"/>
                  </a:lnTo>
                  <a:lnTo>
                    <a:pt x="15" y="630"/>
                  </a:lnTo>
                  <a:lnTo>
                    <a:pt x="32" y="621"/>
                  </a:lnTo>
                  <a:lnTo>
                    <a:pt x="47" y="614"/>
                  </a:lnTo>
                  <a:lnTo>
                    <a:pt x="62" y="607"/>
                  </a:lnTo>
                  <a:lnTo>
                    <a:pt x="78" y="600"/>
                  </a:lnTo>
                  <a:lnTo>
                    <a:pt x="94" y="592"/>
                  </a:lnTo>
                  <a:lnTo>
                    <a:pt x="110" y="585"/>
                  </a:lnTo>
                  <a:lnTo>
                    <a:pt x="125" y="578"/>
                  </a:lnTo>
                  <a:lnTo>
                    <a:pt x="135" y="569"/>
                  </a:lnTo>
                  <a:lnTo>
                    <a:pt x="146" y="560"/>
                  </a:lnTo>
                  <a:lnTo>
                    <a:pt x="155" y="550"/>
                  </a:lnTo>
                  <a:lnTo>
                    <a:pt x="166" y="541"/>
                  </a:lnTo>
                  <a:lnTo>
                    <a:pt x="176" y="531"/>
                  </a:lnTo>
                  <a:lnTo>
                    <a:pt x="187" y="523"/>
                  </a:lnTo>
                  <a:lnTo>
                    <a:pt x="197" y="513"/>
                  </a:lnTo>
                  <a:lnTo>
                    <a:pt x="207" y="505"/>
                  </a:lnTo>
                  <a:lnTo>
                    <a:pt x="223" y="429"/>
                  </a:lnTo>
                  <a:lnTo>
                    <a:pt x="236" y="363"/>
                  </a:lnTo>
                  <a:lnTo>
                    <a:pt x="242" y="303"/>
                  </a:lnTo>
                  <a:lnTo>
                    <a:pt x="242" y="246"/>
                  </a:lnTo>
                  <a:lnTo>
                    <a:pt x="236" y="190"/>
                  </a:lnTo>
                  <a:lnTo>
                    <a:pt x="222" y="132"/>
                  </a:lnTo>
                  <a:lnTo>
                    <a:pt x="201" y="69"/>
                  </a:lnTo>
                  <a:lnTo>
                    <a:pt x="172" y="0"/>
                  </a:lnTo>
                  <a:lnTo>
                    <a:pt x="166" y="1"/>
                  </a:lnTo>
                  <a:lnTo>
                    <a:pt x="153" y="4"/>
                  </a:lnTo>
                  <a:lnTo>
                    <a:pt x="132" y="8"/>
                  </a:lnTo>
                  <a:lnTo>
                    <a:pt x="110" y="14"/>
                  </a:lnTo>
                  <a:lnTo>
                    <a:pt x="86" y="18"/>
                  </a:lnTo>
                  <a:lnTo>
                    <a:pt x="65" y="22"/>
                  </a:lnTo>
                  <a:lnTo>
                    <a:pt x="51" y="23"/>
                  </a:lnTo>
                  <a:lnTo>
                    <a:pt x="46" y="23"/>
                  </a:lnTo>
                  <a:close/>
                </a:path>
              </a:pathLst>
            </a:custGeom>
            <a:solidFill>
              <a:srgbClr val="6B4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42"/>
            <p:cNvSpPr>
              <a:spLocks/>
            </p:cNvSpPr>
            <p:nvPr/>
          </p:nvSpPr>
          <p:spPr bwMode="auto">
            <a:xfrm>
              <a:off x="5008563" y="1760538"/>
              <a:ext cx="366713" cy="1000125"/>
            </a:xfrm>
            <a:custGeom>
              <a:avLst/>
              <a:gdLst>
                <a:gd name="T0" fmla="*/ 44 w 231"/>
                <a:gd name="T1" fmla="*/ 22 h 630"/>
                <a:gd name="T2" fmla="*/ 74 w 231"/>
                <a:gd name="T3" fmla="*/ 96 h 630"/>
                <a:gd name="T4" fmla="*/ 90 w 231"/>
                <a:gd name="T5" fmla="*/ 172 h 630"/>
                <a:gd name="T6" fmla="*/ 97 w 231"/>
                <a:gd name="T7" fmla="*/ 249 h 630"/>
                <a:gd name="T8" fmla="*/ 95 w 231"/>
                <a:gd name="T9" fmla="*/ 325 h 630"/>
                <a:gd name="T10" fmla="*/ 82 w 231"/>
                <a:gd name="T11" fmla="*/ 403 h 630"/>
                <a:gd name="T12" fmla="*/ 61 w 231"/>
                <a:gd name="T13" fmla="*/ 480 h 630"/>
                <a:gd name="T14" fmla="*/ 35 w 231"/>
                <a:gd name="T15" fmla="*/ 555 h 630"/>
                <a:gd name="T16" fmla="*/ 0 w 231"/>
                <a:gd name="T17" fmla="*/ 630 h 630"/>
                <a:gd name="T18" fmla="*/ 14 w 231"/>
                <a:gd name="T19" fmla="*/ 623 h 630"/>
                <a:gd name="T20" fmla="*/ 29 w 231"/>
                <a:gd name="T21" fmla="*/ 616 h 630"/>
                <a:gd name="T22" fmla="*/ 43 w 231"/>
                <a:gd name="T23" fmla="*/ 610 h 630"/>
                <a:gd name="T24" fmla="*/ 58 w 231"/>
                <a:gd name="T25" fmla="*/ 603 h 630"/>
                <a:gd name="T26" fmla="*/ 72 w 231"/>
                <a:gd name="T27" fmla="*/ 596 h 630"/>
                <a:gd name="T28" fmla="*/ 86 w 231"/>
                <a:gd name="T29" fmla="*/ 591 h 630"/>
                <a:gd name="T30" fmla="*/ 101 w 231"/>
                <a:gd name="T31" fmla="*/ 584 h 630"/>
                <a:gd name="T32" fmla="*/ 115 w 231"/>
                <a:gd name="T33" fmla="*/ 577 h 630"/>
                <a:gd name="T34" fmla="*/ 125 w 231"/>
                <a:gd name="T35" fmla="*/ 569 h 630"/>
                <a:gd name="T36" fmla="*/ 135 w 231"/>
                <a:gd name="T37" fmla="*/ 559 h 630"/>
                <a:gd name="T38" fmla="*/ 145 w 231"/>
                <a:gd name="T39" fmla="*/ 550 h 630"/>
                <a:gd name="T40" fmla="*/ 156 w 231"/>
                <a:gd name="T41" fmla="*/ 541 h 630"/>
                <a:gd name="T42" fmla="*/ 165 w 231"/>
                <a:gd name="T43" fmla="*/ 531 h 630"/>
                <a:gd name="T44" fmla="*/ 175 w 231"/>
                <a:gd name="T45" fmla="*/ 521 h 630"/>
                <a:gd name="T46" fmla="*/ 186 w 231"/>
                <a:gd name="T47" fmla="*/ 513 h 630"/>
                <a:gd name="T48" fmla="*/ 196 w 231"/>
                <a:gd name="T49" fmla="*/ 503 h 630"/>
                <a:gd name="T50" fmla="*/ 213 w 231"/>
                <a:gd name="T51" fmla="*/ 428 h 630"/>
                <a:gd name="T52" fmla="*/ 224 w 231"/>
                <a:gd name="T53" fmla="*/ 361 h 630"/>
                <a:gd name="T54" fmla="*/ 229 w 231"/>
                <a:gd name="T55" fmla="*/ 301 h 630"/>
                <a:gd name="T56" fmla="*/ 231 w 231"/>
                <a:gd name="T57" fmla="*/ 244 h 630"/>
                <a:gd name="T58" fmla="*/ 224 w 231"/>
                <a:gd name="T59" fmla="*/ 190 h 630"/>
                <a:gd name="T60" fmla="*/ 210 w 231"/>
                <a:gd name="T61" fmla="*/ 132 h 630"/>
                <a:gd name="T62" fmla="*/ 189 w 231"/>
                <a:gd name="T63" fmla="*/ 69 h 630"/>
                <a:gd name="T64" fmla="*/ 160 w 231"/>
                <a:gd name="T65" fmla="*/ 0 h 630"/>
                <a:gd name="T66" fmla="*/ 154 w 231"/>
                <a:gd name="T67" fmla="*/ 1 h 630"/>
                <a:gd name="T68" fmla="*/ 142 w 231"/>
                <a:gd name="T69" fmla="*/ 4 h 630"/>
                <a:gd name="T70" fmla="*/ 124 w 231"/>
                <a:gd name="T71" fmla="*/ 8 h 630"/>
                <a:gd name="T72" fmla="*/ 103 w 231"/>
                <a:gd name="T73" fmla="*/ 12 h 630"/>
                <a:gd name="T74" fmla="*/ 81 w 231"/>
                <a:gd name="T75" fmla="*/ 18 h 630"/>
                <a:gd name="T76" fmla="*/ 63 w 231"/>
                <a:gd name="T77" fmla="*/ 21 h 630"/>
                <a:gd name="T78" fmla="*/ 50 w 231"/>
                <a:gd name="T79" fmla="*/ 22 h 630"/>
                <a:gd name="T80" fmla="*/ 44 w 231"/>
                <a:gd name="T81" fmla="*/ 22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1" h="630">
                  <a:moveTo>
                    <a:pt x="44" y="22"/>
                  </a:moveTo>
                  <a:lnTo>
                    <a:pt x="74" y="96"/>
                  </a:lnTo>
                  <a:lnTo>
                    <a:pt x="90" y="172"/>
                  </a:lnTo>
                  <a:lnTo>
                    <a:pt x="97" y="249"/>
                  </a:lnTo>
                  <a:lnTo>
                    <a:pt x="95" y="325"/>
                  </a:lnTo>
                  <a:lnTo>
                    <a:pt x="82" y="403"/>
                  </a:lnTo>
                  <a:lnTo>
                    <a:pt x="61" y="480"/>
                  </a:lnTo>
                  <a:lnTo>
                    <a:pt x="35" y="555"/>
                  </a:lnTo>
                  <a:lnTo>
                    <a:pt x="0" y="630"/>
                  </a:lnTo>
                  <a:lnTo>
                    <a:pt x="14" y="623"/>
                  </a:lnTo>
                  <a:lnTo>
                    <a:pt x="29" y="616"/>
                  </a:lnTo>
                  <a:lnTo>
                    <a:pt x="43" y="610"/>
                  </a:lnTo>
                  <a:lnTo>
                    <a:pt x="58" y="603"/>
                  </a:lnTo>
                  <a:lnTo>
                    <a:pt x="72" y="596"/>
                  </a:lnTo>
                  <a:lnTo>
                    <a:pt x="86" y="591"/>
                  </a:lnTo>
                  <a:lnTo>
                    <a:pt x="101" y="584"/>
                  </a:lnTo>
                  <a:lnTo>
                    <a:pt x="115" y="577"/>
                  </a:lnTo>
                  <a:lnTo>
                    <a:pt x="125" y="569"/>
                  </a:lnTo>
                  <a:lnTo>
                    <a:pt x="135" y="559"/>
                  </a:lnTo>
                  <a:lnTo>
                    <a:pt x="145" y="550"/>
                  </a:lnTo>
                  <a:lnTo>
                    <a:pt x="156" y="541"/>
                  </a:lnTo>
                  <a:lnTo>
                    <a:pt x="165" y="531"/>
                  </a:lnTo>
                  <a:lnTo>
                    <a:pt x="175" y="521"/>
                  </a:lnTo>
                  <a:lnTo>
                    <a:pt x="186" y="513"/>
                  </a:lnTo>
                  <a:lnTo>
                    <a:pt x="196" y="503"/>
                  </a:lnTo>
                  <a:lnTo>
                    <a:pt x="213" y="428"/>
                  </a:lnTo>
                  <a:lnTo>
                    <a:pt x="224" y="361"/>
                  </a:lnTo>
                  <a:lnTo>
                    <a:pt x="229" y="301"/>
                  </a:lnTo>
                  <a:lnTo>
                    <a:pt x="231" y="244"/>
                  </a:lnTo>
                  <a:lnTo>
                    <a:pt x="224" y="190"/>
                  </a:lnTo>
                  <a:lnTo>
                    <a:pt x="210" y="132"/>
                  </a:lnTo>
                  <a:lnTo>
                    <a:pt x="189" y="69"/>
                  </a:lnTo>
                  <a:lnTo>
                    <a:pt x="160" y="0"/>
                  </a:lnTo>
                  <a:lnTo>
                    <a:pt x="154" y="1"/>
                  </a:lnTo>
                  <a:lnTo>
                    <a:pt x="142" y="4"/>
                  </a:lnTo>
                  <a:lnTo>
                    <a:pt x="124" y="8"/>
                  </a:lnTo>
                  <a:lnTo>
                    <a:pt x="103" y="12"/>
                  </a:lnTo>
                  <a:lnTo>
                    <a:pt x="81" y="18"/>
                  </a:lnTo>
                  <a:lnTo>
                    <a:pt x="63" y="21"/>
                  </a:lnTo>
                  <a:lnTo>
                    <a:pt x="50" y="22"/>
                  </a:lnTo>
                  <a:lnTo>
                    <a:pt x="44" y="22"/>
                  </a:lnTo>
                  <a:close/>
                </a:path>
              </a:pathLst>
            </a:custGeom>
            <a:solidFill>
              <a:srgbClr val="5B3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43"/>
            <p:cNvSpPr>
              <a:spLocks/>
            </p:cNvSpPr>
            <p:nvPr/>
          </p:nvSpPr>
          <p:spPr bwMode="auto">
            <a:xfrm>
              <a:off x="5035550" y="1760538"/>
              <a:ext cx="344488" cy="989013"/>
            </a:xfrm>
            <a:custGeom>
              <a:avLst/>
              <a:gdLst>
                <a:gd name="T0" fmla="*/ 40 w 217"/>
                <a:gd name="T1" fmla="*/ 21 h 623"/>
                <a:gd name="T2" fmla="*/ 69 w 217"/>
                <a:gd name="T3" fmla="*/ 94 h 623"/>
                <a:gd name="T4" fmla="*/ 86 w 217"/>
                <a:gd name="T5" fmla="*/ 169 h 623"/>
                <a:gd name="T6" fmla="*/ 93 w 217"/>
                <a:gd name="T7" fmla="*/ 244 h 623"/>
                <a:gd name="T8" fmla="*/ 91 w 217"/>
                <a:gd name="T9" fmla="*/ 321 h 623"/>
                <a:gd name="T10" fmla="*/ 79 w 217"/>
                <a:gd name="T11" fmla="*/ 397 h 623"/>
                <a:gd name="T12" fmla="*/ 59 w 217"/>
                <a:gd name="T13" fmla="*/ 474 h 623"/>
                <a:gd name="T14" fmla="*/ 33 w 217"/>
                <a:gd name="T15" fmla="*/ 549 h 623"/>
                <a:gd name="T16" fmla="*/ 0 w 217"/>
                <a:gd name="T17" fmla="*/ 623 h 623"/>
                <a:gd name="T18" fmla="*/ 12 w 217"/>
                <a:gd name="T19" fmla="*/ 617 h 623"/>
                <a:gd name="T20" fmla="*/ 26 w 217"/>
                <a:gd name="T21" fmla="*/ 610 h 623"/>
                <a:gd name="T22" fmla="*/ 39 w 217"/>
                <a:gd name="T23" fmla="*/ 605 h 623"/>
                <a:gd name="T24" fmla="*/ 52 w 217"/>
                <a:gd name="T25" fmla="*/ 599 h 623"/>
                <a:gd name="T26" fmla="*/ 65 w 217"/>
                <a:gd name="T27" fmla="*/ 592 h 623"/>
                <a:gd name="T28" fmla="*/ 78 w 217"/>
                <a:gd name="T29" fmla="*/ 587 h 623"/>
                <a:gd name="T30" fmla="*/ 91 w 217"/>
                <a:gd name="T31" fmla="*/ 581 h 623"/>
                <a:gd name="T32" fmla="*/ 104 w 217"/>
                <a:gd name="T33" fmla="*/ 575 h 623"/>
                <a:gd name="T34" fmla="*/ 114 w 217"/>
                <a:gd name="T35" fmla="*/ 567 h 623"/>
                <a:gd name="T36" fmla="*/ 123 w 217"/>
                <a:gd name="T37" fmla="*/ 557 h 623"/>
                <a:gd name="T38" fmla="*/ 133 w 217"/>
                <a:gd name="T39" fmla="*/ 548 h 623"/>
                <a:gd name="T40" fmla="*/ 143 w 217"/>
                <a:gd name="T41" fmla="*/ 539 h 623"/>
                <a:gd name="T42" fmla="*/ 153 w 217"/>
                <a:gd name="T43" fmla="*/ 530 h 623"/>
                <a:gd name="T44" fmla="*/ 162 w 217"/>
                <a:gd name="T45" fmla="*/ 520 h 623"/>
                <a:gd name="T46" fmla="*/ 172 w 217"/>
                <a:gd name="T47" fmla="*/ 511 h 623"/>
                <a:gd name="T48" fmla="*/ 182 w 217"/>
                <a:gd name="T49" fmla="*/ 503 h 623"/>
                <a:gd name="T50" fmla="*/ 198 w 217"/>
                <a:gd name="T51" fmla="*/ 428 h 623"/>
                <a:gd name="T52" fmla="*/ 210 w 217"/>
                <a:gd name="T53" fmla="*/ 361 h 623"/>
                <a:gd name="T54" fmla="*/ 215 w 217"/>
                <a:gd name="T55" fmla="*/ 301 h 623"/>
                <a:gd name="T56" fmla="*/ 217 w 217"/>
                <a:gd name="T57" fmla="*/ 244 h 623"/>
                <a:gd name="T58" fmla="*/ 210 w 217"/>
                <a:gd name="T59" fmla="*/ 190 h 623"/>
                <a:gd name="T60" fmla="*/ 196 w 217"/>
                <a:gd name="T61" fmla="*/ 132 h 623"/>
                <a:gd name="T62" fmla="*/ 175 w 217"/>
                <a:gd name="T63" fmla="*/ 69 h 623"/>
                <a:gd name="T64" fmla="*/ 146 w 217"/>
                <a:gd name="T65" fmla="*/ 0 h 623"/>
                <a:gd name="T66" fmla="*/ 141 w 217"/>
                <a:gd name="T67" fmla="*/ 1 h 623"/>
                <a:gd name="T68" fmla="*/ 129 w 217"/>
                <a:gd name="T69" fmla="*/ 4 h 623"/>
                <a:gd name="T70" fmla="*/ 112 w 217"/>
                <a:gd name="T71" fmla="*/ 8 h 623"/>
                <a:gd name="T72" fmla="*/ 93 w 217"/>
                <a:gd name="T73" fmla="*/ 12 h 623"/>
                <a:gd name="T74" fmla="*/ 73 w 217"/>
                <a:gd name="T75" fmla="*/ 16 h 623"/>
                <a:gd name="T76" fmla="*/ 57 w 217"/>
                <a:gd name="T77" fmla="*/ 19 h 623"/>
                <a:gd name="T78" fmla="*/ 44 w 217"/>
                <a:gd name="T79" fmla="*/ 21 h 623"/>
                <a:gd name="T80" fmla="*/ 40 w 217"/>
                <a:gd name="T81" fmla="*/ 21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7" h="623">
                  <a:moveTo>
                    <a:pt x="40" y="21"/>
                  </a:moveTo>
                  <a:lnTo>
                    <a:pt x="69" y="94"/>
                  </a:lnTo>
                  <a:lnTo>
                    <a:pt x="86" y="169"/>
                  </a:lnTo>
                  <a:lnTo>
                    <a:pt x="93" y="244"/>
                  </a:lnTo>
                  <a:lnTo>
                    <a:pt x="91" y="321"/>
                  </a:lnTo>
                  <a:lnTo>
                    <a:pt x="79" y="397"/>
                  </a:lnTo>
                  <a:lnTo>
                    <a:pt x="59" y="474"/>
                  </a:lnTo>
                  <a:lnTo>
                    <a:pt x="33" y="549"/>
                  </a:lnTo>
                  <a:lnTo>
                    <a:pt x="0" y="623"/>
                  </a:lnTo>
                  <a:lnTo>
                    <a:pt x="12" y="617"/>
                  </a:lnTo>
                  <a:lnTo>
                    <a:pt x="26" y="610"/>
                  </a:lnTo>
                  <a:lnTo>
                    <a:pt x="39" y="605"/>
                  </a:lnTo>
                  <a:lnTo>
                    <a:pt x="52" y="599"/>
                  </a:lnTo>
                  <a:lnTo>
                    <a:pt x="65" y="592"/>
                  </a:lnTo>
                  <a:lnTo>
                    <a:pt x="78" y="587"/>
                  </a:lnTo>
                  <a:lnTo>
                    <a:pt x="91" y="581"/>
                  </a:lnTo>
                  <a:lnTo>
                    <a:pt x="104" y="575"/>
                  </a:lnTo>
                  <a:lnTo>
                    <a:pt x="114" y="567"/>
                  </a:lnTo>
                  <a:lnTo>
                    <a:pt x="123" y="557"/>
                  </a:lnTo>
                  <a:lnTo>
                    <a:pt x="133" y="548"/>
                  </a:lnTo>
                  <a:lnTo>
                    <a:pt x="143" y="539"/>
                  </a:lnTo>
                  <a:lnTo>
                    <a:pt x="153" y="530"/>
                  </a:lnTo>
                  <a:lnTo>
                    <a:pt x="162" y="520"/>
                  </a:lnTo>
                  <a:lnTo>
                    <a:pt x="172" y="511"/>
                  </a:lnTo>
                  <a:lnTo>
                    <a:pt x="182" y="503"/>
                  </a:lnTo>
                  <a:lnTo>
                    <a:pt x="198" y="428"/>
                  </a:lnTo>
                  <a:lnTo>
                    <a:pt x="210" y="361"/>
                  </a:lnTo>
                  <a:lnTo>
                    <a:pt x="215" y="301"/>
                  </a:lnTo>
                  <a:lnTo>
                    <a:pt x="217" y="244"/>
                  </a:lnTo>
                  <a:lnTo>
                    <a:pt x="210" y="190"/>
                  </a:lnTo>
                  <a:lnTo>
                    <a:pt x="196" y="132"/>
                  </a:lnTo>
                  <a:lnTo>
                    <a:pt x="175" y="69"/>
                  </a:lnTo>
                  <a:lnTo>
                    <a:pt x="146" y="0"/>
                  </a:lnTo>
                  <a:lnTo>
                    <a:pt x="141" y="1"/>
                  </a:lnTo>
                  <a:lnTo>
                    <a:pt x="129" y="4"/>
                  </a:lnTo>
                  <a:lnTo>
                    <a:pt x="112" y="8"/>
                  </a:lnTo>
                  <a:lnTo>
                    <a:pt x="93" y="12"/>
                  </a:lnTo>
                  <a:lnTo>
                    <a:pt x="73" y="16"/>
                  </a:lnTo>
                  <a:lnTo>
                    <a:pt x="57" y="19"/>
                  </a:lnTo>
                  <a:lnTo>
                    <a:pt x="44" y="21"/>
                  </a:lnTo>
                  <a:lnTo>
                    <a:pt x="40" y="21"/>
                  </a:lnTo>
                  <a:close/>
                </a:path>
              </a:pathLst>
            </a:custGeom>
            <a:solidFill>
              <a:srgbClr val="4C3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44"/>
            <p:cNvSpPr>
              <a:spLocks/>
            </p:cNvSpPr>
            <p:nvPr/>
          </p:nvSpPr>
          <p:spPr bwMode="auto">
            <a:xfrm>
              <a:off x="5060950" y="1760538"/>
              <a:ext cx="322263" cy="979488"/>
            </a:xfrm>
            <a:custGeom>
              <a:avLst/>
              <a:gdLst>
                <a:gd name="T0" fmla="*/ 38 w 203"/>
                <a:gd name="T1" fmla="*/ 18 h 617"/>
                <a:gd name="T2" fmla="*/ 67 w 203"/>
                <a:gd name="T3" fmla="*/ 91 h 617"/>
                <a:gd name="T4" fmla="*/ 84 w 203"/>
                <a:gd name="T5" fmla="*/ 167 h 617"/>
                <a:gd name="T6" fmla="*/ 92 w 203"/>
                <a:gd name="T7" fmla="*/ 242 h 617"/>
                <a:gd name="T8" fmla="*/ 91 w 203"/>
                <a:gd name="T9" fmla="*/ 317 h 617"/>
                <a:gd name="T10" fmla="*/ 80 w 203"/>
                <a:gd name="T11" fmla="*/ 392 h 617"/>
                <a:gd name="T12" fmla="*/ 60 w 203"/>
                <a:gd name="T13" fmla="*/ 468 h 617"/>
                <a:gd name="T14" fmla="*/ 34 w 203"/>
                <a:gd name="T15" fmla="*/ 542 h 617"/>
                <a:gd name="T16" fmla="*/ 0 w 203"/>
                <a:gd name="T17" fmla="*/ 617 h 617"/>
                <a:gd name="T18" fmla="*/ 11 w 203"/>
                <a:gd name="T19" fmla="*/ 612 h 617"/>
                <a:gd name="T20" fmla="*/ 24 w 203"/>
                <a:gd name="T21" fmla="*/ 606 h 617"/>
                <a:gd name="T22" fmla="*/ 35 w 203"/>
                <a:gd name="T23" fmla="*/ 600 h 617"/>
                <a:gd name="T24" fmla="*/ 46 w 203"/>
                <a:gd name="T25" fmla="*/ 595 h 617"/>
                <a:gd name="T26" fmla="*/ 57 w 203"/>
                <a:gd name="T27" fmla="*/ 589 h 617"/>
                <a:gd name="T28" fmla="*/ 70 w 203"/>
                <a:gd name="T29" fmla="*/ 585 h 617"/>
                <a:gd name="T30" fmla="*/ 81 w 203"/>
                <a:gd name="T31" fmla="*/ 580 h 617"/>
                <a:gd name="T32" fmla="*/ 92 w 203"/>
                <a:gd name="T33" fmla="*/ 574 h 617"/>
                <a:gd name="T34" fmla="*/ 102 w 203"/>
                <a:gd name="T35" fmla="*/ 566 h 617"/>
                <a:gd name="T36" fmla="*/ 112 w 203"/>
                <a:gd name="T37" fmla="*/ 556 h 617"/>
                <a:gd name="T38" fmla="*/ 121 w 203"/>
                <a:gd name="T39" fmla="*/ 548 h 617"/>
                <a:gd name="T40" fmla="*/ 131 w 203"/>
                <a:gd name="T41" fmla="*/ 538 h 617"/>
                <a:gd name="T42" fmla="*/ 139 w 203"/>
                <a:gd name="T43" fmla="*/ 530 h 617"/>
                <a:gd name="T44" fmla="*/ 149 w 203"/>
                <a:gd name="T45" fmla="*/ 520 h 617"/>
                <a:gd name="T46" fmla="*/ 159 w 203"/>
                <a:gd name="T47" fmla="*/ 511 h 617"/>
                <a:gd name="T48" fmla="*/ 169 w 203"/>
                <a:gd name="T49" fmla="*/ 503 h 617"/>
                <a:gd name="T50" fmla="*/ 185 w 203"/>
                <a:gd name="T51" fmla="*/ 428 h 617"/>
                <a:gd name="T52" fmla="*/ 196 w 203"/>
                <a:gd name="T53" fmla="*/ 361 h 617"/>
                <a:gd name="T54" fmla="*/ 202 w 203"/>
                <a:gd name="T55" fmla="*/ 301 h 617"/>
                <a:gd name="T56" fmla="*/ 203 w 203"/>
                <a:gd name="T57" fmla="*/ 244 h 617"/>
                <a:gd name="T58" fmla="*/ 196 w 203"/>
                <a:gd name="T59" fmla="*/ 189 h 617"/>
                <a:gd name="T60" fmla="*/ 182 w 203"/>
                <a:gd name="T61" fmla="*/ 132 h 617"/>
                <a:gd name="T62" fmla="*/ 162 w 203"/>
                <a:gd name="T63" fmla="*/ 69 h 617"/>
                <a:gd name="T64" fmla="*/ 132 w 203"/>
                <a:gd name="T65" fmla="*/ 0 h 617"/>
                <a:gd name="T66" fmla="*/ 128 w 203"/>
                <a:gd name="T67" fmla="*/ 1 h 617"/>
                <a:gd name="T68" fmla="*/ 117 w 203"/>
                <a:gd name="T69" fmla="*/ 4 h 617"/>
                <a:gd name="T70" fmla="*/ 102 w 203"/>
                <a:gd name="T71" fmla="*/ 7 h 617"/>
                <a:gd name="T72" fmla="*/ 85 w 203"/>
                <a:gd name="T73" fmla="*/ 11 h 617"/>
                <a:gd name="T74" fmla="*/ 68 w 203"/>
                <a:gd name="T75" fmla="*/ 15 h 617"/>
                <a:gd name="T76" fmla="*/ 53 w 203"/>
                <a:gd name="T77" fmla="*/ 18 h 617"/>
                <a:gd name="T78" fmla="*/ 42 w 203"/>
                <a:gd name="T79" fmla="*/ 19 h 617"/>
                <a:gd name="T80" fmla="*/ 38 w 203"/>
                <a:gd name="T81" fmla="*/ 18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3" h="617">
                  <a:moveTo>
                    <a:pt x="38" y="18"/>
                  </a:moveTo>
                  <a:lnTo>
                    <a:pt x="67" y="91"/>
                  </a:lnTo>
                  <a:lnTo>
                    <a:pt x="84" y="167"/>
                  </a:lnTo>
                  <a:lnTo>
                    <a:pt x="92" y="242"/>
                  </a:lnTo>
                  <a:lnTo>
                    <a:pt x="91" y="317"/>
                  </a:lnTo>
                  <a:lnTo>
                    <a:pt x="80" y="392"/>
                  </a:lnTo>
                  <a:lnTo>
                    <a:pt x="60" y="468"/>
                  </a:lnTo>
                  <a:lnTo>
                    <a:pt x="34" y="542"/>
                  </a:lnTo>
                  <a:lnTo>
                    <a:pt x="0" y="617"/>
                  </a:lnTo>
                  <a:lnTo>
                    <a:pt x="11" y="612"/>
                  </a:lnTo>
                  <a:lnTo>
                    <a:pt x="24" y="606"/>
                  </a:lnTo>
                  <a:lnTo>
                    <a:pt x="35" y="600"/>
                  </a:lnTo>
                  <a:lnTo>
                    <a:pt x="46" y="595"/>
                  </a:lnTo>
                  <a:lnTo>
                    <a:pt x="57" y="589"/>
                  </a:lnTo>
                  <a:lnTo>
                    <a:pt x="70" y="585"/>
                  </a:lnTo>
                  <a:lnTo>
                    <a:pt x="81" y="580"/>
                  </a:lnTo>
                  <a:lnTo>
                    <a:pt x="92" y="574"/>
                  </a:lnTo>
                  <a:lnTo>
                    <a:pt x="102" y="566"/>
                  </a:lnTo>
                  <a:lnTo>
                    <a:pt x="112" y="556"/>
                  </a:lnTo>
                  <a:lnTo>
                    <a:pt x="121" y="548"/>
                  </a:lnTo>
                  <a:lnTo>
                    <a:pt x="131" y="538"/>
                  </a:lnTo>
                  <a:lnTo>
                    <a:pt x="139" y="530"/>
                  </a:lnTo>
                  <a:lnTo>
                    <a:pt x="149" y="520"/>
                  </a:lnTo>
                  <a:lnTo>
                    <a:pt x="159" y="511"/>
                  </a:lnTo>
                  <a:lnTo>
                    <a:pt x="169" y="503"/>
                  </a:lnTo>
                  <a:lnTo>
                    <a:pt x="185" y="428"/>
                  </a:lnTo>
                  <a:lnTo>
                    <a:pt x="196" y="361"/>
                  </a:lnTo>
                  <a:lnTo>
                    <a:pt x="202" y="301"/>
                  </a:lnTo>
                  <a:lnTo>
                    <a:pt x="203" y="244"/>
                  </a:lnTo>
                  <a:lnTo>
                    <a:pt x="196" y="189"/>
                  </a:lnTo>
                  <a:lnTo>
                    <a:pt x="182" y="132"/>
                  </a:lnTo>
                  <a:lnTo>
                    <a:pt x="162" y="69"/>
                  </a:lnTo>
                  <a:lnTo>
                    <a:pt x="132" y="0"/>
                  </a:lnTo>
                  <a:lnTo>
                    <a:pt x="128" y="1"/>
                  </a:lnTo>
                  <a:lnTo>
                    <a:pt x="117" y="4"/>
                  </a:lnTo>
                  <a:lnTo>
                    <a:pt x="102" y="7"/>
                  </a:lnTo>
                  <a:lnTo>
                    <a:pt x="85" y="11"/>
                  </a:lnTo>
                  <a:lnTo>
                    <a:pt x="68" y="15"/>
                  </a:lnTo>
                  <a:lnTo>
                    <a:pt x="53" y="18"/>
                  </a:lnTo>
                  <a:lnTo>
                    <a:pt x="42" y="19"/>
                  </a:lnTo>
                  <a:lnTo>
                    <a:pt x="38" y="18"/>
                  </a:lnTo>
                  <a:close/>
                </a:path>
              </a:pathLst>
            </a:custGeom>
            <a:solidFill>
              <a:srgbClr val="3D3D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45"/>
            <p:cNvSpPr>
              <a:spLocks/>
            </p:cNvSpPr>
            <p:nvPr/>
          </p:nvSpPr>
          <p:spPr bwMode="auto">
            <a:xfrm>
              <a:off x="5086350" y="1757363"/>
              <a:ext cx="301625" cy="971550"/>
            </a:xfrm>
            <a:custGeom>
              <a:avLst/>
              <a:gdLst>
                <a:gd name="T0" fmla="*/ 36 w 190"/>
                <a:gd name="T1" fmla="*/ 18 h 612"/>
                <a:gd name="T2" fmla="*/ 65 w 190"/>
                <a:gd name="T3" fmla="*/ 92 h 612"/>
                <a:gd name="T4" fmla="*/ 83 w 190"/>
                <a:gd name="T5" fmla="*/ 166 h 612"/>
                <a:gd name="T6" fmla="*/ 90 w 190"/>
                <a:gd name="T7" fmla="*/ 241 h 612"/>
                <a:gd name="T8" fmla="*/ 89 w 190"/>
                <a:gd name="T9" fmla="*/ 315 h 612"/>
                <a:gd name="T10" fmla="*/ 77 w 190"/>
                <a:gd name="T11" fmla="*/ 390 h 612"/>
                <a:gd name="T12" fmla="*/ 59 w 190"/>
                <a:gd name="T13" fmla="*/ 465 h 612"/>
                <a:gd name="T14" fmla="*/ 33 w 190"/>
                <a:gd name="T15" fmla="*/ 539 h 612"/>
                <a:gd name="T16" fmla="*/ 0 w 190"/>
                <a:gd name="T17" fmla="*/ 612 h 612"/>
                <a:gd name="T18" fmla="*/ 9 w 190"/>
                <a:gd name="T19" fmla="*/ 608 h 612"/>
                <a:gd name="T20" fmla="*/ 20 w 190"/>
                <a:gd name="T21" fmla="*/ 602 h 612"/>
                <a:gd name="T22" fmla="*/ 30 w 190"/>
                <a:gd name="T23" fmla="*/ 598 h 612"/>
                <a:gd name="T24" fmla="*/ 41 w 190"/>
                <a:gd name="T25" fmla="*/ 593 h 612"/>
                <a:gd name="T26" fmla="*/ 51 w 190"/>
                <a:gd name="T27" fmla="*/ 587 h 612"/>
                <a:gd name="T28" fmla="*/ 61 w 190"/>
                <a:gd name="T29" fmla="*/ 583 h 612"/>
                <a:gd name="T30" fmla="*/ 72 w 190"/>
                <a:gd name="T31" fmla="*/ 577 h 612"/>
                <a:gd name="T32" fmla="*/ 82 w 190"/>
                <a:gd name="T33" fmla="*/ 573 h 612"/>
                <a:gd name="T34" fmla="*/ 91 w 190"/>
                <a:gd name="T35" fmla="*/ 565 h 612"/>
                <a:gd name="T36" fmla="*/ 100 w 190"/>
                <a:gd name="T37" fmla="*/ 557 h 612"/>
                <a:gd name="T38" fmla="*/ 109 w 190"/>
                <a:gd name="T39" fmla="*/ 548 h 612"/>
                <a:gd name="T40" fmla="*/ 119 w 190"/>
                <a:gd name="T41" fmla="*/ 539 h 612"/>
                <a:gd name="T42" fmla="*/ 128 w 190"/>
                <a:gd name="T43" fmla="*/ 530 h 612"/>
                <a:gd name="T44" fmla="*/ 137 w 190"/>
                <a:gd name="T45" fmla="*/ 522 h 612"/>
                <a:gd name="T46" fmla="*/ 146 w 190"/>
                <a:gd name="T47" fmla="*/ 513 h 612"/>
                <a:gd name="T48" fmla="*/ 155 w 190"/>
                <a:gd name="T49" fmla="*/ 505 h 612"/>
                <a:gd name="T50" fmla="*/ 172 w 190"/>
                <a:gd name="T51" fmla="*/ 429 h 612"/>
                <a:gd name="T52" fmla="*/ 185 w 190"/>
                <a:gd name="T53" fmla="*/ 363 h 612"/>
                <a:gd name="T54" fmla="*/ 190 w 190"/>
                <a:gd name="T55" fmla="*/ 302 h 612"/>
                <a:gd name="T56" fmla="*/ 190 w 190"/>
                <a:gd name="T57" fmla="*/ 246 h 612"/>
                <a:gd name="T58" fmla="*/ 183 w 190"/>
                <a:gd name="T59" fmla="*/ 191 h 612"/>
                <a:gd name="T60" fmla="*/ 169 w 190"/>
                <a:gd name="T61" fmla="*/ 132 h 612"/>
                <a:gd name="T62" fmla="*/ 148 w 190"/>
                <a:gd name="T63" fmla="*/ 70 h 612"/>
                <a:gd name="T64" fmla="*/ 119 w 190"/>
                <a:gd name="T65" fmla="*/ 0 h 612"/>
                <a:gd name="T66" fmla="*/ 115 w 190"/>
                <a:gd name="T67" fmla="*/ 2 h 612"/>
                <a:gd name="T68" fmla="*/ 107 w 190"/>
                <a:gd name="T69" fmla="*/ 4 h 612"/>
                <a:gd name="T70" fmla="*/ 93 w 190"/>
                <a:gd name="T71" fmla="*/ 7 h 612"/>
                <a:gd name="T72" fmla="*/ 77 w 190"/>
                <a:gd name="T73" fmla="*/ 11 h 612"/>
                <a:gd name="T74" fmla="*/ 62 w 190"/>
                <a:gd name="T75" fmla="*/ 16 h 612"/>
                <a:gd name="T76" fmla="*/ 48 w 190"/>
                <a:gd name="T77" fmla="*/ 18 h 612"/>
                <a:gd name="T78" fmla="*/ 40 w 190"/>
                <a:gd name="T79" fmla="*/ 20 h 612"/>
                <a:gd name="T80" fmla="*/ 36 w 190"/>
                <a:gd name="T81" fmla="*/ 18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0" h="612">
                  <a:moveTo>
                    <a:pt x="36" y="18"/>
                  </a:moveTo>
                  <a:lnTo>
                    <a:pt x="65" y="92"/>
                  </a:lnTo>
                  <a:lnTo>
                    <a:pt x="83" y="166"/>
                  </a:lnTo>
                  <a:lnTo>
                    <a:pt x="90" y="241"/>
                  </a:lnTo>
                  <a:lnTo>
                    <a:pt x="89" y="315"/>
                  </a:lnTo>
                  <a:lnTo>
                    <a:pt x="77" y="390"/>
                  </a:lnTo>
                  <a:lnTo>
                    <a:pt x="59" y="465"/>
                  </a:lnTo>
                  <a:lnTo>
                    <a:pt x="33" y="539"/>
                  </a:lnTo>
                  <a:lnTo>
                    <a:pt x="0" y="612"/>
                  </a:lnTo>
                  <a:lnTo>
                    <a:pt x="9" y="608"/>
                  </a:lnTo>
                  <a:lnTo>
                    <a:pt x="20" y="602"/>
                  </a:lnTo>
                  <a:lnTo>
                    <a:pt x="30" y="598"/>
                  </a:lnTo>
                  <a:lnTo>
                    <a:pt x="41" y="593"/>
                  </a:lnTo>
                  <a:lnTo>
                    <a:pt x="51" y="587"/>
                  </a:lnTo>
                  <a:lnTo>
                    <a:pt x="61" y="583"/>
                  </a:lnTo>
                  <a:lnTo>
                    <a:pt x="72" y="577"/>
                  </a:lnTo>
                  <a:lnTo>
                    <a:pt x="82" y="573"/>
                  </a:lnTo>
                  <a:lnTo>
                    <a:pt x="91" y="565"/>
                  </a:lnTo>
                  <a:lnTo>
                    <a:pt x="100" y="557"/>
                  </a:lnTo>
                  <a:lnTo>
                    <a:pt x="109" y="548"/>
                  </a:lnTo>
                  <a:lnTo>
                    <a:pt x="119" y="539"/>
                  </a:lnTo>
                  <a:lnTo>
                    <a:pt x="128" y="530"/>
                  </a:lnTo>
                  <a:lnTo>
                    <a:pt x="137" y="522"/>
                  </a:lnTo>
                  <a:lnTo>
                    <a:pt x="146" y="513"/>
                  </a:lnTo>
                  <a:lnTo>
                    <a:pt x="155" y="505"/>
                  </a:lnTo>
                  <a:lnTo>
                    <a:pt x="172" y="429"/>
                  </a:lnTo>
                  <a:lnTo>
                    <a:pt x="185" y="363"/>
                  </a:lnTo>
                  <a:lnTo>
                    <a:pt x="190" y="302"/>
                  </a:lnTo>
                  <a:lnTo>
                    <a:pt x="190" y="246"/>
                  </a:lnTo>
                  <a:lnTo>
                    <a:pt x="183" y="191"/>
                  </a:lnTo>
                  <a:lnTo>
                    <a:pt x="169" y="132"/>
                  </a:lnTo>
                  <a:lnTo>
                    <a:pt x="148" y="70"/>
                  </a:lnTo>
                  <a:lnTo>
                    <a:pt x="119" y="0"/>
                  </a:lnTo>
                  <a:lnTo>
                    <a:pt x="115" y="2"/>
                  </a:lnTo>
                  <a:lnTo>
                    <a:pt x="107" y="4"/>
                  </a:lnTo>
                  <a:lnTo>
                    <a:pt x="93" y="7"/>
                  </a:lnTo>
                  <a:lnTo>
                    <a:pt x="77" y="11"/>
                  </a:lnTo>
                  <a:lnTo>
                    <a:pt x="62" y="16"/>
                  </a:lnTo>
                  <a:lnTo>
                    <a:pt x="48" y="18"/>
                  </a:lnTo>
                  <a:lnTo>
                    <a:pt x="40" y="20"/>
                  </a:lnTo>
                  <a:lnTo>
                    <a:pt x="36" y="18"/>
                  </a:lnTo>
                  <a:close/>
                </a:path>
              </a:pathLst>
            </a:custGeom>
            <a:solidFill>
              <a:srgbClr val="2B3A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46"/>
            <p:cNvSpPr>
              <a:spLocks/>
            </p:cNvSpPr>
            <p:nvPr/>
          </p:nvSpPr>
          <p:spPr bwMode="auto">
            <a:xfrm>
              <a:off x="5111750" y="1757363"/>
              <a:ext cx="280988" cy="963613"/>
            </a:xfrm>
            <a:custGeom>
              <a:avLst/>
              <a:gdLst>
                <a:gd name="T0" fmla="*/ 34 w 177"/>
                <a:gd name="T1" fmla="*/ 17 h 607"/>
                <a:gd name="T2" fmla="*/ 63 w 177"/>
                <a:gd name="T3" fmla="*/ 91 h 607"/>
                <a:gd name="T4" fmla="*/ 81 w 177"/>
                <a:gd name="T5" fmla="*/ 163 h 607"/>
                <a:gd name="T6" fmla="*/ 89 w 177"/>
                <a:gd name="T7" fmla="*/ 237 h 607"/>
                <a:gd name="T8" fmla="*/ 88 w 177"/>
                <a:gd name="T9" fmla="*/ 310 h 607"/>
                <a:gd name="T10" fmla="*/ 78 w 177"/>
                <a:gd name="T11" fmla="*/ 384 h 607"/>
                <a:gd name="T12" fmla="*/ 60 w 177"/>
                <a:gd name="T13" fmla="*/ 459 h 607"/>
                <a:gd name="T14" fmla="*/ 34 w 177"/>
                <a:gd name="T15" fmla="*/ 533 h 607"/>
                <a:gd name="T16" fmla="*/ 0 w 177"/>
                <a:gd name="T17" fmla="*/ 607 h 607"/>
                <a:gd name="T18" fmla="*/ 9 w 177"/>
                <a:gd name="T19" fmla="*/ 602 h 607"/>
                <a:gd name="T20" fmla="*/ 18 w 177"/>
                <a:gd name="T21" fmla="*/ 597 h 607"/>
                <a:gd name="T22" fmla="*/ 27 w 177"/>
                <a:gd name="T23" fmla="*/ 593 h 607"/>
                <a:gd name="T24" fmla="*/ 36 w 177"/>
                <a:gd name="T25" fmla="*/ 589 h 607"/>
                <a:gd name="T26" fmla="*/ 45 w 177"/>
                <a:gd name="T27" fmla="*/ 584 h 607"/>
                <a:gd name="T28" fmla="*/ 55 w 177"/>
                <a:gd name="T29" fmla="*/ 580 h 607"/>
                <a:gd name="T30" fmla="*/ 63 w 177"/>
                <a:gd name="T31" fmla="*/ 576 h 607"/>
                <a:gd name="T32" fmla="*/ 73 w 177"/>
                <a:gd name="T33" fmla="*/ 572 h 607"/>
                <a:gd name="T34" fmla="*/ 81 w 177"/>
                <a:gd name="T35" fmla="*/ 564 h 607"/>
                <a:gd name="T36" fmla="*/ 89 w 177"/>
                <a:gd name="T37" fmla="*/ 555 h 607"/>
                <a:gd name="T38" fmla="*/ 98 w 177"/>
                <a:gd name="T39" fmla="*/ 547 h 607"/>
                <a:gd name="T40" fmla="*/ 107 w 177"/>
                <a:gd name="T41" fmla="*/ 539 h 607"/>
                <a:gd name="T42" fmla="*/ 116 w 177"/>
                <a:gd name="T43" fmla="*/ 530 h 607"/>
                <a:gd name="T44" fmla="*/ 124 w 177"/>
                <a:gd name="T45" fmla="*/ 522 h 607"/>
                <a:gd name="T46" fmla="*/ 134 w 177"/>
                <a:gd name="T47" fmla="*/ 512 h 607"/>
                <a:gd name="T48" fmla="*/ 142 w 177"/>
                <a:gd name="T49" fmla="*/ 504 h 607"/>
                <a:gd name="T50" fmla="*/ 159 w 177"/>
                <a:gd name="T51" fmla="*/ 429 h 607"/>
                <a:gd name="T52" fmla="*/ 171 w 177"/>
                <a:gd name="T53" fmla="*/ 362 h 607"/>
                <a:gd name="T54" fmla="*/ 177 w 177"/>
                <a:gd name="T55" fmla="*/ 302 h 607"/>
                <a:gd name="T56" fmla="*/ 177 w 177"/>
                <a:gd name="T57" fmla="*/ 245 h 607"/>
                <a:gd name="T58" fmla="*/ 170 w 177"/>
                <a:gd name="T59" fmla="*/ 191 h 607"/>
                <a:gd name="T60" fmla="*/ 156 w 177"/>
                <a:gd name="T61" fmla="*/ 132 h 607"/>
                <a:gd name="T62" fmla="*/ 135 w 177"/>
                <a:gd name="T63" fmla="*/ 70 h 607"/>
                <a:gd name="T64" fmla="*/ 106 w 177"/>
                <a:gd name="T65" fmla="*/ 0 h 607"/>
                <a:gd name="T66" fmla="*/ 103 w 177"/>
                <a:gd name="T67" fmla="*/ 2 h 607"/>
                <a:gd name="T68" fmla="*/ 95 w 177"/>
                <a:gd name="T69" fmla="*/ 3 h 607"/>
                <a:gd name="T70" fmla="*/ 84 w 177"/>
                <a:gd name="T71" fmla="*/ 7 h 607"/>
                <a:gd name="T72" fmla="*/ 70 w 177"/>
                <a:gd name="T73" fmla="*/ 10 h 607"/>
                <a:gd name="T74" fmla="*/ 56 w 177"/>
                <a:gd name="T75" fmla="*/ 14 h 607"/>
                <a:gd name="T76" fmla="*/ 45 w 177"/>
                <a:gd name="T77" fmla="*/ 17 h 607"/>
                <a:gd name="T78" fmla="*/ 36 w 177"/>
                <a:gd name="T79" fmla="*/ 18 h 607"/>
                <a:gd name="T80" fmla="*/ 34 w 177"/>
                <a:gd name="T81" fmla="*/ 17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7" h="607">
                  <a:moveTo>
                    <a:pt x="34" y="17"/>
                  </a:moveTo>
                  <a:lnTo>
                    <a:pt x="63" y="91"/>
                  </a:lnTo>
                  <a:lnTo>
                    <a:pt x="81" y="163"/>
                  </a:lnTo>
                  <a:lnTo>
                    <a:pt x="89" y="237"/>
                  </a:lnTo>
                  <a:lnTo>
                    <a:pt x="88" y="310"/>
                  </a:lnTo>
                  <a:lnTo>
                    <a:pt x="78" y="384"/>
                  </a:lnTo>
                  <a:lnTo>
                    <a:pt x="60" y="459"/>
                  </a:lnTo>
                  <a:lnTo>
                    <a:pt x="34" y="533"/>
                  </a:lnTo>
                  <a:lnTo>
                    <a:pt x="0" y="607"/>
                  </a:lnTo>
                  <a:lnTo>
                    <a:pt x="9" y="602"/>
                  </a:lnTo>
                  <a:lnTo>
                    <a:pt x="18" y="597"/>
                  </a:lnTo>
                  <a:lnTo>
                    <a:pt x="27" y="593"/>
                  </a:lnTo>
                  <a:lnTo>
                    <a:pt x="36" y="589"/>
                  </a:lnTo>
                  <a:lnTo>
                    <a:pt x="45" y="584"/>
                  </a:lnTo>
                  <a:lnTo>
                    <a:pt x="55" y="580"/>
                  </a:lnTo>
                  <a:lnTo>
                    <a:pt x="63" y="576"/>
                  </a:lnTo>
                  <a:lnTo>
                    <a:pt x="73" y="572"/>
                  </a:lnTo>
                  <a:lnTo>
                    <a:pt x="81" y="564"/>
                  </a:lnTo>
                  <a:lnTo>
                    <a:pt x="89" y="555"/>
                  </a:lnTo>
                  <a:lnTo>
                    <a:pt x="98" y="547"/>
                  </a:lnTo>
                  <a:lnTo>
                    <a:pt x="107" y="539"/>
                  </a:lnTo>
                  <a:lnTo>
                    <a:pt x="116" y="530"/>
                  </a:lnTo>
                  <a:lnTo>
                    <a:pt x="124" y="522"/>
                  </a:lnTo>
                  <a:lnTo>
                    <a:pt x="134" y="512"/>
                  </a:lnTo>
                  <a:lnTo>
                    <a:pt x="142" y="504"/>
                  </a:lnTo>
                  <a:lnTo>
                    <a:pt x="159" y="429"/>
                  </a:lnTo>
                  <a:lnTo>
                    <a:pt x="171" y="362"/>
                  </a:lnTo>
                  <a:lnTo>
                    <a:pt x="177" y="302"/>
                  </a:lnTo>
                  <a:lnTo>
                    <a:pt x="177" y="245"/>
                  </a:lnTo>
                  <a:lnTo>
                    <a:pt x="170" y="191"/>
                  </a:lnTo>
                  <a:lnTo>
                    <a:pt x="156" y="132"/>
                  </a:lnTo>
                  <a:lnTo>
                    <a:pt x="135" y="70"/>
                  </a:lnTo>
                  <a:lnTo>
                    <a:pt x="106" y="0"/>
                  </a:lnTo>
                  <a:lnTo>
                    <a:pt x="103" y="2"/>
                  </a:lnTo>
                  <a:lnTo>
                    <a:pt x="95" y="3"/>
                  </a:lnTo>
                  <a:lnTo>
                    <a:pt x="84" y="7"/>
                  </a:lnTo>
                  <a:lnTo>
                    <a:pt x="70" y="10"/>
                  </a:lnTo>
                  <a:lnTo>
                    <a:pt x="56" y="14"/>
                  </a:lnTo>
                  <a:lnTo>
                    <a:pt x="45" y="17"/>
                  </a:lnTo>
                  <a:lnTo>
                    <a:pt x="36" y="18"/>
                  </a:lnTo>
                  <a:lnTo>
                    <a:pt x="34" y="17"/>
                  </a:lnTo>
                  <a:close/>
                </a:path>
              </a:pathLst>
            </a:custGeom>
            <a:solidFill>
              <a:srgbClr val="1C3A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47"/>
            <p:cNvSpPr>
              <a:spLocks/>
            </p:cNvSpPr>
            <p:nvPr/>
          </p:nvSpPr>
          <p:spPr bwMode="auto">
            <a:xfrm>
              <a:off x="5137150" y="1757363"/>
              <a:ext cx="260350" cy="952500"/>
            </a:xfrm>
            <a:custGeom>
              <a:avLst/>
              <a:gdLst>
                <a:gd name="T0" fmla="*/ 30 w 164"/>
                <a:gd name="T1" fmla="*/ 16 h 600"/>
                <a:gd name="T2" fmla="*/ 59 w 164"/>
                <a:gd name="T3" fmla="*/ 88 h 600"/>
                <a:gd name="T4" fmla="*/ 77 w 164"/>
                <a:gd name="T5" fmla="*/ 162 h 600"/>
                <a:gd name="T6" fmla="*/ 87 w 164"/>
                <a:gd name="T7" fmla="*/ 234 h 600"/>
                <a:gd name="T8" fmla="*/ 86 w 164"/>
                <a:gd name="T9" fmla="*/ 306 h 600"/>
                <a:gd name="T10" fmla="*/ 77 w 164"/>
                <a:gd name="T11" fmla="*/ 380 h 600"/>
                <a:gd name="T12" fmla="*/ 59 w 164"/>
                <a:gd name="T13" fmla="*/ 452 h 600"/>
                <a:gd name="T14" fmla="*/ 33 w 164"/>
                <a:gd name="T15" fmla="*/ 526 h 600"/>
                <a:gd name="T16" fmla="*/ 0 w 164"/>
                <a:gd name="T17" fmla="*/ 600 h 600"/>
                <a:gd name="T18" fmla="*/ 8 w 164"/>
                <a:gd name="T19" fmla="*/ 596 h 600"/>
                <a:gd name="T20" fmla="*/ 15 w 164"/>
                <a:gd name="T21" fmla="*/ 593 h 600"/>
                <a:gd name="T22" fmla="*/ 23 w 164"/>
                <a:gd name="T23" fmla="*/ 589 h 600"/>
                <a:gd name="T24" fmla="*/ 30 w 164"/>
                <a:gd name="T25" fmla="*/ 584 h 600"/>
                <a:gd name="T26" fmla="*/ 37 w 164"/>
                <a:gd name="T27" fmla="*/ 582 h 600"/>
                <a:gd name="T28" fmla="*/ 44 w 164"/>
                <a:gd name="T29" fmla="*/ 577 h 600"/>
                <a:gd name="T30" fmla="*/ 52 w 164"/>
                <a:gd name="T31" fmla="*/ 575 h 600"/>
                <a:gd name="T32" fmla="*/ 59 w 164"/>
                <a:gd name="T33" fmla="*/ 571 h 600"/>
                <a:gd name="T34" fmla="*/ 68 w 164"/>
                <a:gd name="T35" fmla="*/ 562 h 600"/>
                <a:gd name="T36" fmla="*/ 77 w 164"/>
                <a:gd name="T37" fmla="*/ 554 h 600"/>
                <a:gd name="T38" fmla="*/ 86 w 164"/>
                <a:gd name="T39" fmla="*/ 545 h 600"/>
                <a:gd name="T40" fmla="*/ 94 w 164"/>
                <a:gd name="T41" fmla="*/ 537 h 600"/>
                <a:gd name="T42" fmla="*/ 104 w 164"/>
                <a:gd name="T43" fmla="*/ 529 h 600"/>
                <a:gd name="T44" fmla="*/ 112 w 164"/>
                <a:gd name="T45" fmla="*/ 520 h 600"/>
                <a:gd name="T46" fmla="*/ 121 w 164"/>
                <a:gd name="T47" fmla="*/ 512 h 600"/>
                <a:gd name="T48" fmla="*/ 129 w 164"/>
                <a:gd name="T49" fmla="*/ 504 h 600"/>
                <a:gd name="T50" fmla="*/ 146 w 164"/>
                <a:gd name="T51" fmla="*/ 429 h 600"/>
                <a:gd name="T52" fmla="*/ 158 w 164"/>
                <a:gd name="T53" fmla="*/ 362 h 600"/>
                <a:gd name="T54" fmla="*/ 164 w 164"/>
                <a:gd name="T55" fmla="*/ 302 h 600"/>
                <a:gd name="T56" fmla="*/ 164 w 164"/>
                <a:gd name="T57" fmla="*/ 245 h 600"/>
                <a:gd name="T58" fmla="*/ 158 w 164"/>
                <a:gd name="T59" fmla="*/ 189 h 600"/>
                <a:gd name="T60" fmla="*/ 144 w 164"/>
                <a:gd name="T61" fmla="*/ 132 h 600"/>
                <a:gd name="T62" fmla="*/ 123 w 164"/>
                <a:gd name="T63" fmla="*/ 70 h 600"/>
                <a:gd name="T64" fmla="*/ 94 w 164"/>
                <a:gd name="T65" fmla="*/ 0 h 600"/>
                <a:gd name="T66" fmla="*/ 91 w 164"/>
                <a:gd name="T67" fmla="*/ 2 h 600"/>
                <a:gd name="T68" fmla="*/ 84 w 164"/>
                <a:gd name="T69" fmla="*/ 3 h 600"/>
                <a:gd name="T70" fmla="*/ 73 w 164"/>
                <a:gd name="T71" fmla="*/ 6 h 600"/>
                <a:gd name="T72" fmla="*/ 62 w 164"/>
                <a:gd name="T73" fmla="*/ 10 h 600"/>
                <a:gd name="T74" fmla="*/ 51 w 164"/>
                <a:gd name="T75" fmla="*/ 13 h 600"/>
                <a:gd name="T76" fmla="*/ 40 w 164"/>
                <a:gd name="T77" fmla="*/ 16 h 600"/>
                <a:gd name="T78" fmla="*/ 33 w 164"/>
                <a:gd name="T79" fmla="*/ 16 h 600"/>
                <a:gd name="T80" fmla="*/ 30 w 164"/>
                <a:gd name="T81" fmla="*/ 16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4" h="600">
                  <a:moveTo>
                    <a:pt x="30" y="16"/>
                  </a:moveTo>
                  <a:lnTo>
                    <a:pt x="59" y="88"/>
                  </a:lnTo>
                  <a:lnTo>
                    <a:pt x="77" y="162"/>
                  </a:lnTo>
                  <a:lnTo>
                    <a:pt x="87" y="234"/>
                  </a:lnTo>
                  <a:lnTo>
                    <a:pt x="86" y="306"/>
                  </a:lnTo>
                  <a:lnTo>
                    <a:pt x="77" y="380"/>
                  </a:lnTo>
                  <a:lnTo>
                    <a:pt x="59" y="452"/>
                  </a:lnTo>
                  <a:lnTo>
                    <a:pt x="33" y="526"/>
                  </a:lnTo>
                  <a:lnTo>
                    <a:pt x="0" y="600"/>
                  </a:lnTo>
                  <a:lnTo>
                    <a:pt x="8" y="596"/>
                  </a:lnTo>
                  <a:lnTo>
                    <a:pt x="15" y="593"/>
                  </a:lnTo>
                  <a:lnTo>
                    <a:pt x="23" y="589"/>
                  </a:lnTo>
                  <a:lnTo>
                    <a:pt x="30" y="584"/>
                  </a:lnTo>
                  <a:lnTo>
                    <a:pt x="37" y="582"/>
                  </a:lnTo>
                  <a:lnTo>
                    <a:pt x="44" y="577"/>
                  </a:lnTo>
                  <a:lnTo>
                    <a:pt x="52" y="575"/>
                  </a:lnTo>
                  <a:lnTo>
                    <a:pt x="59" y="571"/>
                  </a:lnTo>
                  <a:lnTo>
                    <a:pt x="68" y="562"/>
                  </a:lnTo>
                  <a:lnTo>
                    <a:pt x="77" y="554"/>
                  </a:lnTo>
                  <a:lnTo>
                    <a:pt x="86" y="545"/>
                  </a:lnTo>
                  <a:lnTo>
                    <a:pt x="94" y="537"/>
                  </a:lnTo>
                  <a:lnTo>
                    <a:pt x="104" y="529"/>
                  </a:lnTo>
                  <a:lnTo>
                    <a:pt x="112" y="520"/>
                  </a:lnTo>
                  <a:lnTo>
                    <a:pt x="121" y="512"/>
                  </a:lnTo>
                  <a:lnTo>
                    <a:pt x="129" y="504"/>
                  </a:lnTo>
                  <a:lnTo>
                    <a:pt x="146" y="429"/>
                  </a:lnTo>
                  <a:lnTo>
                    <a:pt x="158" y="362"/>
                  </a:lnTo>
                  <a:lnTo>
                    <a:pt x="164" y="302"/>
                  </a:lnTo>
                  <a:lnTo>
                    <a:pt x="164" y="245"/>
                  </a:lnTo>
                  <a:lnTo>
                    <a:pt x="158" y="189"/>
                  </a:lnTo>
                  <a:lnTo>
                    <a:pt x="144" y="132"/>
                  </a:lnTo>
                  <a:lnTo>
                    <a:pt x="123" y="70"/>
                  </a:lnTo>
                  <a:lnTo>
                    <a:pt x="94" y="0"/>
                  </a:lnTo>
                  <a:lnTo>
                    <a:pt x="91" y="2"/>
                  </a:lnTo>
                  <a:lnTo>
                    <a:pt x="84" y="3"/>
                  </a:lnTo>
                  <a:lnTo>
                    <a:pt x="73" y="6"/>
                  </a:lnTo>
                  <a:lnTo>
                    <a:pt x="62" y="10"/>
                  </a:lnTo>
                  <a:lnTo>
                    <a:pt x="51" y="13"/>
                  </a:lnTo>
                  <a:lnTo>
                    <a:pt x="40" y="16"/>
                  </a:lnTo>
                  <a:lnTo>
                    <a:pt x="33" y="16"/>
                  </a:lnTo>
                  <a:lnTo>
                    <a:pt x="30" y="16"/>
                  </a:lnTo>
                  <a:close/>
                </a:path>
              </a:pathLst>
            </a:custGeom>
            <a:solidFill>
              <a:srgbClr val="0C3A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48"/>
            <p:cNvSpPr>
              <a:spLocks/>
            </p:cNvSpPr>
            <p:nvPr/>
          </p:nvSpPr>
          <p:spPr bwMode="auto">
            <a:xfrm>
              <a:off x="5162550" y="1755775"/>
              <a:ext cx="238125" cy="939800"/>
            </a:xfrm>
            <a:custGeom>
              <a:avLst/>
              <a:gdLst>
                <a:gd name="T0" fmla="*/ 28 w 150"/>
                <a:gd name="T1" fmla="*/ 14 h 592"/>
                <a:gd name="T2" fmla="*/ 57 w 150"/>
                <a:gd name="T3" fmla="*/ 88 h 592"/>
                <a:gd name="T4" fmla="*/ 77 w 150"/>
                <a:gd name="T5" fmla="*/ 160 h 592"/>
                <a:gd name="T6" fmla="*/ 85 w 150"/>
                <a:gd name="T7" fmla="*/ 232 h 592"/>
                <a:gd name="T8" fmla="*/ 85 w 150"/>
                <a:gd name="T9" fmla="*/ 303 h 592"/>
                <a:gd name="T10" fmla="*/ 75 w 150"/>
                <a:gd name="T11" fmla="*/ 375 h 592"/>
                <a:gd name="T12" fmla="*/ 59 w 150"/>
                <a:gd name="T13" fmla="*/ 448 h 592"/>
                <a:gd name="T14" fmla="*/ 34 w 150"/>
                <a:gd name="T15" fmla="*/ 520 h 592"/>
                <a:gd name="T16" fmla="*/ 0 w 150"/>
                <a:gd name="T17" fmla="*/ 592 h 592"/>
                <a:gd name="T18" fmla="*/ 6 w 150"/>
                <a:gd name="T19" fmla="*/ 590 h 592"/>
                <a:gd name="T20" fmla="*/ 13 w 150"/>
                <a:gd name="T21" fmla="*/ 587 h 592"/>
                <a:gd name="T22" fmla="*/ 18 w 150"/>
                <a:gd name="T23" fmla="*/ 584 h 592"/>
                <a:gd name="T24" fmla="*/ 25 w 150"/>
                <a:gd name="T25" fmla="*/ 581 h 592"/>
                <a:gd name="T26" fmla="*/ 31 w 150"/>
                <a:gd name="T27" fmla="*/ 578 h 592"/>
                <a:gd name="T28" fmla="*/ 36 w 150"/>
                <a:gd name="T29" fmla="*/ 576 h 592"/>
                <a:gd name="T30" fmla="*/ 43 w 150"/>
                <a:gd name="T31" fmla="*/ 573 h 592"/>
                <a:gd name="T32" fmla="*/ 49 w 150"/>
                <a:gd name="T33" fmla="*/ 570 h 592"/>
                <a:gd name="T34" fmla="*/ 57 w 150"/>
                <a:gd name="T35" fmla="*/ 562 h 592"/>
                <a:gd name="T36" fmla="*/ 66 w 150"/>
                <a:gd name="T37" fmla="*/ 553 h 592"/>
                <a:gd name="T38" fmla="*/ 74 w 150"/>
                <a:gd name="T39" fmla="*/ 545 h 592"/>
                <a:gd name="T40" fmla="*/ 82 w 150"/>
                <a:gd name="T41" fmla="*/ 537 h 592"/>
                <a:gd name="T42" fmla="*/ 91 w 150"/>
                <a:gd name="T43" fmla="*/ 528 h 592"/>
                <a:gd name="T44" fmla="*/ 99 w 150"/>
                <a:gd name="T45" fmla="*/ 520 h 592"/>
                <a:gd name="T46" fmla="*/ 107 w 150"/>
                <a:gd name="T47" fmla="*/ 513 h 592"/>
                <a:gd name="T48" fmla="*/ 116 w 150"/>
                <a:gd name="T49" fmla="*/ 505 h 592"/>
                <a:gd name="T50" fmla="*/ 132 w 150"/>
                <a:gd name="T51" fmla="*/ 430 h 592"/>
                <a:gd name="T52" fmla="*/ 145 w 150"/>
                <a:gd name="T53" fmla="*/ 363 h 592"/>
                <a:gd name="T54" fmla="*/ 150 w 150"/>
                <a:gd name="T55" fmla="*/ 303 h 592"/>
                <a:gd name="T56" fmla="*/ 150 w 150"/>
                <a:gd name="T57" fmla="*/ 246 h 592"/>
                <a:gd name="T58" fmla="*/ 145 w 150"/>
                <a:gd name="T59" fmla="*/ 190 h 592"/>
                <a:gd name="T60" fmla="*/ 131 w 150"/>
                <a:gd name="T61" fmla="*/ 132 h 592"/>
                <a:gd name="T62" fmla="*/ 110 w 150"/>
                <a:gd name="T63" fmla="*/ 69 h 592"/>
                <a:gd name="T64" fmla="*/ 81 w 150"/>
                <a:gd name="T65" fmla="*/ 0 h 592"/>
                <a:gd name="T66" fmla="*/ 78 w 150"/>
                <a:gd name="T67" fmla="*/ 1 h 592"/>
                <a:gd name="T68" fmla="*/ 73 w 150"/>
                <a:gd name="T69" fmla="*/ 3 h 592"/>
                <a:gd name="T70" fmla="*/ 64 w 150"/>
                <a:gd name="T71" fmla="*/ 5 h 592"/>
                <a:gd name="T72" fmla="*/ 54 w 150"/>
                <a:gd name="T73" fmla="*/ 8 h 592"/>
                <a:gd name="T74" fmla="*/ 45 w 150"/>
                <a:gd name="T75" fmla="*/ 12 h 592"/>
                <a:gd name="T76" fmla="*/ 36 w 150"/>
                <a:gd name="T77" fmla="*/ 14 h 592"/>
                <a:gd name="T78" fmla="*/ 31 w 150"/>
                <a:gd name="T79" fmla="*/ 15 h 592"/>
                <a:gd name="T80" fmla="*/ 28 w 150"/>
                <a:gd name="T81" fmla="*/ 14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592">
                  <a:moveTo>
                    <a:pt x="28" y="14"/>
                  </a:moveTo>
                  <a:lnTo>
                    <a:pt x="57" y="88"/>
                  </a:lnTo>
                  <a:lnTo>
                    <a:pt x="77" y="160"/>
                  </a:lnTo>
                  <a:lnTo>
                    <a:pt x="85" y="232"/>
                  </a:lnTo>
                  <a:lnTo>
                    <a:pt x="85" y="303"/>
                  </a:lnTo>
                  <a:lnTo>
                    <a:pt x="75" y="375"/>
                  </a:lnTo>
                  <a:lnTo>
                    <a:pt x="59" y="448"/>
                  </a:lnTo>
                  <a:lnTo>
                    <a:pt x="34" y="520"/>
                  </a:lnTo>
                  <a:lnTo>
                    <a:pt x="0" y="592"/>
                  </a:lnTo>
                  <a:lnTo>
                    <a:pt x="6" y="590"/>
                  </a:lnTo>
                  <a:lnTo>
                    <a:pt x="13" y="587"/>
                  </a:lnTo>
                  <a:lnTo>
                    <a:pt x="18" y="584"/>
                  </a:lnTo>
                  <a:lnTo>
                    <a:pt x="25" y="581"/>
                  </a:lnTo>
                  <a:lnTo>
                    <a:pt x="31" y="578"/>
                  </a:lnTo>
                  <a:lnTo>
                    <a:pt x="36" y="576"/>
                  </a:lnTo>
                  <a:lnTo>
                    <a:pt x="43" y="573"/>
                  </a:lnTo>
                  <a:lnTo>
                    <a:pt x="49" y="570"/>
                  </a:lnTo>
                  <a:lnTo>
                    <a:pt x="57" y="562"/>
                  </a:lnTo>
                  <a:lnTo>
                    <a:pt x="66" y="553"/>
                  </a:lnTo>
                  <a:lnTo>
                    <a:pt x="74" y="545"/>
                  </a:lnTo>
                  <a:lnTo>
                    <a:pt x="82" y="537"/>
                  </a:lnTo>
                  <a:lnTo>
                    <a:pt x="91" y="528"/>
                  </a:lnTo>
                  <a:lnTo>
                    <a:pt x="99" y="520"/>
                  </a:lnTo>
                  <a:lnTo>
                    <a:pt x="107" y="513"/>
                  </a:lnTo>
                  <a:lnTo>
                    <a:pt x="116" y="505"/>
                  </a:lnTo>
                  <a:lnTo>
                    <a:pt x="132" y="430"/>
                  </a:lnTo>
                  <a:lnTo>
                    <a:pt x="145" y="363"/>
                  </a:lnTo>
                  <a:lnTo>
                    <a:pt x="150" y="303"/>
                  </a:lnTo>
                  <a:lnTo>
                    <a:pt x="150" y="246"/>
                  </a:lnTo>
                  <a:lnTo>
                    <a:pt x="145" y="190"/>
                  </a:lnTo>
                  <a:lnTo>
                    <a:pt x="131" y="132"/>
                  </a:lnTo>
                  <a:lnTo>
                    <a:pt x="110" y="69"/>
                  </a:lnTo>
                  <a:lnTo>
                    <a:pt x="81" y="0"/>
                  </a:lnTo>
                  <a:lnTo>
                    <a:pt x="78" y="1"/>
                  </a:lnTo>
                  <a:lnTo>
                    <a:pt x="73" y="3"/>
                  </a:lnTo>
                  <a:lnTo>
                    <a:pt x="64" y="5"/>
                  </a:lnTo>
                  <a:lnTo>
                    <a:pt x="54" y="8"/>
                  </a:lnTo>
                  <a:lnTo>
                    <a:pt x="45" y="12"/>
                  </a:lnTo>
                  <a:lnTo>
                    <a:pt x="36" y="14"/>
                  </a:lnTo>
                  <a:lnTo>
                    <a:pt x="31" y="15"/>
                  </a:lnTo>
                  <a:lnTo>
                    <a:pt x="28" y="14"/>
                  </a:lnTo>
                  <a:close/>
                </a:path>
              </a:pathLst>
            </a:custGeom>
            <a:solidFill>
              <a:srgbClr val="0035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49"/>
            <p:cNvSpPr>
              <a:spLocks/>
            </p:cNvSpPr>
            <p:nvPr/>
          </p:nvSpPr>
          <p:spPr bwMode="auto">
            <a:xfrm>
              <a:off x="5189538" y="1755775"/>
              <a:ext cx="219075" cy="931863"/>
            </a:xfrm>
            <a:custGeom>
              <a:avLst/>
              <a:gdLst>
                <a:gd name="T0" fmla="*/ 25 w 138"/>
                <a:gd name="T1" fmla="*/ 11 h 587"/>
                <a:gd name="T2" fmla="*/ 54 w 138"/>
                <a:gd name="T3" fmla="*/ 85 h 587"/>
                <a:gd name="T4" fmla="*/ 74 w 138"/>
                <a:gd name="T5" fmla="*/ 157 h 587"/>
                <a:gd name="T6" fmla="*/ 83 w 138"/>
                <a:gd name="T7" fmla="*/ 228 h 587"/>
                <a:gd name="T8" fmla="*/ 83 w 138"/>
                <a:gd name="T9" fmla="*/ 299 h 587"/>
                <a:gd name="T10" fmla="*/ 75 w 138"/>
                <a:gd name="T11" fmla="*/ 370 h 587"/>
                <a:gd name="T12" fmla="*/ 58 w 138"/>
                <a:gd name="T13" fmla="*/ 442 h 587"/>
                <a:gd name="T14" fmla="*/ 33 w 138"/>
                <a:gd name="T15" fmla="*/ 514 h 587"/>
                <a:gd name="T16" fmla="*/ 0 w 138"/>
                <a:gd name="T17" fmla="*/ 587 h 587"/>
                <a:gd name="T18" fmla="*/ 10 w 138"/>
                <a:gd name="T19" fmla="*/ 583 h 587"/>
                <a:gd name="T20" fmla="*/ 19 w 138"/>
                <a:gd name="T21" fmla="*/ 577 h 587"/>
                <a:gd name="T22" fmla="*/ 28 w 138"/>
                <a:gd name="T23" fmla="*/ 573 h 587"/>
                <a:gd name="T24" fmla="*/ 37 w 138"/>
                <a:gd name="T25" fmla="*/ 567 h 587"/>
                <a:gd name="T26" fmla="*/ 46 w 138"/>
                <a:gd name="T27" fmla="*/ 559 h 587"/>
                <a:gd name="T28" fmla="*/ 53 w 138"/>
                <a:gd name="T29" fmla="*/ 552 h 587"/>
                <a:gd name="T30" fmla="*/ 61 w 138"/>
                <a:gd name="T31" fmla="*/ 544 h 587"/>
                <a:gd name="T32" fmla="*/ 69 w 138"/>
                <a:gd name="T33" fmla="*/ 535 h 587"/>
                <a:gd name="T34" fmla="*/ 78 w 138"/>
                <a:gd name="T35" fmla="*/ 528 h 587"/>
                <a:gd name="T36" fmla="*/ 86 w 138"/>
                <a:gd name="T37" fmla="*/ 520 h 587"/>
                <a:gd name="T38" fmla="*/ 94 w 138"/>
                <a:gd name="T39" fmla="*/ 512 h 587"/>
                <a:gd name="T40" fmla="*/ 103 w 138"/>
                <a:gd name="T41" fmla="*/ 503 h 587"/>
                <a:gd name="T42" fmla="*/ 120 w 138"/>
                <a:gd name="T43" fmla="*/ 428 h 587"/>
                <a:gd name="T44" fmla="*/ 131 w 138"/>
                <a:gd name="T45" fmla="*/ 362 h 587"/>
                <a:gd name="T46" fmla="*/ 136 w 138"/>
                <a:gd name="T47" fmla="*/ 302 h 587"/>
                <a:gd name="T48" fmla="*/ 138 w 138"/>
                <a:gd name="T49" fmla="*/ 245 h 587"/>
                <a:gd name="T50" fmla="*/ 131 w 138"/>
                <a:gd name="T51" fmla="*/ 190 h 587"/>
                <a:gd name="T52" fmla="*/ 117 w 138"/>
                <a:gd name="T53" fmla="*/ 132 h 587"/>
                <a:gd name="T54" fmla="*/ 96 w 138"/>
                <a:gd name="T55" fmla="*/ 69 h 587"/>
                <a:gd name="T56" fmla="*/ 67 w 138"/>
                <a:gd name="T57" fmla="*/ 0 h 587"/>
                <a:gd name="T58" fmla="*/ 65 w 138"/>
                <a:gd name="T59" fmla="*/ 1 h 587"/>
                <a:gd name="T60" fmla="*/ 60 w 138"/>
                <a:gd name="T61" fmla="*/ 3 h 587"/>
                <a:gd name="T62" fmla="*/ 54 w 138"/>
                <a:gd name="T63" fmla="*/ 5 h 587"/>
                <a:gd name="T64" fmla="*/ 46 w 138"/>
                <a:gd name="T65" fmla="*/ 8 h 587"/>
                <a:gd name="T66" fmla="*/ 37 w 138"/>
                <a:gd name="T67" fmla="*/ 11 h 587"/>
                <a:gd name="T68" fmla="*/ 32 w 138"/>
                <a:gd name="T69" fmla="*/ 12 h 587"/>
                <a:gd name="T70" fmla="*/ 26 w 138"/>
                <a:gd name="T71" fmla="*/ 12 h 587"/>
                <a:gd name="T72" fmla="*/ 25 w 138"/>
                <a:gd name="T73" fmla="*/ 11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8" h="587">
                  <a:moveTo>
                    <a:pt x="25" y="11"/>
                  </a:moveTo>
                  <a:lnTo>
                    <a:pt x="54" y="85"/>
                  </a:lnTo>
                  <a:lnTo>
                    <a:pt x="74" y="157"/>
                  </a:lnTo>
                  <a:lnTo>
                    <a:pt x="83" y="228"/>
                  </a:lnTo>
                  <a:lnTo>
                    <a:pt x="83" y="299"/>
                  </a:lnTo>
                  <a:lnTo>
                    <a:pt x="75" y="370"/>
                  </a:lnTo>
                  <a:lnTo>
                    <a:pt x="58" y="442"/>
                  </a:lnTo>
                  <a:lnTo>
                    <a:pt x="33" y="514"/>
                  </a:lnTo>
                  <a:lnTo>
                    <a:pt x="0" y="587"/>
                  </a:lnTo>
                  <a:lnTo>
                    <a:pt x="10" y="583"/>
                  </a:lnTo>
                  <a:lnTo>
                    <a:pt x="19" y="577"/>
                  </a:lnTo>
                  <a:lnTo>
                    <a:pt x="28" y="573"/>
                  </a:lnTo>
                  <a:lnTo>
                    <a:pt x="37" y="567"/>
                  </a:lnTo>
                  <a:lnTo>
                    <a:pt x="46" y="559"/>
                  </a:lnTo>
                  <a:lnTo>
                    <a:pt x="53" y="552"/>
                  </a:lnTo>
                  <a:lnTo>
                    <a:pt x="61" y="544"/>
                  </a:lnTo>
                  <a:lnTo>
                    <a:pt x="69" y="535"/>
                  </a:lnTo>
                  <a:lnTo>
                    <a:pt x="78" y="528"/>
                  </a:lnTo>
                  <a:lnTo>
                    <a:pt x="86" y="520"/>
                  </a:lnTo>
                  <a:lnTo>
                    <a:pt x="94" y="512"/>
                  </a:lnTo>
                  <a:lnTo>
                    <a:pt x="103" y="503"/>
                  </a:lnTo>
                  <a:lnTo>
                    <a:pt x="120" y="428"/>
                  </a:lnTo>
                  <a:lnTo>
                    <a:pt x="131" y="362"/>
                  </a:lnTo>
                  <a:lnTo>
                    <a:pt x="136" y="302"/>
                  </a:lnTo>
                  <a:lnTo>
                    <a:pt x="138" y="245"/>
                  </a:lnTo>
                  <a:lnTo>
                    <a:pt x="131" y="190"/>
                  </a:lnTo>
                  <a:lnTo>
                    <a:pt x="117" y="132"/>
                  </a:lnTo>
                  <a:lnTo>
                    <a:pt x="96" y="69"/>
                  </a:lnTo>
                  <a:lnTo>
                    <a:pt x="67" y="0"/>
                  </a:lnTo>
                  <a:lnTo>
                    <a:pt x="65" y="1"/>
                  </a:lnTo>
                  <a:lnTo>
                    <a:pt x="60" y="3"/>
                  </a:lnTo>
                  <a:lnTo>
                    <a:pt x="54" y="5"/>
                  </a:lnTo>
                  <a:lnTo>
                    <a:pt x="46" y="8"/>
                  </a:lnTo>
                  <a:lnTo>
                    <a:pt x="37" y="11"/>
                  </a:lnTo>
                  <a:lnTo>
                    <a:pt x="32" y="12"/>
                  </a:lnTo>
                  <a:lnTo>
                    <a:pt x="26" y="12"/>
                  </a:lnTo>
                  <a:lnTo>
                    <a:pt x="25" y="11"/>
                  </a:lnTo>
                  <a:close/>
                </a:path>
              </a:pathLst>
            </a:custGeom>
            <a:solidFill>
              <a:srgbClr val="0035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50"/>
            <p:cNvSpPr>
              <a:spLocks/>
            </p:cNvSpPr>
            <p:nvPr/>
          </p:nvSpPr>
          <p:spPr bwMode="auto">
            <a:xfrm>
              <a:off x="5213350" y="1755775"/>
              <a:ext cx="198438" cy="922338"/>
            </a:xfrm>
            <a:custGeom>
              <a:avLst/>
              <a:gdLst>
                <a:gd name="T0" fmla="*/ 24 w 125"/>
                <a:gd name="T1" fmla="*/ 10 h 581"/>
                <a:gd name="T2" fmla="*/ 53 w 125"/>
                <a:gd name="T3" fmla="*/ 82 h 581"/>
                <a:gd name="T4" fmla="*/ 73 w 125"/>
                <a:gd name="T5" fmla="*/ 154 h 581"/>
                <a:gd name="T6" fmla="*/ 82 w 125"/>
                <a:gd name="T7" fmla="*/ 225 h 581"/>
                <a:gd name="T8" fmla="*/ 84 w 125"/>
                <a:gd name="T9" fmla="*/ 295 h 581"/>
                <a:gd name="T10" fmla="*/ 75 w 125"/>
                <a:gd name="T11" fmla="*/ 366 h 581"/>
                <a:gd name="T12" fmla="*/ 57 w 125"/>
                <a:gd name="T13" fmla="*/ 437 h 581"/>
                <a:gd name="T14" fmla="*/ 34 w 125"/>
                <a:gd name="T15" fmla="*/ 509 h 581"/>
                <a:gd name="T16" fmla="*/ 0 w 125"/>
                <a:gd name="T17" fmla="*/ 581 h 581"/>
                <a:gd name="T18" fmla="*/ 7 w 125"/>
                <a:gd name="T19" fmla="*/ 577 h 581"/>
                <a:gd name="T20" fmla="*/ 14 w 125"/>
                <a:gd name="T21" fmla="*/ 573 h 581"/>
                <a:gd name="T22" fmla="*/ 20 w 125"/>
                <a:gd name="T23" fmla="*/ 570 h 581"/>
                <a:gd name="T24" fmla="*/ 27 w 125"/>
                <a:gd name="T25" fmla="*/ 566 h 581"/>
                <a:gd name="T26" fmla="*/ 35 w 125"/>
                <a:gd name="T27" fmla="*/ 558 h 581"/>
                <a:gd name="T28" fmla="*/ 42 w 125"/>
                <a:gd name="T29" fmla="*/ 551 h 581"/>
                <a:gd name="T30" fmla="*/ 50 w 125"/>
                <a:gd name="T31" fmla="*/ 542 h 581"/>
                <a:gd name="T32" fmla="*/ 59 w 125"/>
                <a:gd name="T33" fmla="*/ 534 h 581"/>
                <a:gd name="T34" fmla="*/ 67 w 125"/>
                <a:gd name="T35" fmla="*/ 527 h 581"/>
                <a:gd name="T36" fmla="*/ 75 w 125"/>
                <a:gd name="T37" fmla="*/ 519 h 581"/>
                <a:gd name="T38" fmla="*/ 82 w 125"/>
                <a:gd name="T39" fmla="*/ 512 h 581"/>
                <a:gd name="T40" fmla="*/ 91 w 125"/>
                <a:gd name="T41" fmla="*/ 503 h 581"/>
                <a:gd name="T42" fmla="*/ 107 w 125"/>
                <a:gd name="T43" fmla="*/ 428 h 581"/>
                <a:gd name="T44" fmla="*/ 118 w 125"/>
                <a:gd name="T45" fmla="*/ 362 h 581"/>
                <a:gd name="T46" fmla="*/ 124 w 125"/>
                <a:gd name="T47" fmla="*/ 302 h 581"/>
                <a:gd name="T48" fmla="*/ 125 w 125"/>
                <a:gd name="T49" fmla="*/ 245 h 581"/>
                <a:gd name="T50" fmla="*/ 118 w 125"/>
                <a:gd name="T51" fmla="*/ 190 h 581"/>
                <a:gd name="T52" fmla="*/ 105 w 125"/>
                <a:gd name="T53" fmla="*/ 132 h 581"/>
                <a:gd name="T54" fmla="*/ 84 w 125"/>
                <a:gd name="T55" fmla="*/ 69 h 581"/>
                <a:gd name="T56" fmla="*/ 54 w 125"/>
                <a:gd name="T57" fmla="*/ 0 h 581"/>
                <a:gd name="T58" fmla="*/ 50 w 125"/>
                <a:gd name="T59" fmla="*/ 3 h 581"/>
                <a:gd name="T60" fmla="*/ 39 w 125"/>
                <a:gd name="T61" fmla="*/ 7 h 581"/>
                <a:gd name="T62" fmla="*/ 28 w 125"/>
                <a:gd name="T63" fmla="*/ 11 h 581"/>
                <a:gd name="T64" fmla="*/ 24 w 125"/>
                <a:gd name="T65" fmla="*/ 1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5" h="581">
                  <a:moveTo>
                    <a:pt x="24" y="10"/>
                  </a:moveTo>
                  <a:lnTo>
                    <a:pt x="53" y="82"/>
                  </a:lnTo>
                  <a:lnTo>
                    <a:pt x="73" y="154"/>
                  </a:lnTo>
                  <a:lnTo>
                    <a:pt x="82" y="225"/>
                  </a:lnTo>
                  <a:lnTo>
                    <a:pt x="84" y="295"/>
                  </a:lnTo>
                  <a:lnTo>
                    <a:pt x="75" y="366"/>
                  </a:lnTo>
                  <a:lnTo>
                    <a:pt x="57" y="437"/>
                  </a:lnTo>
                  <a:lnTo>
                    <a:pt x="34" y="509"/>
                  </a:lnTo>
                  <a:lnTo>
                    <a:pt x="0" y="581"/>
                  </a:lnTo>
                  <a:lnTo>
                    <a:pt x="7" y="577"/>
                  </a:lnTo>
                  <a:lnTo>
                    <a:pt x="14" y="573"/>
                  </a:lnTo>
                  <a:lnTo>
                    <a:pt x="20" y="570"/>
                  </a:lnTo>
                  <a:lnTo>
                    <a:pt x="27" y="566"/>
                  </a:lnTo>
                  <a:lnTo>
                    <a:pt x="35" y="558"/>
                  </a:lnTo>
                  <a:lnTo>
                    <a:pt x="42" y="551"/>
                  </a:lnTo>
                  <a:lnTo>
                    <a:pt x="50" y="542"/>
                  </a:lnTo>
                  <a:lnTo>
                    <a:pt x="59" y="534"/>
                  </a:lnTo>
                  <a:lnTo>
                    <a:pt x="67" y="527"/>
                  </a:lnTo>
                  <a:lnTo>
                    <a:pt x="75" y="519"/>
                  </a:lnTo>
                  <a:lnTo>
                    <a:pt x="82" y="512"/>
                  </a:lnTo>
                  <a:lnTo>
                    <a:pt x="91" y="503"/>
                  </a:lnTo>
                  <a:lnTo>
                    <a:pt x="107" y="428"/>
                  </a:lnTo>
                  <a:lnTo>
                    <a:pt x="118" y="362"/>
                  </a:lnTo>
                  <a:lnTo>
                    <a:pt x="124" y="302"/>
                  </a:lnTo>
                  <a:lnTo>
                    <a:pt x="125" y="245"/>
                  </a:lnTo>
                  <a:lnTo>
                    <a:pt x="118" y="190"/>
                  </a:lnTo>
                  <a:lnTo>
                    <a:pt x="105" y="132"/>
                  </a:lnTo>
                  <a:lnTo>
                    <a:pt x="84" y="69"/>
                  </a:lnTo>
                  <a:lnTo>
                    <a:pt x="54" y="0"/>
                  </a:lnTo>
                  <a:lnTo>
                    <a:pt x="50" y="3"/>
                  </a:lnTo>
                  <a:lnTo>
                    <a:pt x="39" y="7"/>
                  </a:lnTo>
                  <a:lnTo>
                    <a:pt x="28" y="11"/>
                  </a:lnTo>
                  <a:lnTo>
                    <a:pt x="24" y="10"/>
                  </a:lnTo>
                  <a:close/>
                </a:path>
              </a:pathLst>
            </a:custGeom>
            <a:solidFill>
              <a:srgbClr val="0033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51"/>
            <p:cNvSpPr>
              <a:spLocks/>
            </p:cNvSpPr>
            <p:nvPr/>
          </p:nvSpPr>
          <p:spPr bwMode="auto">
            <a:xfrm>
              <a:off x="5240338" y="1754188"/>
              <a:ext cx="176213" cy="912813"/>
            </a:xfrm>
            <a:custGeom>
              <a:avLst/>
              <a:gdLst>
                <a:gd name="T0" fmla="*/ 21 w 111"/>
                <a:gd name="T1" fmla="*/ 11 h 575"/>
                <a:gd name="T2" fmla="*/ 50 w 111"/>
                <a:gd name="T3" fmla="*/ 83 h 575"/>
                <a:gd name="T4" fmla="*/ 69 w 111"/>
                <a:gd name="T5" fmla="*/ 154 h 575"/>
                <a:gd name="T6" fmla="*/ 79 w 111"/>
                <a:gd name="T7" fmla="*/ 223 h 575"/>
                <a:gd name="T8" fmla="*/ 81 w 111"/>
                <a:gd name="T9" fmla="*/ 293 h 575"/>
                <a:gd name="T10" fmla="*/ 74 w 111"/>
                <a:gd name="T11" fmla="*/ 361 h 575"/>
                <a:gd name="T12" fmla="*/ 57 w 111"/>
                <a:gd name="T13" fmla="*/ 432 h 575"/>
                <a:gd name="T14" fmla="*/ 32 w 111"/>
                <a:gd name="T15" fmla="*/ 503 h 575"/>
                <a:gd name="T16" fmla="*/ 0 w 111"/>
                <a:gd name="T17" fmla="*/ 575 h 575"/>
                <a:gd name="T18" fmla="*/ 15 w 111"/>
                <a:gd name="T19" fmla="*/ 566 h 575"/>
                <a:gd name="T20" fmla="*/ 76 w 111"/>
                <a:gd name="T21" fmla="*/ 504 h 575"/>
                <a:gd name="T22" fmla="*/ 93 w 111"/>
                <a:gd name="T23" fmla="*/ 429 h 575"/>
                <a:gd name="T24" fmla="*/ 104 w 111"/>
                <a:gd name="T25" fmla="*/ 363 h 575"/>
                <a:gd name="T26" fmla="*/ 110 w 111"/>
                <a:gd name="T27" fmla="*/ 303 h 575"/>
                <a:gd name="T28" fmla="*/ 111 w 111"/>
                <a:gd name="T29" fmla="*/ 246 h 575"/>
                <a:gd name="T30" fmla="*/ 104 w 111"/>
                <a:gd name="T31" fmla="*/ 190 h 575"/>
                <a:gd name="T32" fmla="*/ 90 w 111"/>
                <a:gd name="T33" fmla="*/ 132 h 575"/>
                <a:gd name="T34" fmla="*/ 69 w 111"/>
                <a:gd name="T35" fmla="*/ 69 h 575"/>
                <a:gd name="T36" fmla="*/ 40 w 111"/>
                <a:gd name="T37" fmla="*/ 0 h 575"/>
                <a:gd name="T38" fmla="*/ 37 w 111"/>
                <a:gd name="T39" fmla="*/ 2 h 575"/>
                <a:gd name="T40" fmla="*/ 31 w 111"/>
                <a:gd name="T41" fmla="*/ 6 h 575"/>
                <a:gd name="T42" fmla="*/ 24 w 111"/>
                <a:gd name="T43" fmla="*/ 11 h 575"/>
                <a:gd name="T44" fmla="*/ 21 w 111"/>
                <a:gd name="T45" fmla="*/ 11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1" h="575">
                  <a:moveTo>
                    <a:pt x="21" y="11"/>
                  </a:moveTo>
                  <a:lnTo>
                    <a:pt x="50" y="83"/>
                  </a:lnTo>
                  <a:lnTo>
                    <a:pt x="69" y="154"/>
                  </a:lnTo>
                  <a:lnTo>
                    <a:pt x="79" y="223"/>
                  </a:lnTo>
                  <a:lnTo>
                    <a:pt x="81" y="293"/>
                  </a:lnTo>
                  <a:lnTo>
                    <a:pt x="74" y="361"/>
                  </a:lnTo>
                  <a:lnTo>
                    <a:pt x="57" y="432"/>
                  </a:lnTo>
                  <a:lnTo>
                    <a:pt x="32" y="503"/>
                  </a:lnTo>
                  <a:lnTo>
                    <a:pt x="0" y="575"/>
                  </a:lnTo>
                  <a:lnTo>
                    <a:pt x="15" y="566"/>
                  </a:lnTo>
                  <a:lnTo>
                    <a:pt x="76" y="504"/>
                  </a:lnTo>
                  <a:lnTo>
                    <a:pt x="93" y="429"/>
                  </a:lnTo>
                  <a:lnTo>
                    <a:pt x="104" y="363"/>
                  </a:lnTo>
                  <a:lnTo>
                    <a:pt x="110" y="303"/>
                  </a:lnTo>
                  <a:lnTo>
                    <a:pt x="111" y="246"/>
                  </a:lnTo>
                  <a:lnTo>
                    <a:pt x="104" y="190"/>
                  </a:lnTo>
                  <a:lnTo>
                    <a:pt x="90" y="132"/>
                  </a:lnTo>
                  <a:lnTo>
                    <a:pt x="69" y="69"/>
                  </a:lnTo>
                  <a:lnTo>
                    <a:pt x="40" y="0"/>
                  </a:lnTo>
                  <a:lnTo>
                    <a:pt x="37" y="2"/>
                  </a:lnTo>
                  <a:lnTo>
                    <a:pt x="31" y="6"/>
                  </a:lnTo>
                  <a:lnTo>
                    <a:pt x="24" y="11"/>
                  </a:lnTo>
                  <a:lnTo>
                    <a:pt x="21" y="11"/>
                  </a:lnTo>
                  <a:close/>
                </a:path>
              </a:pathLst>
            </a:custGeom>
            <a:solidFill>
              <a:srgbClr val="0033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52"/>
            <p:cNvSpPr>
              <a:spLocks/>
            </p:cNvSpPr>
            <p:nvPr/>
          </p:nvSpPr>
          <p:spPr bwMode="auto">
            <a:xfrm>
              <a:off x="3943350" y="1704975"/>
              <a:ext cx="246063" cy="1019175"/>
            </a:xfrm>
            <a:custGeom>
              <a:avLst/>
              <a:gdLst>
                <a:gd name="T0" fmla="*/ 140 w 155"/>
                <a:gd name="T1" fmla="*/ 0 h 642"/>
                <a:gd name="T2" fmla="*/ 109 w 155"/>
                <a:gd name="T3" fmla="*/ 61 h 642"/>
                <a:gd name="T4" fmla="*/ 84 w 155"/>
                <a:gd name="T5" fmla="*/ 115 h 642"/>
                <a:gd name="T6" fmla="*/ 65 w 155"/>
                <a:gd name="T7" fmla="*/ 167 h 642"/>
                <a:gd name="T8" fmla="*/ 52 w 155"/>
                <a:gd name="T9" fmla="*/ 216 h 642"/>
                <a:gd name="T10" fmla="*/ 47 w 155"/>
                <a:gd name="T11" fmla="*/ 266 h 642"/>
                <a:gd name="T12" fmla="*/ 45 w 155"/>
                <a:gd name="T13" fmla="*/ 320 h 642"/>
                <a:gd name="T14" fmla="*/ 51 w 155"/>
                <a:gd name="T15" fmla="*/ 380 h 642"/>
                <a:gd name="T16" fmla="*/ 63 w 155"/>
                <a:gd name="T17" fmla="*/ 446 h 642"/>
                <a:gd name="T18" fmla="*/ 79 w 155"/>
                <a:gd name="T19" fmla="*/ 509 h 642"/>
                <a:gd name="T20" fmla="*/ 155 w 155"/>
                <a:gd name="T21" fmla="*/ 642 h 642"/>
                <a:gd name="T22" fmla="*/ 79 w 155"/>
                <a:gd name="T23" fmla="*/ 597 h 642"/>
                <a:gd name="T24" fmla="*/ 45 w 155"/>
                <a:gd name="T25" fmla="*/ 545 h 642"/>
                <a:gd name="T26" fmla="*/ 19 w 155"/>
                <a:gd name="T27" fmla="*/ 483 h 642"/>
                <a:gd name="T28" fmla="*/ 4 w 155"/>
                <a:gd name="T29" fmla="*/ 410 h 642"/>
                <a:gd name="T30" fmla="*/ 0 w 155"/>
                <a:gd name="T31" fmla="*/ 331 h 642"/>
                <a:gd name="T32" fmla="*/ 8 w 155"/>
                <a:gd name="T33" fmla="*/ 247 h 642"/>
                <a:gd name="T34" fmla="*/ 34 w 155"/>
                <a:gd name="T35" fmla="*/ 164 h 642"/>
                <a:gd name="T36" fmla="*/ 77 w 155"/>
                <a:gd name="T37" fmla="*/ 79 h 642"/>
                <a:gd name="T38" fmla="*/ 140 w 155"/>
                <a:gd name="T39"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5" h="642">
                  <a:moveTo>
                    <a:pt x="140" y="0"/>
                  </a:moveTo>
                  <a:lnTo>
                    <a:pt x="109" y="61"/>
                  </a:lnTo>
                  <a:lnTo>
                    <a:pt x="84" y="115"/>
                  </a:lnTo>
                  <a:lnTo>
                    <a:pt x="65" y="167"/>
                  </a:lnTo>
                  <a:lnTo>
                    <a:pt x="52" y="216"/>
                  </a:lnTo>
                  <a:lnTo>
                    <a:pt x="47" y="266"/>
                  </a:lnTo>
                  <a:lnTo>
                    <a:pt x="45" y="320"/>
                  </a:lnTo>
                  <a:lnTo>
                    <a:pt x="51" y="380"/>
                  </a:lnTo>
                  <a:lnTo>
                    <a:pt x="63" y="446"/>
                  </a:lnTo>
                  <a:lnTo>
                    <a:pt x="79" y="509"/>
                  </a:lnTo>
                  <a:lnTo>
                    <a:pt x="155" y="642"/>
                  </a:lnTo>
                  <a:lnTo>
                    <a:pt x="79" y="597"/>
                  </a:lnTo>
                  <a:lnTo>
                    <a:pt x="45" y="545"/>
                  </a:lnTo>
                  <a:lnTo>
                    <a:pt x="19" y="483"/>
                  </a:lnTo>
                  <a:lnTo>
                    <a:pt x="4" y="410"/>
                  </a:lnTo>
                  <a:lnTo>
                    <a:pt x="0" y="331"/>
                  </a:lnTo>
                  <a:lnTo>
                    <a:pt x="8" y="247"/>
                  </a:lnTo>
                  <a:lnTo>
                    <a:pt x="34" y="164"/>
                  </a:lnTo>
                  <a:lnTo>
                    <a:pt x="77" y="79"/>
                  </a:lnTo>
                  <a:lnTo>
                    <a:pt x="140" y="0"/>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53"/>
            <p:cNvSpPr>
              <a:spLocks/>
            </p:cNvSpPr>
            <p:nvPr/>
          </p:nvSpPr>
          <p:spPr bwMode="auto">
            <a:xfrm>
              <a:off x="3943350" y="1700213"/>
              <a:ext cx="238125" cy="1022350"/>
            </a:xfrm>
            <a:custGeom>
              <a:avLst/>
              <a:gdLst>
                <a:gd name="T0" fmla="*/ 139 w 150"/>
                <a:gd name="T1" fmla="*/ 0 h 644"/>
                <a:gd name="T2" fmla="*/ 108 w 150"/>
                <a:gd name="T3" fmla="*/ 61 h 644"/>
                <a:gd name="T4" fmla="*/ 83 w 150"/>
                <a:gd name="T5" fmla="*/ 116 h 644"/>
                <a:gd name="T6" fmla="*/ 63 w 150"/>
                <a:gd name="T7" fmla="*/ 167 h 644"/>
                <a:gd name="T8" fmla="*/ 50 w 150"/>
                <a:gd name="T9" fmla="*/ 217 h 644"/>
                <a:gd name="T10" fmla="*/ 43 w 150"/>
                <a:gd name="T11" fmla="*/ 269 h 644"/>
                <a:gd name="T12" fmla="*/ 43 w 150"/>
                <a:gd name="T13" fmla="*/ 323 h 644"/>
                <a:gd name="T14" fmla="*/ 47 w 150"/>
                <a:gd name="T15" fmla="*/ 383 h 644"/>
                <a:gd name="T16" fmla="*/ 59 w 150"/>
                <a:gd name="T17" fmla="*/ 449 h 644"/>
                <a:gd name="T18" fmla="*/ 63 w 150"/>
                <a:gd name="T19" fmla="*/ 465 h 644"/>
                <a:gd name="T20" fmla="*/ 68 w 150"/>
                <a:gd name="T21" fmla="*/ 480 h 644"/>
                <a:gd name="T22" fmla="*/ 72 w 150"/>
                <a:gd name="T23" fmla="*/ 497 h 644"/>
                <a:gd name="T24" fmla="*/ 75 w 150"/>
                <a:gd name="T25" fmla="*/ 512 h 644"/>
                <a:gd name="T26" fmla="*/ 84 w 150"/>
                <a:gd name="T27" fmla="*/ 529 h 644"/>
                <a:gd name="T28" fmla="*/ 94 w 150"/>
                <a:gd name="T29" fmla="*/ 545 h 644"/>
                <a:gd name="T30" fmla="*/ 102 w 150"/>
                <a:gd name="T31" fmla="*/ 562 h 644"/>
                <a:gd name="T32" fmla="*/ 112 w 150"/>
                <a:gd name="T33" fmla="*/ 577 h 644"/>
                <a:gd name="T34" fmla="*/ 122 w 150"/>
                <a:gd name="T35" fmla="*/ 594 h 644"/>
                <a:gd name="T36" fmla="*/ 132 w 150"/>
                <a:gd name="T37" fmla="*/ 611 h 644"/>
                <a:gd name="T38" fmla="*/ 140 w 150"/>
                <a:gd name="T39" fmla="*/ 627 h 644"/>
                <a:gd name="T40" fmla="*/ 150 w 150"/>
                <a:gd name="T41" fmla="*/ 644 h 644"/>
                <a:gd name="T42" fmla="*/ 141 w 150"/>
                <a:gd name="T43" fmla="*/ 638 h 644"/>
                <a:gd name="T44" fmla="*/ 132 w 150"/>
                <a:gd name="T45" fmla="*/ 632 h 644"/>
                <a:gd name="T46" fmla="*/ 123 w 150"/>
                <a:gd name="T47" fmla="*/ 627 h 644"/>
                <a:gd name="T48" fmla="*/ 114 w 150"/>
                <a:gd name="T49" fmla="*/ 622 h 644"/>
                <a:gd name="T50" fmla="*/ 104 w 150"/>
                <a:gd name="T51" fmla="*/ 616 h 644"/>
                <a:gd name="T52" fmla="*/ 95 w 150"/>
                <a:gd name="T53" fmla="*/ 611 h 644"/>
                <a:gd name="T54" fmla="*/ 86 w 150"/>
                <a:gd name="T55" fmla="*/ 605 h 644"/>
                <a:gd name="T56" fmla="*/ 77 w 150"/>
                <a:gd name="T57" fmla="*/ 600 h 644"/>
                <a:gd name="T58" fmla="*/ 44 w 150"/>
                <a:gd name="T59" fmla="*/ 548 h 644"/>
                <a:gd name="T60" fmla="*/ 19 w 150"/>
                <a:gd name="T61" fmla="*/ 486 h 644"/>
                <a:gd name="T62" fmla="*/ 4 w 150"/>
                <a:gd name="T63" fmla="*/ 413 h 644"/>
                <a:gd name="T64" fmla="*/ 0 w 150"/>
                <a:gd name="T65" fmla="*/ 333 h 644"/>
                <a:gd name="T66" fmla="*/ 9 w 150"/>
                <a:gd name="T67" fmla="*/ 249 h 644"/>
                <a:gd name="T68" fmla="*/ 34 w 150"/>
                <a:gd name="T69" fmla="*/ 164 h 644"/>
                <a:gd name="T70" fmla="*/ 76 w 150"/>
                <a:gd name="T71" fmla="*/ 81 h 644"/>
                <a:gd name="T72" fmla="*/ 139 w 150"/>
                <a:gd name="T73" fmla="*/ 0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0" h="644">
                  <a:moveTo>
                    <a:pt x="139" y="0"/>
                  </a:moveTo>
                  <a:lnTo>
                    <a:pt x="108" y="61"/>
                  </a:lnTo>
                  <a:lnTo>
                    <a:pt x="83" y="116"/>
                  </a:lnTo>
                  <a:lnTo>
                    <a:pt x="63" y="167"/>
                  </a:lnTo>
                  <a:lnTo>
                    <a:pt x="50" y="217"/>
                  </a:lnTo>
                  <a:lnTo>
                    <a:pt x="43" y="269"/>
                  </a:lnTo>
                  <a:lnTo>
                    <a:pt x="43" y="323"/>
                  </a:lnTo>
                  <a:lnTo>
                    <a:pt x="47" y="383"/>
                  </a:lnTo>
                  <a:lnTo>
                    <a:pt x="59" y="449"/>
                  </a:lnTo>
                  <a:lnTo>
                    <a:pt x="63" y="465"/>
                  </a:lnTo>
                  <a:lnTo>
                    <a:pt x="68" y="480"/>
                  </a:lnTo>
                  <a:lnTo>
                    <a:pt x="72" y="497"/>
                  </a:lnTo>
                  <a:lnTo>
                    <a:pt x="75" y="512"/>
                  </a:lnTo>
                  <a:lnTo>
                    <a:pt x="84" y="529"/>
                  </a:lnTo>
                  <a:lnTo>
                    <a:pt x="94" y="545"/>
                  </a:lnTo>
                  <a:lnTo>
                    <a:pt x="102" y="562"/>
                  </a:lnTo>
                  <a:lnTo>
                    <a:pt x="112" y="577"/>
                  </a:lnTo>
                  <a:lnTo>
                    <a:pt x="122" y="594"/>
                  </a:lnTo>
                  <a:lnTo>
                    <a:pt x="132" y="611"/>
                  </a:lnTo>
                  <a:lnTo>
                    <a:pt x="140" y="627"/>
                  </a:lnTo>
                  <a:lnTo>
                    <a:pt x="150" y="644"/>
                  </a:lnTo>
                  <a:lnTo>
                    <a:pt x="141" y="638"/>
                  </a:lnTo>
                  <a:lnTo>
                    <a:pt x="132" y="632"/>
                  </a:lnTo>
                  <a:lnTo>
                    <a:pt x="123" y="627"/>
                  </a:lnTo>
                  <a:lnTo>
                    <a:pt x="114" y="622"/>
                  </a:lnTo>
                  <a:lnTo>
                    <a:pt x="104" y="616"/>
                  </a:lnTo>
                  <a:lnTo>
                    <a:pt x="95" y="611"/>
                  </a:lnTo>
                  <a:lnTo>
                    <a:pt x="86" y="605"/>
                  </a:lnTo>
                  <a:lnTo>
                    <a:pt x="77" y="600"/>
                  </a:lnTo>
                  <a:lnTo>
                    <a:pt x="44" y="548"/>
                  </a:lnTo>
                  <a:lnTo>
                    <a:pt x="19" y="486"/>
                  </a:lnTo>
                  <a:lnTo>
                    <a:pt x="4" y="413"/>
                  </a:lnTo>
                  <a:lnTo>
                    <a:pt x="0" y="333"/>
                  </a:lnTo>
                  <a:lnTo>
                    <a:pt x="9" y="249"/>
                  </a:lnTo>
                  <a:lnTo>
                    <a:pt x="34" y="164"/>
                  </a:lnTo>
                  <a:lnTo>
                    <a:pt x="76" y="81"/>
                  </a:lnTo>
                  <a:lnTo>
                    <a:pt x="139" y="0"/>
                  </a:lnTo>
                  <a:close/>
                </a:path>
              </a:pathLst>
            </a:custGeom>
            <a:solidFill>
              <a:srgbClr val="7C4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54"/>
            <p:cNvSpPr>
              <a:spLocks/>
            </p:cNvSpPr>
            <p:nvPr/>
          </p:nvSpPr>
          <p:spPr bwMode="auto">
            <a:xfrm>
              <a:off x="3940175" y="1698625"/>
              <a:ext cx="231775" cy="1019175"/>
            </a:xfrm>
            <a:custGeom>
              <a:avLst/>
              <a:gdLst>
                <a:gd name="T0" fmla="*/ 138 w 146"/>
                <a:gd name="T1" fmla="*/ 0 h 642"/>
                <a:gd name="T2" fmla="*/ 107 w 146"/>
                <a:gd name="T3" fmla="*/ 61 h 642"/>
                <a:gd name="T4" fmla="*/ 82 w 146"/>
                <a:gd name="T5" fmla="*/ 115 h 642"/>
                <a:gd name="T6" fmla="*/ 63 w 146"/>
                <a:gd name="T7" fmla="*/ 167 h 642"/>
                <a:gd name="T8" fmla="*/ 50 w 146"/>
                <a:gd name="T9" fmla="*/ 217 h 642"/>
                <a:gd name="T10" fmla="*/ 42 w 146"/>
                <a:gd name="T11" fmla="*/ 268 h 642"/>
                <a:gd name="T12" fmla="*/ 42 w 146"/>
                <a:gd name="T13" fmla="*/ 322 h 642"/>
                <a:gd name="T14" fmla="*/ 46 w 146"/>
                <a:gd name="T15" fmla="*/ 382 h 642"/>
                <a:gd name="T16" fmla="*/ 59 w 146"/>
                <a:gd name="T17" fmla="*/ 449 h 642"/>
                <a:gd name="T18" fmla="*/ 61 w 146"/>
                <a:gd name="T19" fmla="*/ 466 h 642"/>
                <a:gd name="T20" fmla="*/ 65 w 146"/>
                <a:gd name="T21" fmla="*/ 482 h 642"/>
                <a:gd name="T22" fmla="*/ 70 w 146"/>
                <a:gd name="T23" fmla="*/ 499 h 642"/>
                <a:gd name="T24" fmla="*/ 72 w 146"/>
                <a:gd name="T25" fmla="*/ 514 h 642"/>
                <a:gd name="T26" fmla="*/ 82 w 146"/>
                <a:gd name="T27" fmla="*/ 530 h 642"/>
                <a:gd name="T28" fmla="*/ 90 w 146"/>
                <a:gd name="T29" fmla="*/ 546 h 642"/>
                <a:gd name="T30" fmla="*/ 100 w 146"/>
                <a:gd name="T31" fmla="*/ 562 h 642"/>
                <a:gd name="T32" fmla="*/ 110 w 146"/>
                <a:gd name="T33" fmla="*/ 578 h 642"/>
                <a:gd name="T34" fmla="*/ 120 w 146"/>
                <a:gd name="T35" fmla="*/ 594 h 642"/>
                <a:gd name="T36" fmla="*/ 128 w 146"/>
                <a:gd name="T37" fmla="*/ 610 h 642"/>
                <a:gd name="T38" fmla="*/ 138 w 146"/>
                <a:gd name="T39" fmla="*/ 626 h 642"/>
                <a:gd name="T40" fmla="*/ 146 w 146"/>
                <a:gd name="T41" fmla="*/ 642 h 642"/>
                <a:gd name="T42" fmla="*/ 138 w 146"/>
                <a:gd name="T43" fmla="*/ 637 h 642"/>
                <a:gd name="T44" fmla="*/ 129 w 146"/>
                <a:gd name="T45" fmla="*/ 631 h 642"/>
                <a:gd name="T46" fmla="*/ 121 w 146"/>
                <a:gd name="T47" fmla="*/ 626 h 642"/>
                <a:gd name="T48" fmla="*/ 113 w 146"/>
                <a:gd name="T49" fmla="*/ 621 h 642"/>
                <a:gd name="T50" fmla="*/ 104 w 146"/>
                <a:gd name="T51" fmla="*/ 616 h 642"/>
                <a:gd name="T52" fmla="*/ 96 w 146"/>
                <a:gd name="T53" fmla="*/ 610 h 642"/>
                <a:gd name="T54" fmla="*/ 88 w 146"/>
                <a:gd name="T55" fmla="*/ 606 h 642"/>
                <a:gd name="T56" fmla="*/ 79 w 146"/>
                <a:gd name="T57" fmla="*/ 601 h 642"/>
                <a:gd name="T58" fmla="*/ 46 w 146"/>
                <a:gd name="T59" fmla="*/ 549 h 642"/>
                <a:gd name="T60" fmla="*/ 20 w 146"/>
                <a:gd name="T61" fmla="*/ 487 h 642"/>
                <a:gd name="T62" fmla="*/ 4 w 146"/>
                <a:gd name="T63" fmla="*/ 413 h 642"/>
                <a:gd name="T64" fmla="*/ 0 w 146"/>
                <a:gd name="T65" fmla="*/ 334 h 642"/>
                <a:gd name="T66" fmla="*/ 10 w 146"/>
                <a:gd name="T67" fmla="*/ 250 h 642"/>
                <a:gd name="T68" fmla="*/ 35 w 146"/>
                <a:gd name="T69" fmla="*/ 164 h 642"/>
                <a:gd name="T70" fmla="*/ 77 w 146"/>
                <a:gd name="T71" fmla="*/ 80 h 642"/>
                <a:gd name="T72" fmla="*/ 138 w 146"/>
                <a:gd name="T73"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6" h="642">
                  <a:moveTo>
                    <a:pt x="138" y="0"/>
                  </a:moveTo>
                  <a:lnTo>
                    <a:pt x="107" y="61"/>
                  </a:lnTo>
                  <a:lnTo>
                    <a:pt x="82" y="115"/>
                  </a:lnTo>
                  <a:lnTo>
                    <a:pt x="63" y="167"/>
                  </a:lnTo>
                  <a:lnTo>
                    <a:pt x="50" y="217"/>
                  </a:lnTo>
                  <a:lnTo>
                    <a:pt x="42" y="268"/>
                  </a:lnTo>
                  <a:lnTo>
                    <a:pt x="42" y="322"/>
                  </a:lnTo>
                  <a:lnTo>
                    <a:pt x="46" y="382"/>
                  </a:lnTo>
                  <a:lnTo>
                    <a:pt x="59" y="449"/>
                  </a:lnTo>
                  <a:lnTo>
                    <a:pt x="61" y="466"/>
                  </a:lnTo>
                  <a:lnTo>
                    <a:pt x="65" y="482"/>
                  </a:lnTo>
                  <a:lnTo>
                    <a:pt x="70" y="499"/>
                  </a:lnTo>
                  <a:lnTo>
                    <a:pt x="72" y="514"/>
                  </a:lnTo>
                  <a:lnTo>
                    <a:pt x="82" y="530"/>
                  </a:lnTo>
                  <a:lnTo>
                    <a:pt x="90" y="546"/>
                  </a:lnTo>
                  <a:lnTo>
                    <a:pt x="100" y="562"/>
                  </a:lnTo>
                  <a:lnTo>
                    <a:pt x="110" y="578"/>
                  </a:lnTo>
                  <a:lnTo>
                    <a:pt x="120" y="594"/>
                  </a:lnTo>
                  <a:lnTo>
                    <a:pt x="128" y="610"/>
                  </a:lnTo>
                  <a:lnTo>
                    <a:pt x="138" y="626"/>
                  </a:lnTo>
                  <a:lnTo>
                    <a:pt x="146" y="642"/>
                  </a:lnTo>
                  <a:lnTo>
                    <a:pt x="138" y="637"/>
                  </a:lnTo>
                  <a:lnTo>
                    <a:pt x="129" y="631"/>
                  </a:lnTo>
                  <a:lnTo>
                    <a:pt x="121" y="626"/>
                  </a:lnTo>
                  <a:lnTo>
                    <a:pt x="113" y="621"/>
                  </a:lnTo>
                  <a:lnTo>
                    <a:pt x="104" y="616"/>
                  </a:lnTo>
                  <a:lnTo>
                    <a:pt x="96" y="610"/>
                  </a:lnTo>
                  <a:lnTo>
                    <a:pt x="88" y="606"/>
                  </a:lnTo>
                  <a:lnTo>
                    <a:pt x="79" y="601"/>
                  </a:lnTo>
                  <a:lnTo>
                    <a:pt x="46" y="549"/>
                  </a:lnTo>
                  <a:lnTo>
                    <a:pt x="20" y="487"/>
                  </a:lnTo>
                  <a:lnTo>
                    <a:pt x="4" y="413"/>
                  </a:lnTo>
                  <a:lnTo>
                    <a:pt x="0" y="334"/>
                  </a:lnTo>
                  <a:lnTo>
                    <a:pt x="10" y="250"/>
                  </a:lnTo>
                  <a:lnTo>
                    <a:pt x="35" y="164"/>
                  </a:lnTo>
                  <a:lnTo>
                    <a:pt x="77" y="80"/>
                  </a:lnTo>
                  <a:lnTo>
                    <a:pt x="138" y="0"/>
                  </a:lnTo>
                  <a:close/>
                </a:path>
              </a:pathLst>
            </a:custGeom>
            <a:solidFill>
              <a:srgbClr val="6B4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55"/>
            <p:cNvSpPr>
              <a:spLocks/>
            </p:cNvSpPr>
            <p:nvPr/>
          </p:nvSpPr>
          <p:spPr bwMode="auto">
            <a:xfrm>
              <a:off x="3940175" y="1693863"/>
              <a:ext cx="223838" cy="1019175"/>
            </a:xfrm>
            <a:custGeom>
              <a:avLst/>
              <a:gdLst>
                <a:gd name="T0" fmla="*/ 136 w 141"/>
                <a:gd name="T1" fmla="*/ 0 h 642"/>
                <a:gd name="T2" fmla="*/ 106 w 141"/>
                <a:gd name="T3" fmla="*/ 61 h 642"/>
                <a:gd name="T4" fmla="*/ 81 w 141"/>
                <a:gd name="T5" fmla="*/ 115 h 642"/>
                <a:gd name="T6" fmla="*/ 61 w 141"/>
                <a:gd name="T7" fmla="*/ 167 h 642"/>
                <a:gd name="T8" fmla="*/ 47 w 141"/>
                <a:gd name="T9" fmla="*/ 218 h 642"/>
                <a:gd name="T10" fmla="*/ 40 w 141"/>
                <a:gd name="T11" fmla="*/ 270 h 642"/>
                <a:gd name="T12" fmla="*/ 39 w 141"/>
                <a:gd name="T13" fmla="*/ 324 h 642"/>
                <a:gd name="T14" fmla="*/ 45 w 141"/>
                <a:gd name="T15" fmla="*/ 384 h 642"/>
                <a:gd name="T16" fmla="*/ 56 w 141"/>
                <a:gd name="T17" fmla="*/ 452 h 642"/>
                <a:gd name="T18" fmla="*/ 59 w 141"/>
                <a:gd name="T19" fmla="*/ 469 h 642"/>
                <a:gd name="T20" fmla="*/ 63 w 141"/>
                <a:gd name="T21" fmla="*/ 485 h 642"/>
                <a:gd name="T22" fmla="*/ 65 w 141"/>
                <a:gd name="T23" fmla="*/ 502 h 642"/>
                <a:gd name="T24" fmla="*/ 70 w 141"/>
                <a:gd name="T25" fmla="*/ 517 h 642"/>
                <a:gd name="T26" fmla="*/ 78 w 141"/>
                <a:gd name="T27" fmla="*/ 533 h 642"/>
                <a:gd name="T28" fmla="*/ 88 w 141"/>
                <a:gd name="T29" fmla="*/ 548 h 642"/>
                <a:gd name="T30" fmla="*/ 96 w 141"/>
                <a:gd name="T31" fmla="*/ 565 h 642"/>
                <a:gd name="T32" fmla="*/ 106 w 141"/>
                <a:gd name="T33" fmla="*/ 580 h 642"/>
                <a:gd name="T34" fmla="*/ 114 w 141"/>
                <a:gd name="T35" fmla="*/ 595 h 642"/>
                <a:gd name="T36" fmla="*/ 122 w 141"/>
                <a:gd name="T37" fmla="*/ 611 h 642"/>
                <a:gd name="T38" fmla="*/ 132 w 141"/>
                <a:gd name="T39" fmla="*/ 627 h 642"/>
                <a:gd name="T40" fmla="*/ 141 w 141"/>
                <a:gd name="T41" fmla="*/ 642 h 642"/>
                <a:gd name="T42" fmla="*/ 132 w 141"/>
                <a:gd name="T43" fmla="*/ 638 h 642"/>
                <a:gd name="T44" fmla="*/ 125 w 141"/>
                <a:gd name="T45" fmla="*/ 633 h 642"/>
                <a:gd name="T46" fmla="*/ 117 w 141"/>
                <a:gd name="T47" fmla="*/ 629 h 642"/>
                <a:gd name="T48" fmla="*/ 110 w 141"/>
                <a:gd name="T49" fmla="*/ 623 h 642"/>
                <a:gd name="T50" fmla="*/ 102 w 141"/>
                <a:gd name="T51" fmla="*/ 617 h 642"/>
                <a:gd name="T52" fmla="*/ 93 w 141"/>
                <a:gd name="T53" fmla="*/ 613 h 642"/>
                <a:gd name="T54" fmla="*/ 86 w 141"/>
                <a:gd name="T55" fmla="*/ 608 h 642"/>
                <a:gd name="T56" fmla="*/ 78 w 141"/>
                <a:gd name="T57" fmla="*/ 604 h 642"/>
                <a:gd name="T58" fmla="*/ 45 w 141"/>
                <a:gd name="T59" fmla="*/ 552 h 642"/>
                <a:gd name="T60" fmla="*/ 20 w 141"/>
                <a:gd name="T61" fmla="*/ 488 h 642"/>
                <a:gd name="T62" fmla="*/ 4 w 141"/>
                <a:gd name="T63" fmla="*/ 416 h 642"/>
                <a:gd name="T64" fmla="*/ 0 w 141"/>
                <a:gd name="T65" fmla="*/ 335 h 642"/>
                <a:gd name="T66" fmla="*/ 8 w 141"/>
                <a:gd name="T67" fmla="*/ 252 h 642"/>
                <a:gd name="T68" fmla="*/ 33 w 141"/>
                <a:gd name="T69" fmla="*/ 165 h 642"/>
                <a:gd name="T70" fmla="*/ 75 w 141"/>
                <a:gd name="T71" fmla="*/ 81 h 642"/>
                <a:gd name="T72" fmla="*/ 136 w 141"/>
                <a:gd name="T73"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1" h="642">
                  <a:moveTo>
                    <a:pt x="136" y="0"/>
                  </a:moveTo>
                  <a:lnTo>
                    <a:pt x="106" y="61"/>
                  </a:lnTo>
                  <a:lnTo>
                    <a:pt x="81" y="115"/>
                  </a:lnTo>
                  <a:lnTo>
                    <a:pt x="61" y="167"/>
                  </a:lnTo>
                  <a:lnTo>
                    <a:pt x="47" y="218"/>
                  </a:lnTo>
                  <a:lnTo>
                    <a:pt x="40" y="270"/>
                  </a:lnTo>
                  <a:lnTo>
                    <a:pt x="39" y="324"/>
                  </a:lnTo>
                  <a:lnTo>
                    <a:pt x="45" y="384"/>
                  </a:lnTo>
                  <a:lnTo>
                    <a:pt x="56" y="452"/>
                  </a:lnTo>
                  <a:lnTo>
                    <a:pt x="59" y="469"/>
                  </a:lnTo>
                  <a:lnTo>
                    <a:pt x="63" y="485"/>
                  </a:lnTo>
                  <a:lnTo>
                    <a:pt x="65" y="502"/>
                  </a:lnTo>
                  <a:lnTo>
                    <a:pt x="70" y="517"/>
                  </a:lnTo>
                  <a:lnTo>
                    <a:pt x="78" y="533"/>
                  </a:lnTo>
                  <a:lnTo>
                    <a:pt x="88" y="548"/>
                  </a:lnTo>
                  <a:lnTo>
                    <a:pt x="96" y="565"/>
                  </a:lnTo>
                  <a:lnTo>
                    <a:pt x="106" y="580"/>
                  </a:lnTo>
                  <a:lnTo>
                    <a:pt x="114" y="595"/>
                  </a:lnTo>
                  <a:lnTo>
                    <a:pt x="122" y="611"/>
                  </a:lnTo>
                  <a:lnTo>
                    <a:pt x="132" y="627"/>
                  </a:lnTo>
                  <a:lnTo>
                    <a:pt x="141" y="642"/>
                  </a:lnTo>
                  <a:lnTo>
                    <a:pt x="132" y="638"/>
                  </a:lnTo>
                  <a:lnTo>
                    <a:pt x="125" y="633"/>
                  </a:lnTo>
                  <a:lnTo>
                    <a:pt x="117" y="629"/>
                  </a:lnTo>
                  <a:lnTo>
                    <a:pt x="110" y="623"/>
                  </a:lnTo>
                  <a:lnTo>
                    <a:pt x="102" y="617"/>
                  </a:lnTo>
                  <a:lnTo>
                    <a:pt x="93" y="613"/>
                  </a:lnTo>
                  <a:lnTo>
                    <a:pt x="86" y="608"/>
                  </a:lnTo>
                  <a:lnTo>
                    <a:pt x="78" y="604"/>
                  </a:lnTo>
                  <a:lnTo>
                    <a:pt x="45" y="552"/>
                  </a:lnTo>
                  <a:lnTo>
                    <a:pt x="20" y="488"/>
                  </a:lnTo>
                  <a:lnTo>
                    <a:pt x="4" y="416"/>
                  </a:lnTo>
                  <a:lnTo>
                    <a:pt x="0" y="335"/>
                  </a:lnTo>
                  <a:lnTo>
                    <a:pt x="8" y="252"/>
                  </a:lnTo>
                  <a:lnTo>
                    <a:pt x="33" y="165"/>
                  </a:lnTo>
                  <a:lnTo>
                    <a:pt x="75" y="81"/>
                  </a:lnTo>
                  <a:lnTo>
                    <a:pt x="136" y="0"/>
                  </a:lnTo>
                  <a:close/>
                </a:path>
              </a:pathLst>
            </a:custGeom>
            <a:solidFill>
              <a:srgbClr val="5B3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56"/>
            <p:cNvSpPr>
              <a:spLocks/>
            </p:cNvSpPr>
            <p:nvPr/>
          </p:nvSpPr>
          <p:spPr bwMode="auto">
            <a:xfrm>
              <a:off x="3940175" y="1689100"/>
              <a:ext cx="214313" cy="1020763"/>
            </a:xfrm>
            <a:custGeom>
              <a:avLst/>
              <a:gdLst>
                <a:gd name="T0" fmla="*/ 135 w 135"/>
                <a:gd name="T1" fmla="*/ 0 h 643"/>
                <a:gd name="T2" fmla="*/ 104 w 135"/>
                <a:gd name="T3" fmla="*/ 61 h 643"/>
                <a:gd name="T4" fmla="*/ 79 w 135"/>
                <a:gd name="T5" fmla="*/ 117 h 643"/>
                <a:gd name="T6" fmla="*/ 59 w 135"/>
                <a:gd name="T7" fmla="*/ 170 h 643"/>
                <a:gd name="T8" fmla="*/ 45 w 135"/>
                <a:gd name="T9" fmla="*/ 220 h 643"/>
                <a:gd name="T10" fmla="*/ 36 w 135"/>
                <a:gd name="T11" fmla="*/ 273 h 643"/>
                <a:gd name="T12" fmla="*/ 35 w 135"/>
                <a:gd name="T13" fmla="*/ 327 h 643"/>
                <a:gd name="T14" fmla="*/ 40 w 135"/>
                <a:gd name="T15" fmla="*/ 387 h 643"/>
                <a:gd name="T16" fmla="*/ 52 w 135"/>
                <a:gd name="T17" fmla="*/ 455 h 643"/>
                <a:gd name="T18" fmla="*/ 54 w 135"/>
                <a:gd name="T19" fmla="*/ 472 h 643"/>
                <a:gd name="T20" fmla="*/ 59 w 135"/>
                <a:gd name="T21" fmla="*/ 488 h 643"/>
                <a:gd name="T22" fmla="*/ 63 w 135"/>
                <a:gd name="T23" fmla="*/ 505 h 643"/>
                <a:gd name="T24" fmla="*/ 65 w 135"/>
                <a:gd name="T25" fmla="*/ 520 h 643"/>
                <a:gd name="T26" fmla="*/ 74 w 135"/>
                <a:gd name="T27" fmla="*/ 536 h 643"/>
                <a:gd name="T28" fmla="*/ 84 w 135"/>
                <a:gd name="T29" fmla="*/ 551 h 643"/>
                <a:gd name="T30" fmla="*/ 92 w 135"/>
                <a:gd name="T31" fmla="*/ 566 h 643"/>
                <a:gd name="T32" fmla="*/ 100 w 135"/>
                <a:gd name="T33" fmla="*/ 582 h 643"/>
                <a:gd name="T34" fmla="*/ 110 w 135"/>
                <a:gd name="T35" fmla="*/ 597 h 643"/>
                <a:gd name="T36" fmla="*/ 118 w 135"/>
                <a:gd name="T37" fmla="*/ 612 h 643"/>
                <a:gd name="T38" fmla="*/ 127 w 135"/>
                <a:gd name="T39" fmla="*/ 627 h 643"/>
                <a:gd name="T40" fmla="*/ 135 w 135"/>
                <a:gd name="T41" fmla="*/ 643 h 643"/>
                <a:gd name="T42" fmla="*/ 128 w 135"/>
                <a:gd name="T43" fmla="*/ 639 h 643"/>
                <a:gd name="T44" fmla="*/ 121 w 135"/>
                <a:gd name="T45" fmla="*/ 633 h 643"/>
                <a:gd name="T46" fmla="*/ 113 w 135"/>
                <a:gd name="T47" fmla="*/ 629 h 643"/>
                <a:gd name="T48" fmla="*/ 106 w 135"/>
                <a:gd name="T49" fmla="*/ 625 h 643"/>
                <a:gd name="T50" fmla="*/ 99 w 135"/>
                <a:gd name="T51" fmla="*/ 620 h 643"/>
                <a:gd name="T52" fmla="*/ 92 w 135"/>
                <a:gd name="T53" fmla="*/ 616 h 643"/>
                <a:gd name="T54" fmla="*/ 84 w 135"/>
                <a:gd name="T55" fmla="*/ 611 h 643"/>
                <a:gd name="T56" fmla="*/ 77 w 135"/>
                <a:gd name="T57" fmla="*/ 607 h 643"/>
                <a:gd name="T58" fmla="*/ 43 w 135"/>
                <a:gd name="T59" fmla="*/ 555 h 643"/>
                <a:gd name="T60" fmla="*/ 18 w 135"/>
                <a:gd name="T61" fmla="*/ 491 h 643"/>
                <a:gd name="T62" fmla="*/ 3 w 135"/>
                <a:gd name="T63" fmla="*/ 419 h 643"/>
                <a:gd name="T64" fmla="*/ 0 w 135"/>
                <a:gd name="T65" fmla="*/ 338 h 643"/>
                <a:gd name="T66" fmla="*/ 8 w 135"/>
                <a:gd name="T67" fmla="*/ 253 h 643"/>
                <a:gd name="T68" fmla="*/ 33 w 135"/>
                <a:gd name="T69" fmla="*/ 167 h 643"/>
                <a:gd name="T70" fmla="*/ 75 w 135"/>
                <a:gd name="T71" fmla="*/ 82 h 643"/>
                <a:gd name="T72" fmla="*/ 135 w 135"/>
                <a:gd name="T73" fmla="*/ 0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5" h="643">
                  <a:moveTo>
                    <a:pt x="135" y="0"/>
                  </a:moveTo>
                  <a:lnTo>
                    <a:pt x="104" y="61"/>
                  </a:lnTo>
                  <a:lnTo>
                    <a:pt x="79" y="117"/>
                  </a:lnTo>
                  <a:lnTo>
                    <a:pt x="59" y="170"/>
                  </a:lnTo>
                  <a:lnTo>
                    <a:pt x="45" y="220"/>
                  </a:lnTo>
                  <a:lnTo>
                    <a:pt x="36" y="273"/>
                  </a:lnTo>
                  <a:lnTo>
                    <a:pt x="35" y="327"/>
                  </a:lnTo>
                  <a:lnTo>
                    <a:pt x="40" y="387"/>
                  </a:lnTo>
                  <a:lnTo>
                    <a:pt x="52" y="455"/>
                  </a:lnTo>
                  <a:lnTo>
                    <a:pt x="54" y="472"/>
                  </a:lnTo>
                  <a:lnTo>
                    <a:pt x="59" y="488"/>
                  </a:lnTo>
                  <a:lnTo>
                    <a:pt x="63" y="505"/>
                  </a:lnTo>
                  <a:lnTo>
                    <a:pt x="65" y="520"/>
                  </a:lnTo>
                  <a:lnTo>
                    <a:pt x="74" y="536"/>
                  </a:lnTo>
                  <a:lnTo>
                    <a:pt x="84" y="551"/>
                  </a:lnTo>
                  <a:lnTo>
                    <a:pt x="92" y="566"/>
                  </a:lnTo>
                  <a:lnTo>
                    <a:pt x="100" y="582"/>
                  </a:lnTo>
                  <a:lnTo>
                    <a:pt x="110" y="597"/>
                  </a:lnTo>
                  <a:lnTo>
                    <a:pt x="118" y="612"/>
                  </a:lnTo>
                  <a:lnTo>
                    <a:pt x="127" y="627"/>
                  </a:lnTo>
                  <a:lnTo>
                    <a:pt x="135" y="643"/>
                  </a:lnTo>
                  <a:lnTo>
                    <a:pt x="128" y="639"/>
                  </a:lnTo>
                  <a:lnTo>
                    <a:pt x="121" y="633"/>
                  </a:lnTo>
                  <a:lnTo>
                    <a:pt x="113" y="629"/>
                  </a:lnTo>
                  <a:lnTo>
                    <a:pt x="106" y="625"/>
                  </a:lnTo>
                  <a:lnTo>
                    <a:pt x="99" y="620"/>
                  </a:lnTo>
                  <a:lnTo>
                    <a:pt x="92" y="616"/>
                  </a:lnTo>
                  <a:lnTo>
                    <a:pt x="84" y="611"/>
                  </a:lnTo>
                  <a:lnTo>
                    <a:pt x="77" y="607"/>
                  </a:lnTo>
                  <a:lnTo>
                    <a:pt x="43" y="555"/>
                  </a:lnTo>
                  <a:lnTo>
                    <a:pt x="18" y="491"/>
                  </a:lnTo>
                  <a:lnTo>
                    <a:pt x="3" y="419"/>
                  </a:lnTo>
                  <a:lnTo>
                    <a:pt x="0" y="338"/>
                  </a:lnTo>
                  <a:lnTo>
                    <a:pt x="8" y="253"/>
                  </a:lnTo>
                  <a:lnTo>
                    <a:pt x="33" y="167"/>
                  </a:lnTo>
                  <a:lnTo>
                    <a:pt x="75" y="82"/>
                  </a:lnTo>
                  <a:lnTo>
                    <a:pt x="135" y="0"/>
                  </a:lnTo>
                  <a:close/>
                </a:path>
              </a:pathLst>
            </a:custGeom>
            <a:solidFill>
              <a:srgbClr val="4C3D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57"/>
            <p:cNvSpPr>
              <a:spLocks/>
            </p:cNvSpPr>
            <p:nvPr/>
          </p:nvSpPr>
          <p:spPr bwMode="auto">
            <a:xfrm>
              <a:off x="3938588" y="1684338"/>
              <a:ext cx="214313" cy="1022350"/>
            </a:xfrm>
            <a:custGeom>
              <a:avLst/>
              <a:gdLst>
                <a:gd name="T0" fmla="*/ 135 w 135"/>
                <a:gd name="T1" fmla="*/ 0 h 644"/>
                <a:gd name="T2" fmla="*/ 104 w 135"/>
                <a:gd name="T3" fmla="*/ 62 h 644"/>
                <a:gd name="T4" fmla="*/ 78 w 135"/>
                <a:gd name="T5" fmla="*/ 117 h 644"/>
                <a:gd name="T6" fmla="*/ 57 w 135"/>
                <a:gd name="T7" fmla="*/ 170 h 644"/>
                <a:gd name="T8" fmla="*/ 43 w 135"/>
                <a:gd name="T9" fmla="*/ 222 h 644"/>
                <a:gd name="T10" fmla="*/ 34 w 135"/>
                <a:gd name="T11" fmla="*/ 274 h 644"/>
                <a:gd name="T12" fmla="*/ 33 w 135"/>
                <a:gd name="T13" fmla="*/ 330 h 644"/>
                <a:gd name="T14" fmla="*/ 39 w 135"/>
                <a:gd name="T15" fmla="*/ 390 h 644"/>
                <a:gd name="T16" fmla="*/ 50 w 135"/>
                <a:gd name="T17" fmla="*/ 458 h 644"/>
                <a:gd name="T18" fmla="*/ 53 w 135"/>
                <a:gd name="T19" fmla="*/ 475 h 644"/>
                <a:gd name="T20" fmla="*/ 57 w 135"/>
                <a:gd name="T21" fmla="*/ 491 h 644"/>
                <a:gd name="T22" fmla="*/ 60 w 135"/>
                <a:gd name="T23" fmla="*/ 508 h 644"/>
                <a:gd name="T24" fmla="*/ 62 w 135"/>
                <a:gd name="T25" fmla="*/ 525 h 644"/>
                <a:gd name="T26" fmla="*/ 72 w 135"/>
                <a:gd name="T27" fmla="*/ 540 h 644"/>
                <a:gd name="T28" fmla="*/ 80 w 135"/>
                <a:gd name="T29" fmla="*/ 554 h 644"/>
                <a:gd name="T30" fmla="*/ 89 w 135"/>
                <a:gd name="T31" fmla="*/ 569 h 644"/>
                <a:gd name="T32" fmla="*/ 97 w 135"/>
                <a:gd name="T33" fmla="*/ 585 h 644"/>
                <a:gd name="T34" fmla="*/ 105 w 135"/>
                <a:gd name="T35" fmla="*/ 598 h 644"/>
                <a:gd name="T36" fmla="*/ 115 w 135"/>
                <a:gd name="T37" fmla="*/ 614 h 644"/>
                <a:gd name="T38" fmla="*/ 123 w 135"/>
                <a:gd name="T39" fmla="*/ 629 h 644"/>
                <a:gd name="T40" fmla="*/ 132 w 135"/>
                <a:gd name="T41" fmla="*/ 644 h 644"/>
                <a:gd name="T42" fmla="*/ 125 w 135"/>
                <a:gd name="T43" fmla="*/ 640 h 644"/>
                <a:gd name="T44" fmla="*/ 118 w 135"/>
                <a:gd name="T45" fmla="*/ 635 h 644"/>
                <a:gd name="T46" fmla="*/ 111 w 135"/>
                <a:gd name="T47" fmla="*/ 630 h 644"/>
                <a:gd name="T48" fmla="*/ 105 w 135"/>
                <a:gd name="T49" fmla="*/ 626 h 644"/>
                <a:gd name="T50" fmla="*/ 98 w 135"/>
                <a:gd name="T51" fmla="*/ 622 h 644"/>
                <a:gd name="T52" fmla="*/ 91 w 135"/>
                <a:gd name="T53" fmla="*/ 618 h 644"/>
                <a:gd name="T54" fmla="*/ 85 w 135"/>
                <a:gd name="T55" fmla="*/ 614 h 644"/>
                <a:gd name="T56" fmla="*/ 78 w 135"/>
                <a:gd name="T57" fmla="*/ 610 h 644"/>
                <a:gd name="T58" fmla="*/ 44 w 135"/>
                <a:gd name="T59" fmla="*/ 558 h 644"/>
                <a:gd name="T60" fmla="*/ 19 w 135"/>
                <a:gd name="T61" fmla="*/ 494 h 644"/>
                <a:gd name="T62" fmla="*/ 4 w 135"/>
                <a:gd name="T63" fmla="*/ 420 h 644"/>
                <a:gd name="T64" fmla="*/ 0 w 135"/>
                <a:gd name="T65" fmla="*/ 340 h 644"/>
                <a:gd name="T66" fmla="*/ 9 w 135"/>
                <a:gd name="T67" fmla="*/ 255 h 644"/>
                <a:gd name="T68" fmla="*/ 33 w 135"/>
                <a:gd name="T69" fmla="*/ 169 h 644"/>
                <a:gd name="T70" fmla="*/ 75 w 135"/>
                <a:gd name="T71" fmla="*/ 82 h 644"/>
                <a:gd name="T72" fmla="*/ 135 w 135"/>
                <a:gd name="T73" fmla="*/ 0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5" h="644">
                  <a:moveTo>
                    <a:pt x="135" y="0"/>
                  </a:moveTo>
                  <a:lnTo>
                    <a:pt x="104" y="62"/>
                  </a:lnTo>
                  <a:lnTo>
                    <a:pt x="78" y="117"/>
                  </a:lnTo>
                  <a:lnTo>
                    <a:pt x="57" y="170"/>
                  </a:lnTo>
                  <a:lnTo>
                    <a:pt x="43" y="222"/>
                  </a:lnTo>
                  <a:lnTo>
                    <a:pt x="34" y="274"/>
                  </a:lnTo>
                  <a:lnTo>
                    <a:pt x="33" y="330"/>
                  </a:lnTo>
                  <a:lnTo>
                    <a:pt x="39" y="390"/>
                  </a:lnTo>
                  <a:lnTo>
                    <a:pt x="50" y="458"/>
                  </a:lnTo>
                  <a:lnTo>
                    <a:pt x="53" y="475"/>
                  </a:lnTo>
                  <a:lnTo>
                    <a:pt x="57" y="491"/>
                  </a:lnTo>
                  <a:lnTo>
                    <a:pt x="60" y="508"/>
                  </a:lnTo>
                  <a:lnTo>
                    <a:pt x="62" y="525"/>
                  </a:lnTo>
                  <a:lnTo>
                    <a:pt x="72" y="540"/>
                  </a:lnTo>
                  <a:lnTo>
                    <a:pt x="80" y="554"/>
                  </a:lnTo>
                  <a:lnTo>
                    <a:pt x="89" y="569"/>
                  </a:lnTo>
                  <a:lnTo>
                    <a:pt x="97" y="585"/>
                  </a:lnTo>
                  <a:lnTo>
                    <a:pt x="105" y="598"/>
                  </a:lnTo>
                  <a:lnTo>
                    <a:pt x="115" y="614"/>
                  </a:lnTo>
                  <a:lnTo>
                    <a:pt x="123" y="629"/>
                  </a:lnTo>
                  <a:lnTo>
                    <a:pt x="132" y="644"/>
                  </a:lnTo>
                  <a:lnTo>
                    <a:pt x="125" y="640"/>
                  </a:lnTo>
                  <a:lnTo>
                    <a:pt x="118" y="635"/>
                  </a:lnTo>
                  <a:lnTo>
                    <a:pt x="111" y="630"/>
                  </a:lnTo>
                  <a:lnTo>
                    <a:pt x="105" y="626"/>
                  </a:lnTo>
                  <a:lnTo>
                    <a:pt x="98" y="622"/>
                  </a:lnTo>
                  <a:lnTo>
                    <a:pt x="91" y="618"/>
                  </a:lnTo>
                  <a:lnTo>
                    <a:pt x="85" y="614"/>
                  </a:lnTo>
                  <a:lnTo>
                    <a:pt x="78" y="610"/>
                  </a:lnTo>
                  <a:lnTo>
                    <a:pt x="44" y="558"/>
                  </a:lnTo>
                  <a:lnTo>
                    <a:pt x="19" y="494"/>
                  </a:lnTo>
                  <a:lnTo>
                    <a:pt x="4" y="420"/>
                  </a:lnTo>
                  <a:lnTo>
                    <a:pt x="0" y="340"/>
                  </a:lnTo>
                  <a:lnTo>
                    <a:pt x="9" y="255"/>
                  </a:lnTo>
                  <a:lnTo>
                    <a:pt x="33" y="169"/>
                  </a:lnTo>
                  <a:lnTo>
                    <a:pt x="75" y="82"/>
                  </a:lnTo>
                  <a:lnTo>
                    <a:pt x="135" y="0"/>
                  </a:lnTo>
                  <a:close/>
                </a:path>
              </a:pathLst>
            </a:custGeom>
            <a:solidFill>
              <a:srgbClr val="3D3D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58"/>
            <p:cNvSpPr>
              <a:spLocks/>
            </p:cNvSpPr>
            <p:nvPr/>
          </p:nvSpPr>
          <p:spPr bwMode="auto">
            <a:xfrm>
              <a:off x="3938588" y="1682750"/>
              <a:ext cx="209550" cy="1020763"/>
            </a:xfrm>
            <a:custGeom>
              <a:avLst/>
              <a:gdLst>
                <a:gd name="T0" fmla="*/ 132 w 132"/>
                <a:gd name="T1" fmla="*/ 0 h 643"/>
                <a:gd name="T2" fmla="*/ 101 w 132"/>
                <a:gd name="T3" fmla="*/ 61 h 643"/>
                <a:gd name="T4" fmla="*/ 75 w 132"/>
                <a:gd name="T5" fmla="*/ 117 h 643"/>
                <a:gd name="T6" fmla="*/ 55 w 132"/>
                <a:gd name="T7" fmla="*/ 170 h 643"/>
                <a:gd name="T8" fmla="*/ 40 w 132"/>
                <a:gd name="T9" fmla="*/ 221 h 643"/>
                <a:gd name="T10" fmla="*/ 32 w 132"/>
                <a:gd name="T11" fmla="*/ 274 h 643"/>
                <a:gd name="T12" fmla="*/ 29 w 132"/>
                <a:gd name="T13" fmla="*/ 330 h 643"/>
                <a:gd name="T14" fmla="*/ 34 w 132"/>
                <a:gd name="T15" fmla="*/ 391 h 643"/>
                <a:gd name="T16" fmla="*/ 46 w 132"/>
                <a:gd name="T17" fmla="*/ 459 h 643"/>
                <a:gd name="T18" fmla="*/ 48 w 132"/>
                <a:gd name="T19" fmla="*/ 476 h 643"/>
                <a:gd name="T20" fmla="*/ 53 w 132"/>
                <a:gd name="T21" fmla="*/ 492 h 643"/>
                <a:gd name="T22" fmla="*/ 57 w 132"/>
                <a:gd name="T23" fmla="*/ 509 h 643"/>
                <a:gd name="T24" fmla="*/ 60 w 132"/>
                <a:gd name="T25" fmla="*/ 526 h 643"/>
                <a:gd name="T26" fmla="*/ 68 w 132"/>
                <a:gd name="T27" fmla="*/ 540 h 643"/>
                <a:gd name="T28" fmla="*/ 76 w 132"/>
                <a:gd name="T29" fmla="*/ 555 h 643"/>
                <a:gd name="T30" fmla="*/ 85 w 132"/>
                <a:gd name="T31" fmla="*/ 569 h 643"/>
                <a:gd name="T32" fmla="*/ 93 w 132"/>
                <a:gd name="T33" fmla="*/ 584 h 643"/>
                <a:gd name="T34" fmla="*/ 101 w 132"/>
                <a:gd name="T35" fmla="*/ 598 h 643"/>
                <a:gd name="T36" fmla="*/ 110 w 132"/>
                <a:gd name="T37" fmla="*/ 613 h 643"/>
                <a:gd name="T38" fmla="*/ 118 w 132"/>
                <a:gd name="T39" fmla="*/ 627 h 643"/>
                <a:gd name="T40" fmla="*/ 126 w 132"/>
                <a:gd name="T41" fmla="*/ 643 h 643"/>
                <a:gd name="T42" fmla="*/ 121 w 132"/>
                <a:gd name="T43" fmla="*/ 638 h 643"/>
                <a:gd name="T44" fmla="*/ 114 w 132"/>
                <a:gd name="T45" fmla="*/ 634 h 643"/>
                <a:gd name="T46" fmla="*/ 108 w 132"/>
                <a:gd name="T47" fmla="*/ 630 h 643"/>
                <a:gd name="T48" fmla="*/ 101 w 132"/>
                <a:gd name="T49" fmla="*/ 626 h 643"/>
                <a:gd name="T50" fmla="*/ 96 w 132"/>
                <a:gd name="T51" fmla="*/ 623 h 643"/>
                <a:gd name="T52" fmla="*/ 89 w 132"/>
                <a:gd name="T53" fmla="*/ 619 h 643"/>
                <a:gd name="T54" fmla="*/ 83 w 132"/>
                <a:gd name="T55" fmla="*/ 615 h 643"/>
                <a:gd name="T56" fmla="*/ 76 w 132"/>
                <a:gd name="T57" fmla="*/ 611 h 643"/>
                <a:gd name="T58" fmla="*/ 43 w 132"/>
                <a:gd name="T59" fmla="*/ 559 h 643"/>
                <a:gd name="T60" fmla="*/ 19 w 132"/>
                <a:gd name="T61" fmla="*/ 495 h 643"/>
                <a:gd name="T62" fmla="*/ 4 w 132"/>
                <a:gd name="T63" fmla="*/ 421 h 643"/>
                <a:gd name="T64" fmla="*/ 0 w 132"/>
                <a:gd name="T65" fmla="*/ 341 h 643"/>
                <a:gd name="T66" fmla="*/ 8 w 132"/>
                <a:gd name="T67" fmla="*/ 256 h 643"/>
                <a:gd name="T68" fmla="*/ 32 w 132"/>
                <a:gd name="T69" fmla="*/ 168 h 643"/>
                <a:gd name="T70" fmla="*/ 73 w 132"/>
                <a:gd name="T71" fmla="*/ 82 h 643"/>
                <a:gd name="T72" fmla="*/ 132 w 132"/>
                <a:gd name="T73" fmla="*/ 0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643">
                  <a:moveTo>
                    <a:pt x="132" y="0"/>
                  </a:moveTo>
                  <a:lnTo>
                    <a:pt x="101" y="61"/>
                  </a:lnTo>
                  <a:lnTo>
                    <a:pt x="75" y="117"/>
                  </a:lnTo>
                  <a:lnTo>
                    <a:pt x="55" y="170"/>
                  </a:lnTo>
                  <a:lnTo>
                    <a:pt x="40" y="221"/>
                  </a:lnTo>
                  <a:lnTo>
                    <a:pt x="32" y="274"/>
                  </a:lnTo>
                  <a:lnTo>
                    <a:pt x="29" y="330"/>
                  </a:lnTo>
                  <a:lnTo>
                    <a:pt x="34" y="391"/>
                  </a:lnTo>
                  <a:lnTo>
                    <a:pt x="46" y="459"/>
                  </a:lnTo>
                  <a:lnTo>
                    <a:pt x="48" y="476"/>
                  </a:lnTo>
                  <a:lnTo>
                    <a:pt x="53" y="492"/>
                  </a:lnTo>
                  <a:lnTo>
                    <a:pt x="57" y="509"/>
                  </a:lnTo>
                  <a:lnTo>
                    <a:pt x="60" y="526"/>
                  </a:lnTo>
                  <a:lnTo>
                    <a:pt x="68" y="540"/>
                  </a:lnTo>
                  <a:lnTo>
                    <a:pt x="76" y="555"/>
                  </a:lnTo>
                  <a:lnTo>
                    <a:pt x="85" y="569"/>
                  </a:lnTo>
                  <a:lnTo>
                    <a:pt x="93" y="584"/>
                  </a:lnTo>
                  <a:lnTo>
                    <a:pt x="101" y="598"/>
                  </a:lnTo>
                  <a:lnTo>
                    <a:pt x="110" y="613"/>
                  </a:lnTo>
                  <a:lnTo>
                    <a:pt x="118" y="627"/>
                  </a:lnTo>
                  <a:lnTo>
                    <a:pt x="126" y="643"/>
                  </a:lnTo>
                  <a:lnTo>
                    <a:pt x="121" y="638"/>
                  </a:lnTo>
                  <a:lnTo>
                    <a:pt x="114" y="634"/>
                  </a:lnTo>
                  <a:lnTo>
                    <a:pt x="108" y="630"/>
                  </a:lnTo>
                  <a:lnTo>
                    <a:pt x="101" y="626"/>
                  </a:lnTo>
                  <a:lnTo>
                    <a:pt x="96" y="623"/>
                  </a:lnTo>
                  <a:lnTo>
                    <a:pt x="89" y="619"/>
                  </a:lnTo>
                  <a:lnTo>
                    <a:pt x="83" y="615"/>
                  </a:lnTo>
                  <a:lnTo>
                    <a:pt x="76" y="611"/>
                  </a:lnTo>
                  <a:lnTo>
                    <a:pt x="43" y="559"/>
                  </a:lnTo>
                  <a:lnTo>
                    <a:pt x="19" y="495"/>
                  </a:lnTo>
                  <a:lnTo>
                    <a:pt x="4" y="421"/>
                  </a:lnTo>
                  <a:lnTo>
                    <a:pt x="0" y="341"/>
                  </a:lnTo>
                  <a:lnTo>
                    <a:pt x="8" y="256"/>
                  </a:lnTo>
                  <a:lnTo>
                    <a:pt x="32" y="168"/>
                  </a:lnTo>
                  <a:lnTo>
                    <a:pt x="73" y="82"/>
                  </a:lnTo>
                  <a:lnTo>
                    <a:pt x="132" y="0"/>
                  </a:lnTo>
                  <a:close/>
                </a:path>
              </a:pathLst>
            </a:custGeom>
            <a:solidFill>
              <a:srgbClr val="2B3A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59"/>
            <p:cNvSpPr>
              <a:spLocks/>
            </p:cNvSpPr>
            <p:nvPr/>
          </p:nvSpPr>
          <p:spPr bwMode="auto">
            <a:xfrm>
              <a:off x="3935413" y="1677988"/>
              <a:ext cx="209550" cy="1017588"/>
            </a:xfrm>
            <a:custGeom>
              <a:avLst/>
              <a:gdLst>
                <a:gd name="T0" fmla="*/ 132 w 132"/>
                <a:gd name="T1" fmla="*/ 0 h 641"/>
                <a:gd name="T2" fmla="*/ 102 w 132"/>
                <a:gd name="T3" fmla="*/ 61 h 641"/>
                <a:gd name="T4" fmla="*/ 75 w 132"/>
                <a:gd name="T5" fmla="*/ 117 h 641"/>
                <a:gd name="T6" fmla="*/ 55 w 132"/>
                <a:gd name="T7" fmla="*/ 170 h 641"/>
                <a:gd name="T8" fmla="*/ 41 w 132"/>
                <a:gd name="T9" fmla="*/ 223 h 641"/>
                <a:gd name="T10" fmla="*/ 31 w 132"/>
                <a:gd name="T11" fmla="*/ 276 h 641"/>
                <a:gd name="T12" fmla="*/ 30 w 132"/>
                <a:gd name="T13" fmla="*/ 333 h 641"/>
                <a:gd name="T14" fmla="*/ 34 w 132"/>
                <a:gd name="T15" fmla="*/ 394 h 641"/>
                <a:gd name="T16" fmla="*/ 45 w 132"/>
                <a:gd name="T17" fmla="*/ 462 h 641"/>
                <a:gd name="T18" fmla="*/ 48 w 132"/>
                <a:gd name="T19" fmla="*/ 479 h 641"/>
                <a:gd name="T20" fmla="*/ 52 w 132"/>
                <a:gd name="T21" fmla="*/ 495 h 641"/>
                <a:gd name="T22" fmla="*/ 55 w 132"/>
                <a:gd name="T23" fmla="*/ 512 h 641"/>
                <a:gd name="T24" fmla="*/ 57 w 132"/>
                <a:gd name="T25" fmla="*/ 529 h 641"/>
                <a:gd name="T26" fmla="*/ 66 w 132"/>
                <a:gd name="T27" fmla="*/ 543 h 641"/>
                <a:gd name="T28" fmla="*/ 74 w 132"/>
                <a:gd name="T29" fmla="*/ 557 h 641"/>
                <a:gd name="T30" fmla="*/ 82 w 132"/>
                <a:gd name="T31" fmla="*/ 572 h 641"/>
                <a:gd name="T32" fmla="*/ 91 w 132"/>
                <a:gd name="T33" fmla="*/ 586 h 641"/>
                <a:gd name="T34" fmla="*/ 98 w 132"/>
                <a:gd name="T35" fmla="*/ 600 h 641"/>
                <a:gd name="T36" fmla="*/ 106 w 132"/>
                <a:gd name="T37" fmla="*/ 614 h 641"/>
                <a:gd name="T38" fmla="*/ 114 w 132"/>
                <a:gd name="T39" fmla="*/ 627 h 641"/>
                <a:gd name="T40" fmla="*/ 123 w 132"/>
                <a:gd name="T41" fmla="*/ 641 h 641"/>
                <a:gd name="T42" fmla="*/ 117 w 132"/>
                <a:gd name="T43" fmla="*/ 639 h 641"/>
                <a:gd name="T44" fmla="*/ 112 w 132"/>
                <a:gd name="T45" fmla="*/ 634 h 641"/>
                <a:gd name="T46" fmla="*/ 106 w 132"/>
                <a:gd name="T47" fmla="*/ 632 h 641"/>
                <a:gd name="T48" fmla="*/ 100 w 132"/>
                <a:gd name="T49" fmla="*/ 627 h 641"/>
                <a:gd name="T50" fmla="*/ 95 w 132"/>
                <a:gd name="T51" fmla="*/ 625 h 641"/>
                <a:gd name="T52" fmla="*/ 89 w 132"/>
                <a:gd name="T53" fmla="*/ 621 h 641"/>
                <a:gd name="T54" fmla="*/ 84 w 132"/>
                <a:gd name="T55" fmla="*/ 618 h 641"/>
                <a:gd name="T56" fmla="*/ 78 w 132"/>
                <a:gd name="T57" fmla="*/ 614 h 641"/>
                <a:gd name="T58" fmla="*/ 45 w 132"/>
                <a:gd name="T59" fmla="*/ 562 h 641"/>
                <a:gd name="T60" fmla="*/ 20 w 132"/>
                <a:gd name="T61" fmla="*/ 498 h 641"/>
                <a:gd name="T62" fmla="*/ 5 w 132"/>
                <a:gd name="T63" fmla="*/ 424 h 641"/>
                <a:gd name="T64" fmla="*/ 0 w 132"/>
                <a:gd name="T65" fmla="*/ 342 h 641"/>
                <a:gd name="T66" fmla="*/ 10 w 132"/>
                <a:gd name="T67" fmla="*/ 258 h 641"/>
                <a:gd name="T68" fmla="*/ 34 w 132"/>
                <a:gd name="T69" fmla="*/ 170 h 641"/>
                <a:gd name="T70" fmla="*/ 74 w 132"/>
                <a:gd name="T71" fmla="*/ 82 h 641"/>
                <a:gd name="T72" fmla="*/ 132 w 132"/>
                <a:gd name="T73" fmla="*/ 0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641">
                  <a:moveTo>
                    <a:pt x="132" y="0"/>
                  </a:moveTo>
                  <a:lnTo>
                    <a:pt x="102" y="61"/>
                  </a:lnTo>
                  <a:lnTo>
                    <a:pt x="75" y="117"/>
                  </a:lnTo>
                  <a:lnTo>
                    <a:pt x="55" y="170"/>
                  </a:lnTo>
                  <a:lnTo>
                    <a:pt x="41" y="223"/>
                  </a:lnTo>
                  <a:lnTo>
                    <a:pt x="31" y="276"/>
                  </a:lnTo>
                  <a:lnTo>
                    <a:pt x="30" y="333"/>
                  </a:lnTo>
                  <a:lnTo>
                    <a:pt x="34" y="394"/>
                  </a:lnTo>
                  <a:lnTo>
                    <a:pt x="45" y="462"/>
                  </a:lnTo>
                  <a:lnTo>
                    <a:pt x="48" y="479"/>
                  </a:lnTo>
                  <a:lnTo>
                    <a:pt x="52" y="495"/>
                  </a:lnTo>
                  <a:lnTo>
                    <a:pt x="55" y="512"/>
                  </a:lnTo>
                  <a:lnTo>
                    <a:pt x="57" y="529"/>
                  </a:lnTo>
                  <a:lnTo>
                    <a:pt x="66" y="543"/>
                  </a:lnTo>
                  <a:lnTo>
                    <a:pt x="74" y="557"/>
                  </a:lnTo>
                  <a:lnTo>
                    <a:pt x="82" y="572"/>
                  </a:lnTo>
                  <a:lnTo>
                    <a:pt x="91" y="586"/>
                  </a:lnTo>
                  <a:lnTo>
                    <a:pt x="98" y="600"/>
                  </a:lnTo>
                  <a:lnTo>
                    <a:pt x="106" y="614"/>
                  </a:lnTo>
                  <a:lnTo>
                    <a:pt x="114" y="627"/>
                  </a:lnTo>
                  <a:lnTo>
                    <a:pt x="123" y="641"/>
                  </a:lnTo>
                  <a:lnTo>
                    <a:pt x="117" y="639"/>
                  </a:lnTo>
                  <a:lnTo>
                    <a:pt x="112" y="634"/>
                  </a:lnTo>
                  <a:lnTo>
                    <a:pt x="106" y="632"/>
                  </a:lnTo>
                  <a:lnTo>
                    <a:pt x="100" y="627"/>
                  </a:lnTo>
                  <a:lnTo>
                    <a:pt x="95" y="625"/>
                  </a:lnTo>
                  <a:lnTo>
                    <a:pt x="89" y="621"/>
                  </a:lnTo>
                  <a:lnTo>
                    <a:pt x="84" y="618"/>
                  </a:lnTo>
                  <a:lnTo>
                    <a:pt x="78" y="614"/>
                  </a:lnTo>
                  <a:lnTo>
                    <a:pt x="45" y="562"/>
                  </a:lnTo>
                  <a:lnTo>
                    <a:pt x="20" y="498"/>
                  </a:lnTo>
                  <a:lnTo>
                    <a:pt x="5" y="424"/>
                  </a:lnTo>
                  <a:lnTo>
                    <a:pt x="0" y="342"/>
                  </a:lnTo>
                  <a:lnTo>
                    <a:pt x="10" y="258"/>
                  </a:lnTo>
                  <a:lnTo>
                    <a:pt x="34" y="170"/>
                  </a:lnTo>
                  <a:lnTo>
                    <a:pt x="74" y="82"/>
                  </a:lnTo>
                  <a:lnTo>
                    <a:pt x="132" y="0"/>
                  </a:lnTo>
                  <a:close/>
                </a:path>
              </a:pathLst>
            </a:custGeom>
            <a:solidFill>
              <a:srgbClr val="1C3A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60"/>
            <p:cNvSpPr>
              <a:spLocks/>
            </p:cNvSpPr>
            <p:nvPr/>
          </p:nvSpPr>
          <p:spPr bwMode="auto">
            <a:xfrm>
              <a:off x="3935413" y="1673225"/>
              <a:ext cx="207963" cy="1020763"/>
            </a:xfrm>
            <a:custGeom>
              <a:avLst/>
              <a:gdLst>
                <a:gd name="T0" fmla="*/ 131 w 131"/>
                <a:gd name="T1" fmla="*/ 0 h 643"/>
                <a:gd name="T2" fmla="*/ 100 w 131"/>
                <a:gd name="T3" fmla="*/ 62 h 643"/>
                <a:gd name="T4" fmla="*/ 74 w 131"/>
                <a:gd name="T5" fmla="*/ 119 h 643"/>
                <a:gd name="T6" fmla="*/ 53 w 131"/>
                <a:gd name="T7" fmla="*/ 172 h 643"/>
                <a:gd name="T8" fmla="*/ 38 w 131"/>
                <a:gd name="T9" fmla="*/ 224 h 643"/>
                <a:gd name="T10" fmla="*/ 28 w 131"/>
                <a:gd name="T11" fmla="*/ 277 h 643"/>
                <a:gd name="T12" fmla="*/ 25 w 131"/>
                <a:gd name="T13" fmla="*/ 334 h 643"/>
                <a:gd name="T14" fmla="*/ 30 w 131"/>
                <a:gd name="T15" fmla="*/ 395 h 643"/>
                <a:gd name="T16" fmla="*/ 41 w 131"/>
                <a:gd name="T17" fmla="*/ 464 h 643"/>
                <a:gd name="T18" fmla="*/ 43 w 131"/>
                <a:gd name="T19" fmla="*/ 482 h 643"/>
                <a:gd name="T20" fmla="*/ 48 w 131"/>
                <a:gd name="T21" fmla="*/ 498 h 643"/>
                <a:gd name="T22" fmla="*/ 50 w 131"/>
                <a:gd name="T23" fmla="*/ 515 h 643"/>
                <a:gd name="T24" fmla="*/ 53 w 131"/>
                <a:gd name="T25" fmla="*/ 532 h 643"/>
                <a:gd name="T26" fmla="*/ 62 w 131"/>
                <a:gd name="T27" fmla="*/ 546 h 643"/>
                <a:gd name="T28" fmla="*/ 70 w 131"/>
                <a:gd name="T29" fmla="*/ 560 h 643"/>
                <a:gd name="T30" fmla="*/ 78 w 131"/>
                <a:gd name="T31" fmla="*/ 573 h 643"/>
                <a:gd name="T32" fmla="*/ 87 w 131"/>
                <a:gd name="T33" fmla="*/ 587 h 643"/>
                <a:gd name="T34" fmla="*/ 93 w 131"/>
                <a:gd name="T35" fmla="*/ 601 h 643"/>
                <a:gd name="T36" fmla="*/ 102 w 131"/>
                <a:gd name="T37" fmla="*/ 615 h 643"/>
                <a:gd name="T38" fmla="*/ 110 w 131"/>
                <a:gd name="T39" fmla="*/ 629 h 643"/>
                <a:gd name="T40" fmla="*/ 119 w 131"/>
                <a:gd name="T41" fmla="*/ 643 h 643"/>
                <a:gd name="T42" fmla="*/ 113 w 131"/>
                <a:gd name="T43" fmla="*/ 640 h 643"/>
                <a:gd name="T44" fmla="*/ 107 w 131"/>
                <a:gd name="T45" fmla="*/ 636 h 643"/>
                <a:gd name="T46" fmla="*/ 102 w 131"/>
                <a:gd name="T47" fmla="*/ 633 h 643"/>
                <a:gd name="T48" fmla="*/ 98 w 131"/>
                <a:gd name="T49" fmla="*/ 629 h 643"/>
                <a:gd name="T50" fmla="*/ 92 w 131"/>
                <a:gd name="T51" fmla="*/ 626 h 643"/>
                <a:gd name="T52" fmla="*/ 87 w 131"/>
                <a:gd name="T53" fmla="*/ 624 h 643"/>
                <a:gd name="T54" fmla="*/ 82 w 131"/>
                <a:gd name="T55" fmla="*/ 619 h 643"/>
                <a:gd name="T56" fmla="*/ 77 w 131"/>
                <a:gd name="T57" fmla="*/ 617 h 643"/>
                <a:gd name="T58" fmla="*/ 45 w 131"/>
                <a:gd name="T59" fmla="*/ 565 h 643"/>
                <a:gd name="T60" fmla="*/ 20 w 131"/>
                <a:gd name="T61" fmla="*/ 501 h 643"/>
                <a:gd name="T62" fmla="*/ 5 w 131"/>
                <a:gd name="T63" fmla="*/ 427 h 643"/>
                <a:gd name="T64" fmla="*/ 0 w 131"/>
                <a:gd name="T65" fmla="*/ 345 h 643"/>
                <a:gd name="T66" fmla="*/ 9 w 131"/>
                <a:gd name="T67" fmla="*/ 259 h 643"/>
                <a:gd name="T68" fmla="*/ 32 w 131"/>
                <a:gd name="T69" fmla="*/ 170 h 643"/>
                <a:gd name="T70" fmla="*/ 73 w 131"/>
                <a:gd name="T71" fmla="*/ 84 h 643"/>
                <a:gd name="T72" fmla="*/ 131 w 131"/>
                <a:gd name="T73" fmla="*/ 0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643">
                  <a:moveTo>
                    <a:pt x="131" y="0"/>
                  </a:moveTo>
                  <a:lnTo>
                    <a:pt x="100" y="62"/>
                  </a:lnTo>
                  <a:lnTo>
                    <a:pt x="74" y="119"/>
                  </a:lnTo>
                  <a:lnTo>
                    <a:pt x="53" y="172"/>
                  </a:lnTo>
                  <a:lnTo>
                    <a:pt x="38" y="224"/>
                  </a:lnTo>
                  <a:lnTo>
                    <a:pt x="28" y="277"/>
                  </a:lnTo>
                  <a:lnTo>
                    <a:pt x="25" y="334"/>
                  </a:lnTo>
                  <a:lnTo>
                    <a:pt x="30" y="395"/>
                  </a:lnTo>
                  <a:lnTo>
                    <a:pt x="41" y="464"/>
                  </a:lnTo>
                  <a:lnTo>
                    <a:pt x="43" y="482"/>
                  </a:lnTo>
                  <a:lnTo>
                    <a:pt x="48" y="498"/>
                  </a:lnTo>
                  <a:lnTo>
                    <a:pt x="50" y="515"/>
                  </a:lnTo>
                  <a:lnTo>
                    <a:pt x="53" y="532"/>
                  </a:lnTo>
                  <a:lnTo>
                    <a:pt x="62" y="546"/>
                  </a:lnTo>
                  <a:lnTo>
                    <a:pt x="70" y="560"/>
                  </a:lnTo>
                  <a:lnTo>
                    <a:pt x="78" y="573"/>
                  </a:lnTo>
                  <a:lnTo>
                    <a:pt x="87" y="587"/>
                  </a:lnTo>
                  <a:lnTo>
                    <a:pt x="93" y="601"/>
                  </a:lnTo>
                  <a:lnTo>
                    <a:pt x="102" y="615"/>
                  </a:lnTo>
                  <a:lnTo>
                    <a:pt x="110" y="629"/>
                  </a:lnTo>
                  <a:lnTo>
                    <a:pt x="119" y="643"/>
                  </a:lnTo>
                  <a:lnTo>
                    <a:pt x="113" y="640"/>
                  </a:lnTo>
                  <a:lnTo>
                    <a:pt x="107" y="636"/>
                  </a:lnTo>
                  <a:lnTo>
                    <a:pt x="102" y="633"/>
                  </a:lnTo>
                  <a:lnTo>
                    <a:pt x="98" y="629"/>
                  </a:lnTo>
                  <a:lnTo>
                    <a:pt x="92" y="626"/>
                  </a:lnTo>
                  <a:lnTo>
                    <a:pt x="87" y="624"/>
                  </a:lnTo>
                  <a:lnTo>
                    <a:pt x="82" y="619"/>
                  </a:lnTo>
                  <a:lnTo>
                    <a:pt x="77" y="617"/>
                  </a:lnTo>
                  <a:lnTo>
                    <a:pt x="45" y="565"/>
                  </a:lnTo>
                  <a:lnTo>
                    <a:pt x="20" y="501"/>
                  </a:lnTo>
                  <a:lnTo>
                    <a:pt x="5" y="427"/>
                  </a:lnTo>
                  <a:lnTo>
                    <a:pt x="0" y="345"/>
                  </a:lnTo>
                  <a:lnTo>
                    <a:pt x="9" y="259"/>
                  </a:lnTo>
                  <a:lnTo>
                    <a:pt x="32" y="170"/>
                  </a:lnTo>
                  <a:lnTo>
                    <a:pt x="73" y="84"/>
                  </a:lnTo>
                  <a:lnTo>
                    <a:pt x="131" y="0"/>
                  </a:lnTo>
                  <a:close/>
                </a:path>
              </a:pathLst>
            </a:custGeom>
            <a:solidFill>
              <a:srgbClr val="0C3A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61"/>
            <p:cNvSpPr>
              <a:spLocks/>
            </p:cNvSpPr>
            <p:nvPr/>
          </p:nvSpPr>
          <p:spPr bwMode="auto">
            <a:xfrm>
              <a:off x="3933825" y="1670050"/>
              <a:ext cx="207963" cy="1019175"/>
            </a:xfrm>
            <a:custGeom>
              <a:avLst/>
              <a:gdLst>
                <a:gd name="T0" fmla="*/ 131 w 131"/>
                <a:gd name="T1" fmla="*/ 0 h 642"/>
                <a:gd name="T2" fmla="*/ 99 w 131"/>
                <a:gd name="T3" fmla="*/ 61 h 642"/>
                <a:gd name="T4" fmla="*/ 72 w 131"/>
                <a:gd name="T5" fmla="*/ 118 h 642"/>
                <a:gd name="T6" fmla="*/ 51 w 131"/>
                <a:gd name="T7" fmla="*/ 172 h 642"/>
                <a:gd name="T8" fmla="*/ 37 w 131"/>
                <a:gd name="T9" fmla="*/ 225 h 642"/>
                <a:gd name="T10" fmla="*/ 28 w 131"/>
                <a:gd name="T11" fmla="*/ 279 h 642"/>
                <a:gd name="T12" fmla="*/ 25 w 131"/>
                <a:gd name="T13" fmla="*/ 335 h 642"/>
                <a:gd name="T14" fmla="*/ 28 w 131"/>
                <a:gd name="T15" fmla="*/ 397 h 642"/>
                <a:gd name="T16" fmla="*/ 39 w 131"/>
                <a:gd name="T17" fmla="*/ 466 h 642"/>
                <a:gd name="T18" fmla="*/ 42 w 131"/>
                <a:gd name="T19" fmla="*/ 484 h 642"/>
                <a:gd name="T20" fmla="*/ 46 w 131"/>
                <a:gd name="T21" fmla="*/ 500 h 642"/>
                <a:gd name="T22" fmla="*/ 49 w 131"/>
                <a:gd name="T23" fmla="*/ 517 h 642"/>
                <a:gd name="T24" fmla="*/ 51 w 131"/>
                <a:gd name="T25" fmla="*/ 535 h 642"/>
                <a:gd name="T26" fmla="*/ 60 w 131"/>
                <a:gd name="T27" fmla="*/ 549 h 642"/>
                <a:gd name="T28" fmla="*/ 67 w 131"/>
                <a:gd name="T29" fmla="*/ 562 h 642"/>
                <a:gd name="T30" fmla="*/ 75 w 131"/>
                <a:gd name="T31" fmla="*/ 575 h 642"/>
                <a:gd name="T32" fmla="*/ 82 w 131"/>
                <a:gd name="T33" fmla="*/ 589 h 642"/>
                <a:gd name="T34" fmla="*/ 89 w 131"/>
                <a:gd name="T35" fmla="*/ 603 h 642"/>
                <a:gd name="T36" fmla="*/ 97 w 131"/>
                <a:gd name="T37" fmla="*/ 616 h 642"/>
                <a:gd name="T38" fmla="*/ 104 w 131"/>
                <a:gd name="T39" fmla="*/ 630 h 642"/>
                <a:gd name="T40" fmla="*/ 113 w 131"/>
                <a:gd name="T41" fmla="*/ 642 h 642"/>
                <a:gd name="T42" fmla="*/ 104 w 131"/>
                <a:gd name="T43" fmla="*/ 637 h 642"/>
                <a:gd name="T44" fmla="*/ 96 w 131"/>
                <a:gd name="T45" fmla="*/ 631 h 642"/>
                <a:gd name="T46" fmla="*/ 86 w 131"/>
                <a:gd name="T47" fmla="*/ 624 h 642"/>
                <a:gd name="T48" fmla="*/ 76 w 131"/>
                <a:gd name="T49" fmla="*/ 619 h 642"/>
                <a:gd name="T50" fmla="*/ 44 w 131"/>
                <a:gd name="T51" fmla="*/ 567 h 642"/>
                <a:gd name="T52" fmla="*/ 19 w 131"/>
                <a:gd name="T53" fmla="*/ 503 h 642"/>
                <a:gd name="T54" fmla="*/ 4 w 131"/>
                <a:gd name="T55" fmla="*/ 428 h 642"/>
                <a:gd name="T56" fmla="*/ 0 w 131"/>
                <a:gd name="T57" fmla="*/ 346 h 642"/>
                <a:gd name="T58" fmla="*/ 10 w 131"/>
                <a:gd name="T59" fmla="*/ 260 h 642"/>
                <a:gd name="T60" fmla="*/ 33 w 131"/>
                <a:gd name="T61" fmla="*/ 171 h 642"/>
                <a:gd name="T62" fmla="*/ 72 w 131"/>
                <a:gd name="T63" fmla="*/ 83 h 642"/>
                <a:gd name="T64" fmla="*/ 131 w 131"/>
                <a:gd name="T65"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1" h="642">
                  <a:moveTo>
                    <a:pt x="131" y="0"/>
                  </a:moveTo>
                  <a:lnTo>
                    <a:pt x="99" y="61"/>
                  </a:lnTo>
                  <a:lnTo>
                    <a:pt x="72" y="118"/>
                  </a:lnTo>
                  <a:lnTo>
                    <a:pt x="51" y="172"/>
                  </a:lnTo>
                  <a:lnTo>
                    <a:pt x="37" y="225"/>
                  </a:lnTo>
                  <a:lnTo>
                    <a:pt x="28" y="279"/>
                  </a:lnTo>
                  <a:lnTo>
                    <a:pt x="25" y="335"/>
                  </a:lnTo>
                  <a:lnTo>
                    <a:pt x="28" y="397"/>
                  </a:lnTo>
                  <a:lnTo>
                    <a:pt x="39" y="466"/>
                  </a:lnTo>
                  <a:lnTo>
                    <a:pt x="42" y="484"/>
                  </a:lnTo>
                  <a:lnTo>
                    <a:pt x="46" y="500"/>
                  </a:lnTo>
                  <a:lnTo>
                    <a:pt x="49" y="517"/>
                  </a:lnTo>
                  <a:lnTo>
                    <a:pt x="51" y="535"/>
                  </a:lnTo>
                  <a:lnTo>
                    <a:pt x="60" y="549"/>
                  </a:lnTo>
                  <a:lnTo>
                    <a:pt x="67" y="562"/>
                  </a:lnTo>
                  <a:lnTo>
                    <a:pt x="75" y="575"/>
                  </a:lnTo>
                  <a:lnTo>
                    <a:pt x="82" y="589"/>
                  </a:lnTo>
                  <a:lnTo>
                    <a:pt x="89" y="603"/>
                  </a:lnTo>
                  <a:lnTo>
                    <a:pt x="97" y="616"/>
                  </a:lnTo>
                  <a:lnTo>
                    <a:pt x="104" y="630"/>
                  </a:lnTo>
                  <a:lnTo>
                    <a:pt x="113" y="642"/>
                  </a:lnTo>
                  <a:lnTo>
                    <a:pt x="104" y="637"/>
                  </a:lnTo>
                  <a:lnTo>
                    <a:pt x="96" y="631"/>
                  </a:lnTo>
                  <a:lnTo>
                    <a:pt x="86" y="624"/>
                  </a:lnTo>
                  <a:lnTo>
                    <a:pt x="76" y="619"/>
                  </a:lnTo>
                  <a:lnTo>
                    <a:pt x="44" y="567"/>
                  </a:lnTo>
                  <a:lnTo>
                    <a:pt x="19" y="503"/>
                  </a:lnTo>
                  <a:lnTo>
                    <a:pt x="4" y="428"/>
                  </a:lnTo>
                  <a:lnTo>
                    <a:pt x="0" y="346"/>
                  </a:lnTo>
                  <a:lnTo>
                    <a:pt x="10" y="260"/>
                  </a:lnTo>
                  <a:lnTo>
                    <a:pt x="33" y="171"/>
                  </a:lnTo>
                  <a:lnTo>
                    <a:pt x="72" y="83"/>
                  </a:lnTo>
                  <a:lnTo>
                    <a:pt x="131" y="0"/>
                  </a:lnTo>
                  <a:close/>
                </a:path>
              </a:pathLst>
            </a:custGeom>
            <a:solidFill>
              <a:srgbClr val="0035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62"/>
            <p:cNvSpPr>
              <a:spLocks/>
            </p:cNvSpPr>
            <p:nvPr/>
          </p:nvSpPr>
          <p:spPr bwMode="auto">
            <a:xfrm>
              <a:off x="3933825" y="1665288"/>
              <a:ext cx="204788" cy="1022350"/>
            </a:xfrm>
            <a:custGeom>
              <a:avLst/>
              <a:gdLst>
                <a:gd name="T0" fmla="*/ 129 w 129"/>
                <a:gd name="T1" fmla="*/ 0 h 644"/>
                <a:gd name="T2" fmla="*/ 97 w 129"/>
                <a:gd name="T3" fmla="*/ 61 h 644"/>
                <a:gd name="T4" fmla="*/ 71 w 129"/>
                <a:gd name="T5" fmla="*/ 118 h 644"/>
                <a:gd name="T6" fmla="*/ 50 w 129"/>
                <a:gd name="T7" fmla="*/ 172 h 644"/>
                <a:gd name="T8" fmla="*/ 35 w 129"/>
                <a:gd name="T9" fmla="*/ 227 h 644"/>
                <a:gd name="T10" fmla="*/ 25 w 129"/>
                <a:gd name="T11" fmla="*/ 281 h 644"/>
                <a:gd name="T12" fmla="*/ 21 w 129"/>
                <a:gd name="T13" fmla="*/ 338 h 644"/>
                <a:gd name="T14" fmla="*/ 25 w 129"/>
                <a:gd name="T15" fmla="*/ 400 h 644"/>
                <a:gd name="T16" fmla="*/ 35 w 129"/>
                <a:gd name="T17" fmla="*/ 469 h 644"/>
                <a:gd name="T18" fmla="*/ 37 w 129"/>
                <a:gd name="T19" fmla="*/ 487 h 644"/>
                <a:gd name="T20" fmla="*/ 42 w 129"/>
                <a:gd name="T21" fmla="*/ 503 h 644"/>
                <a:gd name="T22" fmla="*/ 44 w 129"/>
                <a:gd name="T23" fmla="*/ 520 h 644"/>
                <a:gd name="T24" fmla="*/ 47 w 129"/>
                <a:gd name="T25" fmla="*/ 538 h 644"/>
                <a:gd name="T26" fmla="*/ 56 w 129"/>
                <a:gd name="T27" fmla="*/ 551 h 644"/>
                <a:gd name="T28" fmla="*/ 63 w 129"/>
                <a:gd name="T29" fmla="*/ 565 h 644"/>
                <a:gd name="T30" fmla="*/ 71 w 129"/>
                <a:gd name="T31" fmla="*/ 577 h 644"/>
                <a:gd name="T32" fmla="*/ 78 w 129"/>
                <a:gd name="T33" fmla="*/ 591 h 644"/>
                <a:gd name="T34" fmla="*/ 85 w 129"/>
                <a:gd name="T35" fmla="*/ 605 h 644"/>
                <a:gd name="T36" fmla="*/ 92 w 129"/>
                <a:gd name="T37" fmla="*/ 617 h 644"/>
                <a:gd name="T38" fmla="*/ 100 w 129"/>
                <a:gd name="T39" fmla="*/ 631 h 644"/>
                <a:gd name="T40" fmla="*/ 107 w 129"/>
                <a:gd name="T41" fmla="*/ 644 h 644"/>
                <a:gd name="T42" fmla="*/ 100 w 129"/>
                <a:gd name="T43" fmla="*/ 638 h 644"/>
                <a:gd name="T44" fmla="*/ 92 w 129"/>
                <a:gd name="T45" fmla="*/ 633 h 644"/>
                <a:gd name="T46" fmla="*/ 83 w 129"/>
                <a:gd name="T47" fmla="*/ 627 h 644"/>
                <a:gd name="T48" fmla="*/ 76 w 129"/>
                <a:gd name="T49" fmla="*/ 622 h 644"/>
                <a:gd name="T50" fmla="*/ 44 w 129"/>
                <a:gd name="T51" fmla="*/ 570 h 644"/>
                <a:gd name="T52" fmla="*/ 19 w 129"/>
                <a:gd name="T53" fmla="*/ 506 h 644"/>
                <a:gd name="T54" fmla="*/ 4 w 129"/>
                <a:gd name="T55" fmla="*/ 431 h 644"/>
                <a:gd name="T56" fmla="*/ 0 w 129"/>
                <a:gd name="T57" fmla="*/ 348 h 644"/>
                <a:gd name="T58" fmla="*/ 10 w 129"/>
                <a:gd name="T59" fmla="*/ 261 h 644"/>
                <a:gd name="T60" fmla="*/ 32 w 129"/>
                <a:gd name="T61" fmla="*/ 172 h 644"/>
                <a:gd name="T62" fmla="*/ 72 w 129"/>
                <a:gd name="T63" fmla="*/ 85 h 644"/>
                <a:gd name="T64" fmla="*/ 129 w 129"/>
                <a:gd name="T65" fmla="*/ 0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9" h="644">
                  <a:moveTo>
                    <a:pt x="129" y="0"/>
                  </a:moveTo>
                  <a:lnTo>
                    <a:pt x="97" y="61"/>
                  </a:lnTo>
                  <a:lnTo>
                    <a:pt x="71" y="118"/>
                  </a:lnTo>
                  <a:lnTo>
                    <a:pt x="50" y="172"/>
                  </a:lnTo>
                  <a:lnTo>
                    <a:pt x="35" y="227"/>
                  </a:lnTo>
                  <a:lnTo>
                    <a:pt x="25" y="281"/>
                  </a:lnTo>
                  <a:lnTo>
                    <a:pt x="21" y="338"/>
                  </a:lnTo>
                  <a:lnTo>
                    <a:pt x="25" y="400"/>
                  </a:lnTo>
                  <a:lnTo>
                    <a:pt x="35" y="469"/>
                  </a:lnTo>
                  <a:lnTo>
                    <a:pt x="37" y="487"/>
                  </a:lnTo>
                  <a:lnTo>
                    <a:pt x="42" y="503"/>
                  </a:lnTo>
                  <a:lnTo>
                    <a:pt x="44" y="520"/>
                  </a:lnTo>
                  <a:lnTo>
                    <a:pt x="47" y="538"/>
                  </a:lnTo>
                  <a:lnTo>
                    <a:pt x="56" y="551"/>
                  </a:lnTo>
                  <a:lnTo>
                    <a:pt x="63" y="565"/>
                  </a:lnTo>
                  <a:lnTo>
                    <a:pt x="71" y="577"/>
                  </a:lnTo>
                  <a:lnTo>
                    <a:pt x="78" y="591"/>
                  </a:lnTo>
                  <a:lnTo>
                    <a:pt x="85" y="605"/>
                  </a:lnTo>
                  <a:lnTo>
                    <a:pt x="92" y="617"/>
                  </a:lnTo>
                  <a:lnTo>
                    <a:pt x="100" y="631"/>
                  </a:lnTo>
                  <a:lnTo>
                    <a:pt x="107" y="644"/>
                  </a:lnTo>
                  <a:lnTo>
                    <a:pt x="100" y="638"/>
                  </a:lnTo>
                  <a:lnTo>
                    <a:pt x="92" y="633"/>
                  </a:lnTo>
                  <a:lnTo>
                    <a:pt x="83" y="627"/>
                  </a:lnTo>
                  <a:lnTo>
                    <a:pt x="76" y="622"/>
                  </a:lnTo>
                  <a:lnTo>
                    <a:pt x="44" y="570"/>
                  </a:lnTo>
                  <a:lnTo>
                    <a:pt x="19" y="506"/>
                  </a:lnTo>
                  <a:lnTo>
                    <a:pt x="4" y="431"/>
                  </a:lnTo>
                  <a:lnTo>
                    <a:pt x="0" y="348"/>
                  </a:lnTo>
                  <a:lnTo>
                    <a:pt x="10" y="261"/>
                  </a:lnTo>
                  <a:lnTo>
                    <a:pt x="32" y="172"/>
                  </a:lnTo>
                  <a:lnTo>
                    <a:pt x="72" y="85"/>
                  </a:lnTo>
                  <a:lnTo>
                    <a:pt x="129" y="0"/>
                  </a:lnTo>
                  <a:close/>
                </a:path>
              </a:pathLst>
            </a:custGeom>
            <a:solidFill>
              <a:srgbClr val="0035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63"/>
            <p:cNvSpPr>
              <a:spLocks/>
            </p:cNvSpPr>
            <p:nvPr/>
          </p:nvSpPr>
          <p:spPr bwMode="auto">
            <a:xfrm>
              <a:off x="3932238" y="1663700"/>
              <a:ext cx="201613" cy="1019175"/>
            </a:xfrm>
            <a:custGeom>
              <a:avLst/>
              <a:gdLst>
                <a:gd name="T0" fmla="*/ 127 w 127"/>
                <a:gd name="T1" fmla="*/ 0 h 642"/>
                <a:gd name="T2" fmla="*/ 97 w 127"/>
                <a:gd name="T3" fmla="*/ 61 h 642"/>
                <a:gd name="T4" fmla="*/ 70 w 127"/>
                <a:gd name="T5" fmla="*/ 118 h 642"/>
                <a:gd name="T6" fmla="*/ 48 w 127"/>
                <a:gd name="T7" fmla="*/ 172 h 642"/>
                <a:gd name="T8" fmla="*/ 33 w 127"/>
                <a:gd name="T9" fmla="*/ 226 h 642"/>
                <a:gd name="T10" fmla="*/ 23 w 127"/>
                <a:gd name="T11" fmla="*/ 280 h 642"/>
                <a:gd name="T12" fmla="*/ 20 w 127"/>
                <a:gd name="T13" fmla="*/ 337 h 642"/>
                <a:gd name="T14" fmla="*/ 23 w 127"/>
                <a:gd name="T15" fmla="*/ 400 h 642"/>
                <a:gd name="T16" fmla="*/ 34 w 127"/>
                <a:gd name="T17" fmla="*/ 468 h 642"/>
                <a:gd name="T18" fmla="*/ 37 w 127"/>
                <a:gd name="T19" fmla="*/ 486 h 642"/>
                <a:gd name="T20" fmla="*/ 40 w 127"/>
                <a:gd name="T21" fmla="*/ 503 h 642"/>
                <a:gd name="T22" fmla="*/ 41 w 127"/>
                <a:gd name="T23" fmla="*/ 521 h 642"/>
                <a:gd name="T24" fmla="*/ 44 w 127"/>
                <a:gd name="T25" fmla="*/ 539 h 642"/>
                <a:gd name="T26" fmla="*/ 51 w 127"/>
                <a:gd name="T27" fmla="*/ 552 h 642"/>
                <a:gd name="T28" fmla="*/ 59 w 127"/>
                <a:gd name="T29" fmla="*/ 566 h 642"/>
                <a:gd name="T30" fmla="*/ 66 w 127"/>
                <a:gd name="T31" fmla="*/ 578 h 642"/>
                <a:gd name="T32" fmla="*/ 75 w 127"/>
                <a:gd name="T33" fmla="*/ 591 h 642"/>
                <a:gd name="T34" fmla="*/ 82 w 127"/>
                <a:gd name="T35" fmla="*/ 603 h 642"/>
                <a:gd name="T36" fmla="*/ 89 w 127"/>
                <a:gd name="T37" fmla="*/ 616 h 642"/>
                <a:gd name="T38" fmla="*/ 97 w 127"/>
                <a:gd name="T39" fmla="*/ 630 h 642"/>
                <a:gd name="T40" fmla="*/ 104 w 127"/>
                <a:gd name="T41" fmla="*/ 642 h 642"/>
                <a:gd name="T42" fmla="*/ 97 w 127"/>
                <a:gd name="T43" fmla="*/ 636 h 642"/>
                <a:gd name="T44" fmla="*/ 90 w 127"/>
                <a:gd name="T45" fmla="*/ 632 h 642"/>
                <a:gd name="T46" fmla="*/ 83 w 127"/>
                <a:gd name="T47" fmla="*/ 628 h 642"/>
                <a:gd name="T48" fmla="*/ 76 w 127"/>
                <a:gd name="T49" fmla="*/ 623 h 642"/>
                <a:gd name="T50" fmla="*/ 44 w 127"/>
                <a:gd name="T51" fmla="*/ 571 h 642"/>
                <a:gd name="T52" fmla="*/ 19 w 127"/>
                <a:gd name="T53" fmla="*/ 506 h 642"/>
                <a:gd name="T54" fmla="*/ 4 w 127"/>
                <a:gd name="T55" fmla="*/ 431 h 642"/>
                <a:gd name="T56" fmla="*/ 0 w 127"/>
                <a:gd name="T57" fmla="*/ 349 h 642"/>
                <a:gd name="T58" fmla="*/ 9 w 127"/>
                <a:gd name="T59" fmla="*/ 261 h 642"/>
                <a:gd name="T60" fmla="*/ 32 w 127"/>
                <a:gd name="T61" fmla="*/ 172 h 642"/>
                <a:gd name="T62" fmla="*/ 70 w 127"/>
                <a:gd name="T63" fmla="*/ 84 h 642"/>
                <a:gd name="T64" fmla="*/ 127 w 127"/>
                <a:gd name="T65"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 h="642">
                  <a:moveTo>
                    <a:pt x="127" y="0"/>
                  </a:moveTo>
                  <a:lnTo>
                    <a:pt x="97" y="61"/>
                  </a:lnTo>
                  <a:lnTo>
                    <a:pt x="70" y="118"/>
                  </a:lnTo>
                  <a:lnTo>
                    <a:pt x="48" y="172"/>
                  </a:lnTo>
                  <a:lnTo>
                    <a:pt x="33" y="226"/>
                  </a:lnTo>
                  <a:lnTo>
                    <a:pt x="23" y="280"/>
                  </a:lnTo>
                  <a:lnTo>
                    <a:pt x="20" y="337"/>
                  </a:lnTo>
                  <a:lnTo>
                    <a:pt x="23" y="400"/>
                  </a:lnTo>
                  <a:lnTo>
                    <a:pt x="34" y="468"/>
                  </a:lnTo>
                  <a:lnTo>
                    <a:pt x="37" y="486"/>
                  </a:lnTo>
                  <a:lnTo>
                    <a:pt x="40" y="503"/>
                  </a:lnTo>
                  <a:lnTo>
                    <a:pt x="41" y="521"/>
                  </a:lnTo>
                  <a:lnTo>
                    <a:pt x="44" y="539"/>
                  </a:lnTo>
                  <a:lnTo>
                    <a:pt x="51" y="552"/>
                  </a:lnTo>
                  <a:lnTo>
                    <a:pt x="59" y="566"/>
                  </a:lnTo>
                  <a:lnTo>
                    <a:pt x="66" y="578"/>
                  </a:lnTo>
                  <a:lnTo>
                    <a:pt x="75" y="591"/>
                  </a:lnTo>
                  <a:lnTo>
                    <a:pt x="82" y="603"/>
                  </a:lnTo>
                  <a:lnTo>
                    <a:pt x="89" y="616"/>
                  </a:lnTo>
                  <a:lnTo>
                    <a:pt x="97" y="630"/>
                  </a:lnTo>
                  <a:lnTo>
                    <a:pt x="104" y="642"/>
                  </a:lnTo>
                  <a:lnTo>
                    <a:pt x="97" y="636"/>
                  </a:lnTo>
                  <a:lnTo>
                    <a:pt x="90" y="632"/>
                  </a:lnTo>
                  <a:lnTo>
                    <a:pt x="83" y="628"/>
                  </a:lnTo>
                  <a:lnTo>
                    <a:pt x="76" y="623"/>
                  </a:lnTo>
                  <a:lnTo>
                    <a:pt x="44" y="571"/>
                  </a:lnTo>
                  <a:lnTo>
                    <a:pt x="19" y="506"/>
                  </a:lnTo>
                  <a:lnTo>
                    <a:pt x="4" y="431"/>
                  </a:lnTo>
                  <a:lnTo>
                    <a:pt x="0" y="349"/>
                  </a:lnTo>
                  <a:lnTo>
                    <a:pt x="9" y="261"/>
                  </a:lnTo>
                  <a:lnTo>
                    <a:pt x="32" y="172"/>
                  </a:lnTo>
                  <a:lnTo>
                    <a:pt x="70" y="84"/>
                  </a:lnTo>
                  <a:lnTo>
                    <a:pt x="127" y="0"/>
                  </a:lnTo>
                  <a:close/>
                </a:path>
              </a:pathLst>
            </a:custGeom>
            <a:solidFill>
              <a:srgbClr val="0033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64"/>
            <p:cNvSpPr>
              <a:spLocks/>
            </p:cNvSpPr>
            <p:nvPr/>
          </p:nvSpPr>
          <p:spPr bwMode="auto">
            <a:xfrm>
              <a:off x="3932238" y="1658938"/>
              <a:ext cx="200025" cy="1019175"/>
            </a:xfrm>
            <a:custGeom>
              <a:avLst/>
              <a:gdLst>
                <a:gd name="T0" fmla="*/ 126 w 126"/>
                <a:gd name="T1" fmla="*/ 0 h 642"/>
                <a:gd name="T2" fmla="*/ 95 w 126"/>
                <a:gd name="T3" fmla="*/ 61 h 642"/>
                <a:gd name="T4" fmla="*/ 68 w 126"/>
                <a:gd name="T5" fmla="*/ 118 h 642"/>
                <a:gd name="T6" fmla="*/ 47 w 126"/>
                <a:gd name="T7" fmla="*/ 174 h 642"/>
                <a:gd name="T8" fmla="*/ 30 w 126"/>
                <a:gd name="T9" fmla="*/ 228 h 642"/>
                <a:gd name="T10" fmla="*/ 20 w 126"/>
                <a:gd name="T11" fmla="*/ 283 h 642"/>
                <a:gd name="T12" fmla="*/ 16 w 126"/>
                <a:gd name="T13" fmla="*/ 340 h 642"/>
                <a:gd name="T14" fmla="*/ 20 w 126"/>
                <a:gd name="T15" fmla="*/ 403 h 642"/>
                <a:gd name="T16" fmla="*/ 30 w 126"/>
                <a:gd name="T17" fmla="*/ 471 h 642"/>
                <a:gd name="T18" fmla="*/ 41 w 126"/>
                <a:gd name="T19" fmla="*/ 544 h 642"/>
                <a:gd name="T20" fmla="*/ 98 w 126"/>
                <a:gd name="T21" fmla="*/ 642 h 642"/>
                <a:gd name="T22" fmla="*/ 75 w 126"/>
                <a:gd name="T23" fmla="*/ 626 h 642"/>
                <a:gd name="T24" fmla="*/ 43 w 126"/>
                <a:gd name="T25" fmla="*/ 574 h 642"/>
                <a:gd name="T26" fmla="*/ 19 w 126"/>
                <a:gd name="T27" fmla="*/ 509 h 642"/>
                <a:gd name="T28" fmla="*/ 4 w 126"/>
                <a:gd name="T29" fmla="*/ 434 h 642"/>
                <a:gd name="T30" fmla="*/ 0 w 126"/>
                <a:gd name="T31" fmla="*/ 350 h 642"/>
                <a:gd name="T32" fmla="*/ 8 w 126"/>
                <a:gd name="T33" fmla="*/ 263 h 642"/>
                <a:gd name="T34" fmla="*/ 32 w 126"/>
                <a:gd name="T35" fmla="*/ 172 h 642"/>
                <a:gd name="T36" fmla="*/ 70 w 126"/>
                <a:gd name="T37" fmla="*/ 85 h 642"/>
                <a:gd name="T38" fmla="*/ 126 w 126"/>
                <a:gd name="T39"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6" h="642">
                  <a:moveTo>
                    <a:pt x="126" y="0"/>
                  </a:moveTo>
                  <a:lnTo>
                    <a:pt x="95" y="61"/>
                  </a:lnTo>
                  <a:lnTo>
                    <a:pt x="68" y="118"/>
                  </a:lnTo>
                  <a:lnTo>
                    <a:pt x="47" y="174"/>
                  </a:lnTo>
                  <a:lnTo>
                    <a:pt x="30" y="228"/>
                  </a:lnTo>
                  <a:lnTo>
                    <a:pt x="20" y="283"/>
                  </a:lnTo>
                  <a:lnTo>
                    <a:pt x="16" y="340"/>
                  </a:lnTo>
                  <a:lnTo>
                    <a:pt x="20" y="403"/>
                  </a:lnTo>
                  <a:lnTo>
                    <a:pt x="30" y="471"/>
                  </a:lnTo>
                  <a:lnTo>
                    <a:pt x="41" y="544"/>
                  </a:lnTo>
                  <a:lnTo>
                    <a:pt x="98" y="642"/>
                  </a:lnTo>
                  <a:lnTo>
                    <a:pt x="75" y="626"/>
                  </a:lnTo>
                  <a:lnTo>
                    <a:pt x="43" y="574"/>
                  </a:lnTo>
                  <a:lnTo>
                    <a:pt x="19" y="509"/>
                  </a:lnTo>
                  <a:lnTo>
                    <a:pt x="4" y="434"/>
                  </a:lnTo>
                  <a:lnTo>
                    <a:pt x="0" y="350"/>
                  </a:lnTo>
                  <a:lnTo>
                    <a:pt x="8" y="263"/>
                  </a:lnTo>
                  <a:lnTo>
                    <a:pt x="32" y="172"/>
                  </a:lnTo>
                  <a:lnTo>
                    <a:pt x="70" y="85"/>
                  </a:lnTo>
                  <a:lnTo>
                    <a:pt x="126" y="0"/>
                  </a:lnTo>
                  <a:close/>
                </a:path>
              </a:pathLst>
            </a:custGeom>
            <a:solidFill>
              <a:srgbClr val="0033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65"/>
            <p:cNvSpPr>
              <a:spLocks/>
            </p:cNvSpPr>
            <p:nvPr/>
          </p:nvSpPr>
          <p:spPr bwMode="auto">
            <a:xfrm>
              <a:off x="5035550" y="3521075"/>
              <a:ext cx="1570038" cy="750888"/>
            </a:xfrm>
            <a:custGeom>
              <a:avLst/>
              <a:gdLst>
                <a:gd name="T0" fmla="*/ 59 w 989"/>
                <a:gd name="T1" fmla="*/ 311 h 473"/>
                <a:gd name="T2" fmla="*/ 889 w 989"/>
                <a:gd name="T3" fmla="*/ 0 h 473"/>
                <a:gd name="T4" fmla="*/ 989 w 989"/>
                <a:gd name="T5" fmla="*/ 103 h 473"/>
                <a:gd name="T6" fmla="*/ 0 w 989"/>
                <a:gd name="T7" fmla="*/ 473 h 473"/>
                <a:gd name="T8" fmla="*/ 59 w 989"/>
                <a:gd name="T9" fmla="*/ 311 h 473"/>
              </a:gdLst>
              <a:ahLst/>
              <a:cxnLst>
                <a:cxn ang="0">
                  <a:pos x="T0" y="T1"/>
                </a:cxn>
                <a:cxn ang="0">
                  <a:pos x="T2" y="T3"/>
                </a:cxn>
                <a:cxn ang="0">
                  <a:pos x="T4" y="T5"/>
                </a:cxn>
                <a:cxn ang="0">
                  <a:pos x="T6" y="T7"/>
                </a:cxn>
                <a:cxn ang="0">
                  <a:pos x="T8" y="T9"/>
                </a:cxn>
              </a:cxnLst>
              <a:rect l="0" t="0" r="r" b="b"/>
              <a:pathLst>
                <a:path w="989" h="473">
                  <a:moveTo>
                    <a:pt x="59" y="311"/>
                  </a:moveTo>
                  <a:lnTo>
                    <a:pt x="889" y="0"/>
                  </a:lnTo>
                  <a:lnTo>
                    <a:pt x="989" y="103"/>
                  </a:lnTo>
                  <a:lnTo>
                    <a:pt x="0" y="473"/>
                  </a:lnTo>
                  <a:lnTo>
                    <a:pt x="59" y="311"/>
                  </a:lnTo>
                  <a:close/>
                </a:path>
              </a:pathLst>
            </a:custGeom>
            <a:solidFill>
              <a:srgbClr val="8C4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07637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ppt_x"/>
                                          </p:val>
                                        </p:tav>
                                        <p:tav tm="100000">
                                          <p:val>
                                            <p:strVal val="#ppt_x"/>
                                          </p:val>
                                        </p:tav>
                                      </p:tavLst>
                                    </p:anim>
                                    <p:anim calcmode="lin" valueType="num">
                                      <p:cBhvr additive="base">
                                        <p:cTn id="8" dur="500" fill="hold"/>
                                        <p:tgtEl>
                                          <p:spTgt spid="6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childTnLst>
                                </p:cTn>
                              </p:par>
                            </p:childTnLst>
                          </p:cTn>
                        </p:par>
                        <p:par>
                          <p:cTn id="12" fill="hold">
                            <p:stCondLst>
                              <p:cond delay="500"/>
                            </p:stCondLst>
                            <p:childTnLst>
                              <p:par>
                                <p:cTn id="13" presetID="64" presetClass="path" presetSubtype="0" accel="50000" decel="50000" fill="hold" nodeType="afterEffect">
                                  <p:stCondLst>
                                    <p:cond delay="0"/>
                                  </p:stCondLst>
                                  <p:childTnLst>
                                    <p:animMotion origin="layout" path="M -3.05556E-6 3.7037E-6 L -0.04149 -0.4213 " pathEditMode="relative" rAng="0" ptsTypes="AA">
                                      <p:cBhvr>
                                        <p:cTn id="14" dur="500" fill="hold"/>
                                        <p:tgtEl>
                                          <p:spTgt spid="67"/>
                                        </p:tgtEl>
                                        <p:attrNameLst>
                                          <p:attrName>ppt_x</p:attrName>
                                          <p:attrName>ppt_y</p:attrName>
                                        </p:attrNameLst>
                                      </p:cBhvr>
                                      <p:rCtr x="-2083" y="-21065"/>
                                    </p:animMotion>
                                  </p:childTnLst>
                                </p:cTn>
                              </p:par>
                            </p:childTnLst>
                          </p:cTn>
                        </p:par>
                        <p:par>
                          <p:cTn id="15" fill="hold">
                            <p:stCondLst>
                              <p:cond delay="1000"/>
                            </p:stCondLst>
                            <p:childTnLst>
                              <p:par>
                                <p:cTn id="16" presetID="9" presetClass="emph" presetSubtype="0" nodeType="afterEffect">
                                  <p:stCondLst>
                                    <p:cond delay="0"/>
                                  </p:stCondLst>
                                  <p:childTnLst>
                                    <p:set>
                                      <p:cBhvr rctx="PPT">
                                        <p:cTn id="17" dur="indefinite"/>
                                        <p:tgtEl>
                                          <p:spTgt spid="5122"/>
                                        </p:tgtEl>
                                        <p:attrNameLst>
                                          <p:attrName>style.opacity</p:attrName>
                                        </p:attrNameLst>
                                      </p:cBhvr>
                                      <p:to>
                                        <p:strVal val="0.5"/>
                                      </p:to>
                                    </p:set>
                                    <p:animEffect filter="image" prLst="opacity: 0.5">
                                      <p:cBhvr rctx="IE">
                                        <p:cTn id="18" dur="indefinite"/>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Carryover Storage Alternative</a:t>
            </a:r>
            <a:endParaRPr lang="en-US" dirty="0"/>
          </a:p>
        </p:txBody>
      </p:sp>
      <p:sp>
        <p:nvSpPr>
          <p:cNvPr id="3" name="Content Placeholder 2"/>
          <p:cNvSpPr>
            <a:spLocks noGrp="1"/>
          </p:cNvSpPr>
          <p:nvPr>
            <p:ph idx="1"/>
          </p:nvPr>
        </p:nvSpPr>
        <p:spPr>
          <a:xfrm>
            <a:off x="457200" y="2286000"/>
            <a:ext cx="8229600" cy="4572000"/>
          </a:xfrm>
        </p:spPr>
        <p:txBody>
          <a:bodyPr/>
          <a:lstStyle/>
          <a:p>
            <a:r>
              <a:rPr lang="en-US" dirty="0" smtClean="0"/>
              <a:t>Balancing </a:t>
            </a:r>
            <a:r>
              <a:rPr lang="en-US" dirty="0" smtClean="0"/>
              <a:t>ecological benefits</a:t>
            </a:r>
          </a:p>
          <a:p>
            <a:pPr lvl="1"/>
            <a:r>
              <a:rPr lang="en-US" dirty="0" smtClean="0"/>
              <a:t>Near-term: Am. River habitat; Delta water quality</a:t>
            </a:r>
          </a:p>
          <a:p>
            <a:pPr lvl="1"/>
            <a:r>
              <a:rPr lang="en-US" dirty="0" smtClean="0"/>
              <a:t>Long-term: Protect against dry year impacts</a:t>
            </a:r>
          </a:p>
          <a:p>
            <a:r>
              <a:rPr lang="en-US" dirty="0" smtClean="0"/>
              <a:t>Must consider potential unintended consequences: Delta; Sacramento </a:t>
            </a:r>
            <a:r>
              <a:rPr lang="en-US" dirty="0" smtClean="0"/>
              <a:t>River</a:t>
            </a:r>
          </a:p>
          <a:p>
            <a:r>
              <a:rPr lang="en-US" dirty="0"/>
              <a:t>In response to</a:t>
            </a:r>
          </a:p>
          <a:p>
            <a:pPr lvl="1"/>
            <a:r>
              <a:rPr lang="en-US" dirty="0"/>
              <a:t>2014 </a:t>
            </a:r>
            <a:r>
              <a:rPr lang="en-US" dirty="0" smtClean="0"/>
              <a:t>Drought</a:t>
            </a:r>
          </a:p>
          <a:p>
            <a:pPr lvl="1"/>
            <a:r>
              <a:rPr lang="en-US" dirty="0" smtClean="0"/>
              <a:t>Recent changes in CVP operations</a:t>
            </a:r>
            <a:endParaRPr lang="en-US" dirty="0"/>
          </a:p>
          <a:p>
            <a:pPr lvl="1"/>
            <a:endParaRPr lang="en-US" dirty="0"/>
          </a:p>
          <a:p>
            <a:endParaRPr lang="en-US" dirty="0"/>
          </a:p>
        </p:txBody>
      </p:sp>
    </p:spTree>
    <p:extLst>
      <p:ext uri="{BB962C8B-B14F-4D97-AF65-F5344CB8AC3E}">
        <p14:creationId xmlns:p14="http://schemas.microsoft.com/office/powerpoint/2010/main" val="13055896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790"/>
          <a:stretch/>
        </p:blipFill>
        <p:spPr bwMode="auto">
          <a:xfrm>
            <a:off x="95536" y="3725839"/>
            <a:ext cx="6705600" cy="313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825"/>
          <a:stretch/>
        </p:blipFill>
        <p:spPr bwMode="auto">
          <a:xfrm>
            <a:off x="2529600" y="199663"/>
            <a:ext cx="6570266" cy="3130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95639" y="1771765"/>
            <a:ext cx="1905000" cy="1907047"/>
          </a:xfrm>
        </p:spPr>
        <p:txBody>
          <a:bodyPr/>
          <a:lstStyle/>
          <a:p>
            <a:r>
              <a:rPr lang="en-US" sz="3200" dirty="0" smtClean="0"/>
              <a:t>Historical Folsom Storage</a:t>
            </a:r>
            <a:endParaRPr lang="en-US" sz="3200" dirty="0"/>
          </a:p>
        </p:txBody>
      </p:sp>
      <p:sp>
        <p:nvSpPr>
          <p:cNvPr id="3" name="TextBox 2"/>
          <p:cNvSpPr txBox="1"/>
          <p:nvPr/>
        </p:nvSpPr>
        <p:spPr>
          <a:xfrm>
            <a:off x="7382693" y="2259791"/>
            <a:ext cx="1238031" cy="338554"/>
          </a:xfrm>
          <a:prstGeom prst="rect">
            <a:avLst/>
          </a:prstGeom>
          <a:noFill/>
        </p:spPr>
        <p:txBody>
          <a:bodyPr wrap="none" lIns="0" rtlCol="0">
            <a:spAutoFit/>
          </a:bodyPr>
          <a:lstStyle/>
          <a:p>
            <a:r>
              <a:rPr lang="en-US" sz="1600" dirty="0" smtClean="0"/>
              <a:t>1977 Drought</a:t>
            </a:r>
            <a:endParaRPr lang="en-US" sz="1600" dirty="0"/>
          </a:p>
        </p:txBody>
      </p:sp>
      <p:sp>
        <p:nvSpPr>
          <p:cNvPr id="4" name="TextBox 3"/>
          <p:cNvSpPr txBox="1"/>
          <p:nvPr/>
        </p:nvSpPr>
        <p:spPr>
          <a:xfrm>
            <a:off x="7030130" y="4126004"/>
            <a:ext cx="2113869" cy="1569660"/>
          </a:xfrm>
          <a:prstGeom prst="rect">
            <a:avLst/>
          </a:prstGeom>
          <a:noFill/>
        </p:spPr>
        <p:txBody>
          <a:bodyPr wrap="square" rtlCol="0">
            <a:spAutoFit/>
          </a:bodyPr>
          <a:lstStyle/>
          <a:p>
            <a:pPr algn="ctr"/>
            <a:r>
              <a:rPr lang="en-US" sz="2400" b="1" i="1" dirty="0" smtClean="0"/>
              <a:t>Folsom: drawn </a:t>
            </a:r>
            <a:r>
              <a:rPr lang="en-US" sz="2400" b="1" i="1" dirty="0" smtClean="0"/>
              <a:t>down more </a:t>
            </a:r>
            <a:r>
              <a:rPr lang="en-US" sz="2400" b="1" i="1" dirty="0" smtClean="0"/>
              <a:t>since 1990’s drought</a:t>
            </a:r>
            <a:endParaRPr lang="en-US" sz="2400" b="1" i="1" dirty="0" smtClean="0"/>
          </a:p>
        </p:txBody>
      </p:sp>
      <p:cxnSp>
        <p:nvCxnSpPr>
          <p:cNvPr id="5" name="Straight Arrow Connector 4"/>
          <p:cNvCxnSpPr>
            <a:stCxn id="3" idx="1"/>
          </p:cNvCxnSpPr>
          <p:nvPr/>
        </p:nvCxnSpPr>
        <p:spPr>
          <a:xfrm flipH="1">
            <a:off x="7093131" y="2429068"/>
            <a:ext cx="289562" cy="8463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200400" y="367937"/>
            <a:ext cx="5899466" cy="1277182"/>
          </a:xfrm>
          <a:prstGeom prst="rect">
            <a:avLst/>
          </a:prstGeom>
          <a:solidFill>
            <a:srgbClr val="FFC000">
              <a:alpha val="20000"/>
            </a:srgbClr>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a:p>
        </p:txBody>
      </p:sp>
      <p:grpSp>
        <p:nvGrpSpPr>
          <p:cNvPr id="7" name="Group 6"/>
          <p:cNvGrpSpPr/>
          <p:nvPr/>
        </p:nvGrpSpPr>
        <p:grpSpPr>
          <a:xfrm>
            <a:off x="2399512" y="-10885"/>
            <a:ext cx="648488" cy="3100849"/>
            <a:chOff x="2399512" y="-10885"/>
            <a:chExt cx="648488" cy="3100849"/>
          </a:xfrm>
        </p:grpSpPr>
        <p:sp>
          <p:nvSpPr>
            <p:cNvPr id="6" name="TextBox 5"/>
            <p:cNvSpPr txBox="1"/>
            <p:nvPr/>
          </p:nvSpPr>
          <p:spPr>
            <a:xfrm>
              <a:off x="2667000" y="-10885"/>
              <a:ext cx="381000" cy="3100849"/>
            </a:xfrm>
            <a:prstGeom prst="rect">
              <a:avLst/>
            </a:prstGeom>
            <a:solidFill>
              <a:schemeClr val="bg1"/>
            </a:solidFill>
            <a:ln>
              <a:noFill/>
            </a:ln>
          </p:spPr>
          <p:txBody>
            <a:bodyPr wrap="square" rtlCol="0">
              <a:spAutoFit/>
            </a:bodyPr>
            <a:lstStyle/>
            <a:p>
              <a:pPr algn="r">
                <a:spcAft>
                  <a:spcPts val="300"/>
                </a:spcAft>
              </a:pPr>
              <a:endParaRPr lang="en-US" sz="1400" dirty="0" smtClean="0"/>
            </a:p>
            <a:p>
              <a:pPr algn="r">
                <a:spcAft>
                  <a:spcPts val="300"/>
                </a:spcAft>
              </a:pPr>
              <a:r>
                <a:rPr lang="en-US" sz="1400" dirty="0" smtClean="0"/>
                <a:t>10</a:t>
              </a:r>
            </a:p>
            <a:p>
              <a:pPr algn="r">
                <a:spcAft>
                  <a:spcPts val="300"/>
                </a:spcAft>
              </a:pPr>
              <a:r>
                <a:rPr lang="en-US" sz="1400" dirty="0" smtClean="0"/>
                <a:t>9</a:t>
              </a:r>
            </a:p>
            <a:p>
              <a:pPr algn="r">
                <a:spcAft>
                  <a:spcPts val="300"/>
                </a:spcAft>
              </a:pPr>
              <a:r>
                <a:rPr lang="en-US" sz="1400" dirty="0" smtClean="0"/>
                <a:t>8</a:t>
              </a:r>
            </a:p>
            <a:p>
              <a:pPr algn="r">
                <a:spcAft>
                  <a:spcPts val="300"/>
                </a:spcAft>
              </a:pPr>
              <a:r>
                <a:rPr lang="en-US" sz="1400" dirty="0" smtClean="0"/>
                <a:t>7</a:t>
              </a:r>
            </a:p>
            <a:p>
              <a:pPr algn="r">
                <a:spcAft>
                  <a:spcPts val="300"/>
                </a:spcAft>
              </a:pPr>
              <a:r>
                <a:rPr lang="en-US" sz="1400" dirty="0" smtClean="0"/>
                <a:t>6</a:t>
              </a:r>
            </a:p>
            <a:p>
              <a:pPr algn="r">
                <a:spcAft>
                  <a:spcPts val="300"/>
                </a:spcAft>
              </a:pPr>
              <a:r>
                <a:rPr lang="en-US" sz="1400" dirty="0" smtClean="0"/>
                <a:t>5</a:t>
              </a:r>
            </a:p>
            <a:p>
              <a:pPr algn="r">
                <a:spcAft>
                  <a:spcPts val="300"/>
                </a:spcAft>
              </a:pPr>
              <a:r>
                <a:rPr lang="en-US" sz="1400" dirty="0" smtClean="0"/>
                <a:t>4</a:t>
              </a:r>
            </a:p>
            <a:p>
              <a:pPr algn="r">
                <a:spcAft>
                  <a:spcPts val="300"/>
                </a:spcAft>
              </a:pPr>
              <a:r>
                <a:rPr lang="en-US" sz="1400" dirty="0" smtClean="0"/>
                <a:t>3</a:t>
              </a:r>
            </a:p>
            <a:p>
              <a:pPr algn="r">
                <a:spcAft>
                  <a:spcPts val="300"/>
                </a:spcAft>
              </a:pPr>
              <a:r>
                <a:rPr lang="en-US" sz="1400" dirty="0" smtClean="0"/>
                <a:t>2</a:t>
              </a:r>
            </a:p>
            <a:p>
              <a:pPr algn="r">
                <a:spcAft>
                  <a:spcPts val="300"/>
                </a:spcAft>
              </a:pPr>
              <a:r>
                <a:rPr lang="en-US" sz="1400" dirty="0" smtClean="0"/>
                <a:t>1</a:t>
              </a:r>
            </a:p>
            <a:p>
              <a:pPr algn="r">
                <a:spcAft>
                  <a:spcPts val="300"/>
                </a:spcAft>
              </a:pPr>
              <a:r>
                <a:rPr lang="en-US" sz="1400" dirty="0"/>
                <a:t>0</a:t>
              </a:r>
            </a:p>
          </p:txBody>
        </p:sp>
        <p:sp>
          <p:nvSpPr>
            <p:cNvPr id="12" name="TextBox 11"/>
            <p:cNvSpPr txBox="1"/>
            <p:nvPr/>
          </p:nvSpPr>
          <p:spPr>
            <a:xfrm rot="16200000">
              <a:off x="1110270" y="1336507"/>
              <a:ext cx="2917038" cy="338554"/>
            </a:xfrm>
            <a:prstGeom prst="rect">
              <a:avLst/>
            </a:prstGeom>
            <a:solidFill>
              <a:schemeClr val="bg1"/>
            </a:solidFill>
            <a:ln>
              <a:noFill/>
            </a:ln>
          </p:spPr>
          <p:txBody>
            <a:bodyPr wrap="square" rtlCol="0">
              <a:spAutoFit/>
            </a:bodyPr>
            <a:lstStyle/>
            <a:p>
              <a:pPr algn="ctr">
                <a:spcAft>
                  <a:spcPts val="300"/>
                </a:spcAft>
              </a:pPr>
              <a:r>
                <a:rPr lang="en-US" sz="1600" dirty="0" smtClean="0"/>
                <a:t>Folsom Storage (TAF)</a:t>
              </a:r>
              <a:endParaRPr lang="en-US" sz="1600" dirty="0"/>
            </a:p>
          </p:txBody>
        </p:sp>
      </p:grpSp>
      <p:grpSp>
        <p:nvGrpSpPr>
          <p:cNvPr id="14" name="Group 13"/>
          <p:cNvGrpSpPr/>
          <p:nvPr/>
        </p:nvGrpSpPr>
        <p:grpSpPr>
          <a:xfrm>
            <a:off x="2345859" y="-15241"/>
            <a:ext cx="854541" cy="3100849"/>
            <a:chOff x="2193459" y="-10885"/>
            <a:chExt cx="854541" cy="3100849"/>
          </a:xfrm>
        </p:grpSpPr>
        <p:sp>
          <p:nvSpPr>
            <p:cNvPr id="15" name="TextBox 14"/>
            <p:cNvSpPr txBox="1"/>
            <p:nvPr/>
          </p:nvSpPr>
          <p:spPr>
            <a:xfrm>
              <a:off x="2667000" y="-10885"/>
              <a:ext cx="381000" cy="3100849"/>
            </a:xfrm>
            <a:prstGeom prst="rect">
              <a:avLst/>
            </a:prstGeom>
            <a:solidFill>
              <a:schemeClr val="bg1"/>
            </a:solidFill>
            <a:ln>
              <a:noFill/>
            </a:ln>
          </p:spPr>
          <p:txBody>
            <a:bodyPr wrap="square" rtlCol="0">
              <a:spAutoFit/>
            </a:bodyPr>
            <a:lstStyle/>
            <a:p>
              <a:pPr algn="r">
                <a:spcAft>
                  <a:spcPts val="300"/>
                </a:spcAft>
              </a:pPr>
              <a:endParaRPr lang="en-US" sz="1400" dirty="0" smtClean="0"/>
            </a:p>
            <a:p>
              <a:pPr algn="r">
                <a:spcAft>
                  <a:spcPts val="300"/>
                </a:spcAft>
              </a:pPr>
              <a:r>
                <a:rPr lang="en-US" sz="1400" dirty="0" smtClean="0"/>
                <a:t>10</a:t>
              </a:r>
            </a:p>
            <a:p>
              <a:pPr algn="r">
                <a:spcAft>
                  <a:spcPts val="300"/>
                </a:spcAft>
              </a:pPr>
              <a:r>
                <a:rPr lang="en-US" sz="1400" dirty="0" smtClean="0"/>
                <a:t>9</a:t>
              </a:r>
            </a:p>
            <a:p>
              <a:pPr algn="r">
                <a:spcAft>
                  <a:spcPts val="300"/>
                </a:spcAft>
              </a:pPr>
              <a:r>
                <a:rPr lang="en-US" sz="1400" dirty="0" smtClean="0"/>
                <a:t>8</a:t>
              </a:r>
            </a:p>
            <a:p>
              <a:pPr algn="r">
                <a:spcAft>
                  <a:spcPts val="300"/>
                </a:spcAft>
              </a:pPr>
              <a:r>
                <a:rPr lang="en-US" sz="1400" dirty="0" smtClean="0"/>
                <a:t>7</a:t>
              </a:r>
            </a:p>
            <a:p>
              <a:pPr algn="r">
                <a:spcAft>
                  <a:spcPts val="300"/>
                </a:spcAft>
              </a:pPr>
              <a:r>
                <a:rPr lang="en-US" sz="1400" dirty="0" smtClean="0"/>
                <a:t>6</a:t>
              </a:r>
            </a:p>
            <a:p>
              <a:pPr algn="r">
                <a:spcAft>
                  <a:spcPts val="300"/>
                </a:spcAft>
              </a:pPr>
              <a:r>
                <a:rPr lang="en-US" sz="1400" dirty="0" smtClean="0"/>
                <a:t>5</a:t>
              </a:r>
            </a:p>
            <a:p>
              <a:pPr algn="r">
                <a:spcAft>
                  <a:spcPts val="300"/>
                </a:spcAft>
              </a:pPr>
              <a:r>
                <a:rPr lang="en-US" sz="1400" dirty="0" smtClean="0"/>
                <a:t>4</a:t>
              </a:r>
            </a:p>
            <a:p>
              <a:pPr algn="r">
                <a:spcAft>
                  <a:spcPts val="300"/>
                </a:spcAft>
              </a:pPr>
              <a:r>
                <a:rPr lang="en-US" sz="1400" dirty="0" smtClean="0"/>
                <a:t>3</a:t>
              </a:r>
            </a:p>
            <a:p>
              <a:pPr algn="r">
                <a:spcAft>
                  <a:spcPts val="300"/>
                </a:spcAft>
              </a:pPr>
              <a:r>
                <a:rPr lang="en-US" sz="1400" dirty="0" smtClean="0"/>
                <a:t>2</a:t>
              </a:r>
            </a:p>
            <a:p>
              <a:pPr algn="r">
                <a:spcAft>
                  <a:spcPts val="300"/>
                </a:spcAft>
              </a:pPr>
              <a:r>
                <a:rPr lang="en-US" sz="1400" dirty="0" smtClean="0"/>
                <a:t>1</a:t>
              </a:r>
            </a:p>
            <a:p>
              <a:pPr algn="r">
                <a:spcAft>
                  <a:spcPts val="300"/>
                </a:spcAft>
              </a:pPr>
              <a:r>
                <a:rPr lang="en-US" sz="1400" dirty="0"/>
                <a:t>0</a:t>
              </a:r>
            </a:p>
          </p:txBody>
        </p:sp>
        <p:sp>
          <p:nvSpPr>
            <p:cNvPr id="16" name="TextBox 15"/>
            <p:cNvSpPr txBox="1"/>
            <p:nvPr/>
          </p:nvSpPr>
          <p:spPr>
            <a:xfrm rot="16200000">
              <a:off x="992703" y="1248020"/>
              <a:ext cx="2917038" cy="515526"/>
            </a:xfrm>
            <a:prstGeom prst="rect">
              <a:avLst/>
            </a:prstGeom>
            <a:solidFill>
              <a:schemeClr val="bg1"/>
            </a:solidFill>
            <a:ln>
              <a:noFill/>
            </a:ln>
          </p:spPr>
          <p:txBody>
            <a:bodyPr wrap="square" rtlCol="0">
              <a:spAutoFit/>
            </a:bodyPr>
            <a:lstStyle/>
            <a:p>
              <a:pPr algn="ctr">
                <a:spcAft>
                  <a:spcPts val="300"/>
                </a:spcAft>
              </a:pPr>
              <a:endParaRPr lang="en-US" sz="900" dirty="0" smtClean="0"/>
            </a:p>
            <a:p>
              <a:pPr algn="ctr">
                <a:spcAft>
                  <a:spcPts val="300"/>
                </a:spcAft>
              </a:pPr>
              <a:r>
                <a:rPr lang="en-US" sz="1600" dirty="0" smtClean="0"/>
                <a:t>Folsom Storage (TAF)</a:t>
              </a:r>
              <a:endParaRPr lang="en-US" sz="1600" dirty="0"/>
            </a:p>
          </p:txBody>
        </p:sp>
      </p:grpSp>
      <p:grpSp>
        <p:nvGrpSpPr>
          <p:cNvPr id="17" name="Group 16"/>
          <p:cNvGrpSpPr/>
          <p:nvPr/>
        </p:nvGrpSpPr>
        <p:grpSpPr>
          <a:xfrm>
            <a:off x="-42915" y="3452363"/>
            <a:ext cx="648488" cy="3100849"/>
            <a:chOff x="2399512" y="-10885"/>
            <a:chExt cx="648488" cy="3100849"/>
          </a:xfrm>
        </p:grpSpPr>
        <p:sp>
          <p:nvSpPr>
            <p:cNvPr id="18" name="TextBox 17"/>
            <p:cNvSpPr txBox="1"/>
            <p:nvPr/>
          </p:nvSpPr>
          <p:spPr>
            <a:xfrm>
              <a:off x="2667000" y="-10885"/>
              <a:ext cx="381000" cy="3100849"/>
            </a:xfrm>
            <a:prstGeom prst="rect">
              <a:avLst/>
            </a:prstGeom>
            <a:solidFill>
              <a:schemeClr val="bg1"/>
            </a:solidFill>
            <a:ln>
              <a:noFill/>
            </a:ln>
          </p:spPr>
          <p:txBody>
            <a:bodyPr wrap="square" rtlCol="0">
              <a:spAutoFit/>
            </a:bodyPr>
            <a:lstStyle/>
            <a:p>
              <a:pPr algn="r">
                <a:spcAft>
                  <a:spcPts val="300"/>
                </a:spcAft>
              </a:pPr>
              <a:endParaRPr lang="en-US" sz="1400" dirty="0" smtClean="0"/>
            </a:p>
            <a:p>
              <a:pPr algn="r">
                <a:spcAft>
                  <a:spcPts val="300"/>
                </a:spcAft>
              </a:pPr>
              <a:r>
                <a:rPr lang="en-US" sz="1400" dirty="0" smtClean="0"/>
                <a:t>10</a:t>
              </a:r>
            </a:p>
            <a:p>
              <a:pPr algn="r">
                <a:spcAft>
                  <a:spcPts val="300"/>
                </a:spcAft>
              </a:pPr>
              <a:r>
                <a:rPr lang="en-US" sz="1400" dirty="0" smtClean="0"/>
                <a:t>9</a:t>
              </a:r>
            </a:p>
            <a:p>
              <a:pPr algn="r">
                <a:spcAft>
                  <a:spcPts val="300"/>
                </a:spcAft>
              </a:pPr>
              <a:r>
                <a:rPr lang="en-US" sz="1400" dirty="0" smtClean="0"/>
                <a:t>8</a:t>
              </a:r>
            </a:p>
            <a:p>
              <a:pPr algn="r">
                <a:spcAft>
                  <a:spcPts val="300"/>
                </a:spcAft>
              </a:pPr>
              <a:r>
                <a:rPr lang="en-US" sz="1400" dirty="0" smtClean="0"/>
                <a:t>7</a:t>
              </a:r>
            </a:p>
            <a:p>
              <a:pPr algn="r">
                <a:spcAft>
                  <a:spcPts val="300"/>
                </a:spcAft>
              </a:pPr>
              <a:r>
                <a:rPr lang="en-US" sz="1400" dirty="0" smtClean="0"/>
                <a:t>6</a:t>
              </a:r>
            </a:p>
            <a:p>
              <a:pPr algn="r">
                <a:spcAft>
                  <a:spcPts val="300"/>
                </a:spcAft>
              </a:pPr>
              <a:r>
                <a:rPr lang="en-US" sz="1400" dirty="0" smtClean="0"/>
                <a:t>5</a:t>
              </a:r>
            </a:p>
            <a:p>
              <a:pPr algn="r">
                <a:spcAft>
                  <a:spcPts val="300"/>
                </a:spcAft>
              </a:pPr>
              <a:r>
                <a:rPr lang="en-US" sz="1400" dirty="0" smtClean="0"/>
                <a:t>4</a:t>
              </a:r>
            </a:p>
            <a:p>
              <a:pPr algn="r">
                <a:spcAft>
                  <a:spcPts val="300"/>
                </a:spcAft>
              </a:pPr>
              <a:r>
                <a:rPr lang="en-US" sz="1400" dirty="0" smtClean="0"/>
                <a:t>3</a:t>
              </a:r>
            </a:p>
            <a:p>
              <a:pPr algn="r">
                <a:spcAft>
                  <a:spcPts val="300"/>
                </a:spcAft>
              </a:pPr>
              <a:r>
                <a:rPr lang="en-US" sz="1400" dirty="0" smtClean="0"/>
                <a:t>2</a:t>
              </a:r>
            </a:p>
            <a:p>
              <a:pPr algn="r">
                <a:spcAft>
                  <a:spcPts val="300"/>
                </a:spcAft>
              </a:pPr>
              <a:r>
                <a:rPr lang="en-US" sz="1400" dirty="0" smtClean="0"/>
                <a:t>1</a:t>
              </a:r>
            </a:p>
            <a:p>
              <a:pPr algn="r">
                <a:spcAft>
                  <a:spcPts val="300"/>
                </a:spcAft>
              </a:pPr>
              <a:r>
                <a:rPr lang="en-US" sz="1400" dirty="0"/>
                <a:t>0</a:t>
              </a:r>
            </a:p>
          </p:txBody>
        </p:sp>
        <p:sp>
          <p:nvSpPr>
            <p:cNvPr id="19" name="TextBox 18"/>
            <p:cNvSpPr txBox="1"/>
            <p:nvPr/>
          </p:nvSpPr>
          <p:spPr>
            <a:xfrm rot="16200000">
              <a:off x="1110270" y="1336507"/>
              <a:ext cx="2917038" cy="338554"/>
            </a:xfrm>
            <a:prstGeom prst="rect">
              <a:avLst/>
            </a:prstGeom>
            <a:solidFill>
              <a:schemeClr val="bg1"/>
            </a:solidFill>
            <a:ln>
              <a:noFill/>
            </a:ln>
          </p:spPr>
          <p:txBody>
            <a:bodyPr wrap="square" rtlCol="0">
              <a:spAutoFit/>
            </a:bodyPr>
            <a:lstStyle/>
            <a:p>
              <a:pPr algn="ctr">
                <a:spcAft>
                  <a:spcPts val="300"/>
                </a:spcAft>
              </a:pPr>
              <a:r>
                <a:rPr lang="en-US" sz="1600" dirty="0" smtClean="0"/>
                <a:t>Folsom Storage (TAF)</a:t>
              </a:r>
              <a:endParaRPr lang="en-US" sz="1600" dirty="0"/>
            </a:p>
          </p:txBody>
        </p:sp>
      </p:grpSp>
      <p:sp>
        <p:nvSpPr>
          <p:cNvPr id="20" name="Rectangle 19"/>
          <p:cNvSpPr/>
          <p:nvPr/>
        </p:nvSpPr>
        <p:spPr>
          <a:xfrm>
            <a:off x="714103" y="3835225"/>
            <a:ext cx="5899466" cy="1277182"/>
          </a:xfrm>
          <a:prstGeom prst="rect">
            <a:avLst/>
          </a:prstGeom>
          <a:solidFill>
            <a:srgbClr val="FFC000">
              <a:alpha val="20000"/>
            </a:srgbClr>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p:txBody>
      </p:sp>
      <p:sp>
        <p:nvSpPr>
          <p:cNvPr id="24" name="TextBox 23"/>
          <p:cNvSpPr txBox="1"/>
          <p:nvPr/>
        </p:nvSpPr>
        <p:spPr>
          <a:xfrm>
            <a:off x="2691713" y="5782408"/>
            <a:ext cx="1356975" cy="338554"/>
          </a:xfrm>
          <a:prstGeom prst="rect">
            <a:avLst/>
          </a:prstGeom>
          <a:noFill/>
        </p:spPr>
        <p:txBody>
          <a:bodyPr wrap="none" lIns="0" rtlCol="0">
            <a:spAutoFit/>
          </a:bodyPr>
          <a:lstStyle/>
          <a:p>
            <a:r>
              <a:rPr lang="en-US" sz="1600" dirty="0" smtClean="0"/>
              <a:t>1990’s Drought</a:t>
            </a:r>
            <a:endParaRPr lang="en-US" sz="1600" dirty="0"/>
          </a:p>
        </p:txBody>
      </p:sp>
      <p:cxnSp>
        <p:nvCxnSpPr>
          <p:cNvPr id="25" name="Straight Arrow Connector 24"/>
          <p:cNvCxnSpPr>
            <a:stCxn id="24" idx="1"/>
          </p:cNvCxnSpPr>
          <p:nvPr/>
        </p:nvCxnSpPr>
        <p:spPr>
          <a:xfrm flipH="1">
            <a:off x="2360323" y="5951685"/>
            <a:ext cx="33139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1045029" y="5782408"/>
            <a:ext cx="1300830" cy="33855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111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0"/>
            <a:ext cx="8382000" cy="4038600"/>
          </a:xfrm>
        </p:spPr>
        <p:txBody>
          <a:bodyPr/>
          <a:lstStyle/>
          <a:p>
            <a:r>
              <a:rPr lang="en-US" dirty="0" smtClean="0"/>
              <a:t>Salmonid habitat </a:t>
            </a:r>
          </a:p>
          <a:p>
            <a:r>
              <a:rPr lang="en-US" dirty="0" smtClean="0"/>
              <a:t>Water temperature</a:t>
            </a:r>
          </a:p>
          <a:p>
            <a:r>
              <a:rPr lang="en-US" dirty="0" smtClean="0"/>
              <a:t>Other Processes</a:t>
            </a:r>
            <a:endParaRPr lang="en-US" dirty="0"/>
          </a:p>
          <a:p>
            <a:pPr lvl="1"/>
            <a:r>
              <a:rPr lang="en-US" sz="3200" dirty="0" smtClean="0"/>
              <a:t>Sediment Transport</a:t>
            </a:r>
            <a:endParaRPr lang="en-US" sz="3200" dirty="0" smtClean="0"/>
          </a:p>
          <a:p>
            <a:pPr lvl="1"/>
            <a:r>
              <a:rPr lang="en-US" sz="3200" dirty="0" smtClean="0"/>
              <a:t>Pulse flows</a:t>
            </a:r>
          </a:p>
          <a:p>
            <a:pPr lvl="1"/>
            <a:r>
              <a:rPr lang="en-US" sz="3200" dirty="0" smtClean="0"/>
              <a:t>Lateral connectivity</a:t>
            </a:r>
          </a:p>
          <a:p>
            <a:pPr lvl="1"/>
            <a:r>
              <a:rPr lang="en-US" sz="3200" dirty="0" smtClean="0"/>
              <a:t>Flood plain </a:t>
            </a:r>
            <a:r>
              <a:rPr lang="en-US" sz="3200" dirty="0" smtClean="0"/>
              <a:t>inundations</a:t>
            </a:r>
            <a:endParaRPr lang="en-US" sz="3200" dirty="0" smtClean="0"/>
          </a:p>
        </p:txBody>
      </p:sp>
      <p:sp>
        <p:nvSpPr>
          <p:cNvPr id="6" name="Title 1"/>
          <p:cNvSpPr txBox="1">
            <a:spLocks/>
          </p:cNvSpPr>
          <p:nvPr/>
        </p:nvSpPr>
        <p:spPr>
          <a:xfrm>
            <a:off x="1524000" y="304800"/>
            <a:ext cx="7315200" cy="11430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t>Step 5) Production of an environmental </a:t>
            </a:r>
            <a:br>
              <a:rPr lang="en-US" sz="3600" b="1" dirty="0" smtClean="0"/>
            </a:br>
            <a:r>
              <a:rPr lang="en-US" sz="3600" b="1" dirty="0" smtClean="0"/>
              <a:t>              flow regime</a:t>
            </a:r>
            <a:endParaRPr lang="en-US" sz="3600" dirty="0"/>
          </a:p>
        </p:txBody>
      </p:sp>
      <p:sp>
        <p:nvSpPr>
          <p:cNvPr id="7" name="TextBox 6"/>
          <p:cNvSpPr txBox="1"/>
          <p:nvPr/>
        </p:nvSpPr>
        <p:spPr>
          <a:xfrm>
            <a:off x="990600" y="381000"/>
            <a:ext cx="533400" cy="707886"/>
          </a:xfrm>
          <a:prstGeom prst="rect">
            <a:avLst/>
          </a:prstGeom>
          <a:noFill/>
          <a:ln>
            <a:noFill/>
          </a:ln>
        </p:spPr>
        <p:txBody>
          <a:bodyPr wrap="square" rtlCol="0">
            <a:spAutoFit/>
          </a:bodyPr>
          <a:lstStyle/>
          <a:p>
            <a:pPr algn="r"/>
            <a:r>
              <a:rPr lang="en-US" sz="4000" dirty="0" smtClean="0">
                <a:solidFill>
                  <a:srgbClr val="0000FF"/>
                </a:solidFill>
                <a:sym typeface="Wingdings"/>
              </a:rPr>
              <a:t></a:t>
            </a:r>
            <a:endParaRPr lang="en-US" sz="4000" dirty="0">
              <a:solidFill>
                <a:srgbClr val="0000FF"/>
              </a:solidFill>
            </a:endParaRPr>
          </a:p>
        </p:txBody>
      </p:sp>
    </p:spTree>
    <p:extLst>
      <p:ext uri="{BB962C8B-B14F-4D97-AF65-F5344CB8AC3E}">
        <p14:creationId xmlns:p14="http://schemas.microsoft.com/office/powerpoint/2010/main" val="121232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214234" y="1067614"/>
            <a:ext cx="4888423" cy="3333750"/>
            <a:chOff x="3409416" y="558165"/>
            <a:chExt cx="4888423" cy="333375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848" r="22705"/>
            <a:stretch/>
          </p:blipFill>
          <p:spPr bwMode="auto">
            <a:xfrm>
              <a:off x="4148919" y="558165"/>
              <a:ext cx="4148920"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90257"/>
            <a:stretch/>
          </p:blipFill>
          <p:spPr bwMode="auto">
            <a:xfrm>
              <a:off x="3409416" y="558165"/>
              <a:ext cx="742438"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Content Placeholder 2"/>
          <p:cNvSpPr>
            <a:spLocks noGrp="1"/>
          </p:cNvSpPr>
          <p:nvPr>
            <p:ph idx="1"/>
          </p:nvPr>
        </p:nvSpPr>
        <p:spPr>
          <a:xfrm>
            <a:off x="222069" y="2155371"/>
            <a:ext cx="7406640" cy="4441371"/>
          </a:xfrm>
        </p:spPr>
        <p:txBody>
          <a:bodyPr/>
          <a:lstStyle/>
          <a:p>
            <a:pPr marL="0" indent="0">
              <a:buNone/>
            </a:pPr>
            <a:r>
              <a:rPr lang="en-US" b="1" dirty="0" smtClean="0"/>
              <a:t>Additional Protections</a:t>
            </a:r>
          </a:p>
          <a:p>
            <a:r>
              <a:rPr lang="en-US" dirty="0" smtClean="0"/>
              <a:t>Ramping </a:t>
            </a:r>
            <a:r>
              <a:rPr lang="en-US" dirty="0" smtClean="0"/>
              <a:t>rates</a:t>
            </a:r>
          </a:p>
          <a:p>
            <a:r>
              <a:rPr lang="en-US" dirty="0" smtClean="0"/>
              <a:t>Avoiding </a:t>
            </a:r>
          </a:p>
          <a:p>
            <a:pPr marL="0" indent="0">
              <a:buNone/>
            </a:pPr>
            <a:r>
              <a:rPr lang="en-US" dirty="0"/>
              <a:t> </a:t>
            </a:r>
            <a:r>
              <a:rPr lang="en-US" dirty="0" smtClean="0"/>
              <a:t>  </a:t>
            </a:r>
            <a:r>
              <a:rPr lang="en-US" dirty="0" smtClean="0"/>
              <a:t>redd </a:t>
            </a:r>
            <a:r>
              <a:rPr lang="en-US" dirty="0" smtClean="0"/>
              <a:t>superimposition</a:t>
            </a:r>
          </a:p>
          <a:p>
            <a:r>
              <a:rPr lang="en-US" dirty="0" smtClean="0"/>
              <a:t>Drought response: 2014 Example</a:t>
            </a:r>
          </a:p>
          <a:p>
            <a:pPr lvl="1"/>
            <a:r>
              <a:rPr lang="en-US" dirty="0" smtClean="0"/>
              <a:t>Water Forum </a:t>
            </a:r>
            <a:r>
              <a:rPr lang="en-US" dirty="0" smtClean="0"/>
              <a:t>dry year conference</a:t>
            </a:r>
            <a:endParaRPr lang="en-US" dirty="0" smtClean="0"/>
          </a:p>
          <a:p>
            <a:pPr lvl="1"/>
            <a:r>
              <a:rPr lang="en-US" dirty="0" smtClean="0"/>
              <a:t>Fishery working group</a:t>
            </a:r>
          </a:p>
          <a:p>
            <a:pPr lvl="1"/>
            <a:r>
              <a:rPr lang="en-US" dirty="0" smtClean="0"/>
              <a:t>March pulse </a:t>
            </a:r>
            <a:r>
              <a:rPr lang="en-US" dirty="0" smtClean="0"/>
              <a:t>flow</a:t>
            </a:r>
            <a:endParaRPr lang="en-US" dirty="0" smtClean="0"/>
          </a:p>
        </p:txBody>
      </p:sp>
      <p:sp>
        <p:nvSpPr>
          <p:cNvPr id="6" name="Title 1"/>
          <p:cNvSpPr>
            <a:spLocks noGrp="1"/>
          </p:cNvSpPr>
          <p:nvPr>
            <p:ph type="title"/>
          </p:nvPr>
        </p:nvSpPr>
        <p:spPr>
          <a:xfrm>
            <a:off x="1524000" y="304800"/>
            <a:ext cx="7315200" cy="1143000"/>
          </a:xfrm>
        </p:spPr>
        <p:txBody>
          <a:bodyPr>
            <a:normAutofit fontScale="90000"/>
          </a:bodyPr>
          <a:lstStyle/>
          <a:p>
            <a:pPr algn="l"/>
            <a:r>
              <a:rPr lang="en-US" sz="3600" b="1" dirty="0"/>
              <a:t>Step 5) Production of an environmental </a:t>
            </a:r>
            <a:r>
              <a:rPr lang="en-US" sz="3600" b="1" dirty="0" smtClean="0"/>
              <a:t/>
            </a:r>
            <a:br>
              <a:rPr lang="en-US" sz="3600" b="1" dirty="0" smtClean="0"/>
            </a:br>
            <a:r>
              <a:rPr lang="en-US" sz="3600" b="1" dirty="0"/>
              <a:t> </a:t>
            </a:r>
            <a:r>
              <a:rPr lang="en-US" sz="3600" b="1" dirty="0" smtClean="0"/>
              <a:t>             flow </a:t>
            </a:r>
            <a:r>
              <a:rPr lang="en-US" sz="3600" b="1" dirty="0"/>
              <a:t>regime</a:t>
            </a:r>
            <a:endParaRPr lang="en-US" sz="3600" dirty="0"/>
          </a:p>
        </p:txBody>
      </p:sp>
      <p:sp>
        <p:nvSpPr>
          <p:cNvPr id="7" name="TextBox 6"/>
          <p:cNvSpPr txBox="1"/>
          <p:nvPr/>
        </p:nvSpPr>
        <p:spPr>
          <a:xfrm>
            <a:off x="990600" y="381000"/>
            <a:ext cx="533400" cy="707886"/>
          </a:xfrm>
          <a:prstGeom prst="rect">
            <a:avLst/>
          </a:prstGeom>
          <a:noFill/>
          <a:ln>
            <a:noFill/>
          </a:ln>
        </p:spPr>
        <p:txBody>
          <a:bodyPr wrap="square" rtlCol="0">
            <a:spAutoFit/>
          </a:bodyPr>
          <a:lstStyle/>
          <a:p>
            <a:pPr algn="r"/>
            <a:r>
              <a:rPr lang="en-US" sz="4000" dirty="0" smtClean="0">
                <a:solidFill>
                  <a:srgbClr val="0000FF"/>
                </a:solidFill>
                <a:sym typeface="Wingdings"/>
              </a:rPr>
              <a:t></a:t>
            </a:r>
            <a:endParaRPr lang="en-US" sz="4000" dirty="0">
              <a:solidFill>
                <a:srgbClr val="0000FF"/>
              </a:solidFill>
            </a:endParaRPr>
          </a:p>
        </p:txBody>
      </p:sp>
      <p:sp>
        <p:nvSpPr>
          <p:cNvPr id="10" name="TextBox 9"/>
          <p:cNvSpPr txBox="1"/>
          <p:nvPr/>
        </p:nvSpPr>
        <p:spPr>
          <a:xfrm>
            <a:off x="7080070" y="2734489"/>
            <a:ext cx="836023" cy="307777"/>
          </a:xfrm>
          <a:prstGeom prst="rect">
            <a:avLst/>
          </a:prstGeom>
          <a:noFill/>
        </p:spPr>
        <p:txBody>
          <a:bodyPr wrap="square" rtlCol="0">
            <a:spAutoFit/>
          </a:bodyPr>
          <a:lstStyle/>
          <a:p>
            <a:r>
              <a:rPr lang="en-US" sz="1400" dirty="0" smtClean="0"/>
              <a:t>March 6</a:t>
            </a:r>
            <a:endParaRPr lang="en-US" sz="1400" dirty="0"/>
          </a:p>
        </p:txBody>
      </p:sp>
      <p:sp>
        <p:nvSpPr>
          <p:cNvPr id="12" name="TextBox 11"/>
          <p:cNvSpPr txBox="1"/>
          <p:nvPr/>
        </p:nvSpPr>
        <p:spPr>
          <a:xfrm>
            <a:off x="5181601" y="1763483"/>
            <a:ext cx="836023" cy="307777"/>
          </a:xfrm>
          <a:prstGeom prst="rect">
            <a:avLst/>
          </a:prstGeom>
          <a:noFill/>
        </p:spPr>
        <p:txBody>
          <a:bodyPr wrap="square" rtlCol="0">
            <a:spAutoFit/>
          </a:bodyPr>
          <a:lstStyle/>
          <a:p>
            <a:r>
              <a:rPr lang="en-US" sz="1400" dirty="0" smtClean="0"/>
              <a:t>1,000 cfs</a:t>
            </a:r>
            <a:endParaRPr lang="en-US" sz="1400" dirty="0"/>
          </a:p>
        </p:txBody>
      </p:sp>
      <p:sp>
        <p:nvSpPr>
          <p:cNvPr id="13" name="TextBox 12"/>
          <p:cNvSpPr txBox="1"/>
          <p:nvPr/>
        </p:nvSpPr>
        <p:spPr>
          <a:xfrm>
            <a:off x="5195044" y="3182980"/>
            <a:ext cx="836023" cy="307777"/>
          </a:xfrm>
          <a:prstGeom prst="rect">
            <a:avLst/>
          </a:prstGeom>
          <a:noFill/>
        </p:spPr>
        <p:txBody>
          <a:bodyPr wrap="square" rtlCol="0">
            <a:spAutoFit/>
          </a:bodyPr>
          <a:lstStyle/>
          <a:p>
            <a:r>
              <a:rPr lang="en-US" sz="1400" dirty="0"/>
              <a:t>5</a:t>
            </a:r>
            <a:r>
              <a:rPr lang="en-US" sz="1400" dirty="0" smtClean="0"/>
              <a:t>00 cfs</a:t>
            </a:r>
            <a:endParaRPr lang="en-US" sz="1400" dirty="0"/>
          </a:p>
        </p:txBody>
      </p:sp>
      <p:cxnSp>
        <p:nvCxnSpPr>
          <p:cNvPr id="14" name="Straight Arrow Connector 13"/>
          <p:cNvCxnSpPr/>
          <p:nvPr/>
        </p:nvCxnSpPr>
        <p:spPr>
          <a:xfrm flipV="1">
            <a:off x="5473337" y="2071260"/>
            <a:ext cx="0" cy="1111720"/>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601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319" name="Rectangle 23"/>
          <p:cNvSpPr>
            <a:spLocks noGrp="1" noChangeArrowheads="1"/>
          </p:cNvSpPr>
          <p:nvPr>
            <p:ph type="title"/>
          </p:nvPr>
        </p:nvSpPr>
        <p:spPr/>
        <p:txBody>
          <a:bodyPr>
            <a:normAutofit fontScale="90000"/>
          </a:bodyPr>
          <a:lstStyle/>
          <a:p>
            <a:r>
              <a:rPr lang="en-US" dirty="0" smtClean="0"/>
              <a:t>The Water Forum Agreement</a:t>
            </a:r>
            <a:br>
              <a:rPr lang="en-US" dirty="0" smtClean="0"/>
            </a:br>
            <a:r>
              <a:rPr lang="en-US" dirty="0" smtClean="0"/>
              <a:t>Truce Among 4 Caucuses</a:t>
            </a:r>
            <a:endParaRPr lang="en-US" dirty="0"/>
          </a:p>
        </p:txBody>
      </p:sp>
      <p:grpSp>
        <p:nvGrpSpPr>
          <p:cNvPr id="3" name="Group 2"/>
          <p:cNvGrpSpPr/>
          <p:nvPr/>
        </p:nvGrpSpPr>
        <p:grpSpPr>
          <a:xfrm>
            <a:off x="381000" y="2209800"/>
            <a:ext cx="8486009" cy="4495800"/>
            <a:chOff x="381000" y="1981200"/>
            <a:chExt cx="8486009" cy="4495800"/>
          </a:xfrm>
        </p:grpSpPr>
        <p:sp>
          <p:nvSpPr>
            <p:cNvPr id="21" name="Rectangle 21"/>
            <p:cNvSpPr>
              <a:spLocks noChangeArrowheads="1"/>
            </p:cNvSpPr>
            <p:nvPr/>
          </p:nvSpPr>
          <p:spPr bwMode="auto">
            <a:xfrm>
              <a:off x="381000" y="1981200"/>
              <a:ext cx="8486009" cy="4495800"/>
            </a:xfrm>
            <a:prstGeom prst="rect">
              <a:avLst/>
            </a:prstGeom>
            <a:noFill/>
            <a:ln>
              <a:noFill/>
            </a:ln>
            <a:effectLst>
              <a:outerShdw blurRad="50800" dist="101600" dir="2700000" algn="tl" rotWithShape="0">
                <a:prstClr val="black">
                  <a:alpha val="58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grpSp>
          <p:nvGrpSpPr>
            <p:cNvPr id="22" name="Group 22"/>
            <p:cNvGrpSpPr>
              <a:grpSpLocks/>
            </p:cNvGrpSpPr>
            <p:nvPr/>
          </p:nvGrpSpPr>
          <p:grpSpPr bwMode="auto">
            <a:xfrm>
              <a:off x="2593717" y="2216371"/>
              <a:ext cx="4125540" cy="4132743"/>
              <a:chOff x="252" y="252"/>
              <a:chExt cx="438" cy="438"/>
            </a:xfrm>
          </p:grpSpPr>
          <p:sp>
            <p:nvSpPr>
              <p:cNvPr id="23" name="Freeform 23"/>
              <p:cNvSpPr>
                <a:spLocks/>
              </p:cNvSpPr>
              <p:nvPr/>
            </p:nvSpPr>
            <p:spPr bwMode="auto">
              <a:xfrm>
                <a:off x="421" y="252"/>
                <a:ext cx="104" cy="189"/>
              </a:xfrm>
              <a:custGeom>
                <a:avLst/>
                <a:gdLst>
                  <a:gd name="T0" fmla="*/ 7 w 800"/>
                  <a:gd name="T1" fmla="*/ 0 h 1454"/>
                  <a:gd name="T2" fmla="*/ 12 w 800"/>
                  <a:gd name="T3" fmla="*/ 21 h 1454"/>
                  <a:gd name="T4" fmla="*/ 6 w 800"/>
                  <a:gd name="T5" fmla="*/ 24 h 1454"/>
                  <a:gd name="T6" fmla="*/ 1 w 800"/>
                  <a:gd name="T7" fmla="*/ 20 h 1454"/>
                  <a:gd name="T8" fmla="*/ 7 w 800"/>
                  <a:gd name="T9" fmla="*/ 0 h 1454"/>
                  <a:gd name="T10" fmla="*/ 0 60000 65536"/>
                  <a:gd name="T11" fmla="*/ 0 60000 65536"/>
                  <a:gd name="T12" fmla="*/ 0 60000 65536"/>
                  <a:gd name="T13" fmla="*/ 0 60000 65536"/>
                  <a:gd name="T14" fmla="*/ 0 60000 65536"/>
                  <a:gd name="T15" fmla="*/ 0 w 800"/>
                  <a:gd name="T16" fmla="*/ 0 h 1454"/>
                  <a:gd name="T17" fmla="*/ 800 w 800"/>
                  <a:gd name="T18" fmla="*/ 1454 h 1454"/>
                </a:gdLst>
                <a:ahLst/>
                <a:cxnLst>
                  <a:cxn ang="T10">
                    <a:pos x="T0" y="T1"/>
                  </a:cxn>
                  <a:cxn ang="T11">
                    <a:pos x="T2" y="T3"/>
                  </a:cxn>
                  <a:cxn ang="T12">
                    <a:pos x="T4" y="T5"/>
                  </a:cxn>
                  <a:cxn ang="T13">
                    <a:pos x="T6" y="T7"/>
                  </a:cxn>
                  <a:cxn ang="T14">
                    <a:pos x="T8" y="T9"/>
                  </a:cxn>
                </a:cxnLst>
                <a:rect l="T15" t="T16" r="T17" b="T18"/>
                <a:pathLst>
                  <a:path w="800" h="1454">
                    <a:moveTo>
                      <a:pt x="402" y="0"/>
                    </a:moveTo>
                    <a:cubicBezTo>
                      <a:pt x="566" y="768"/>
                      <a:pt x="800" y="974"/>
                      <a:pt x="711" y="1214"/>
                    </a:cubicBezTo>
                    <a:cubicBezTo>
                      <a:pt x="622" y="1454"/>
                      <a:pt x="421" y="1443"/>
                      <a:pt x="366" y="1445"/>
                    </a:cubicBezTo>
                    <a:cubicBezTo>
                      <a:pt x="311" y="1447"/>
                      <a:pt x="110" y="1417"/>
                      <a:pt x="55" y="1189"/>
                    </a:cubicBezTo>
                    <a:cubicBezTo>
                      <a:pt x="0" y="961"/>
                      <a:pt x="191" y="759"/>
                      <a:pt x="402" y="0"/>
                    </a:cubicBezTo>
                    <a:close/>
                  </a:path>
                </a:pathLst>
              </a:custGeom>
              <a:solidFill>
                <a:schemeClr val="accent1">
                  <a:lumMod val="75000"/>
                </a:schemeClr>
              </a:solidFill>
              <a:ln>
                <a:noFill/>
              </a:ln>
              <a:scene3d>
                <a:camera prst="orthographicFront"/>
                <a:lightRig rig="soft" dir="t">
                  <a:rot lat="0" lon="0" rev="21594000"/>
                </a:lightRig>
              </a:scene3d>
              <a:sp3d prstMaterial="metal">
                <a:bevelT w="292100" h="215900"/>
                <a:bevelB w="0"/>
              </a:sp3d>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4" name="Freeform 24"/>
              <p:cNvSpPr>
                <a:spLocks/>
              </p:cNvSpPr>
              <p:nvPr/>
            </p:nvSpPr>
            <p:spPr bwMode="auto">
              <a:xfrm flipV="1">
                <a:off x="420" y="501"/>
                <a:ext cx="105" cy="189"/>
              </a:xfrm>
              <a:custGeom>
                <a:avLst/>
                <a:gdLst>
                  <a:gd name="T0" fmla="*/ 7 w 800"/>
                  <a:gd name="T1" fmla="*/ 0 h 1454"/>
                  <a:gd name="T2" fmla="*/ 12 w 800"/>
                  <a:gd name="T3" fmla="*/ 21 h 1454"/>
                  <a:gd name="T4" fmla="*/ 6 w 800"/>
                  <a:gd name="T5" fmla="*/ 24 h 1454"/>
                  <a:gd name="T6" fmla="*/ 1 w 800"/>
                  <a:gd name="T7" fmla="*/ 20 h 1454"/>
                  <a:gd name="T8" fmla="*/ 7 w 800"/>
                  <a:gd name="T9" fmla="*/ 0 h 1454"/>
                  <a:gd name="T10" fmla="*/ 0 60000 65536"/>
                  <a:gd name="T11" fmla="*/ 0 60000 65536"/>
                  <a:gd name="T12" fmla="*/ 0 60000 65536"/>
                  <a:gd name="T13" fmla="*/ 0 60000 65536"/>
                  <a:gd name="T14" fmla="*/ 0 60000 65536"/>
                  <a:gd name="T15" fmla="*/ 0 w 800"/>
                  <a:gd name="T16" fmla="*/ 0 h 1454"/>
                  <a:gd name="T17" fmla="*/ 800 w 800"/>
                  <a:gd name="T18" fmla="*/ 1454 h 1454"/>
                </a:gdLst>
                <a:ahLst/>
                <a:cxnLst>
                  <a:cxn ang="T10">
                    <a:pos x="T0" y="T1"/>
                  </a:cxn>
                  <a:cxn ang="T11">
                    <a:pos x="T2" y="T3"/>
                  </a:cxn>
                  <a:cxn ang="T12">
                    <a:pos x="T4" y="T5"/>
                  </a:cxn>
                  <a:cxn ang="T13">
                    <a:pos x="T6" y="T7"/>
                  </a:cxn>
                  <a:cxn ang="T14">
                    <a:pos x="T8" y="T9"/>
                  </a:cxn>
                </a:cxnLst>
                <a:rect l="T15" t="T16" r="T17" b="T18"/>
                <a:pathLst>
                  <a:path w="800" h="1454">
                    <a:moveTo>
                      <a:pt x="402" y="0"/>
                    </a:moveTo>
                    <a:cubicBezTo>
                      <a:pt x="566" y="768"/>
                      <a:pt x="800" y="974"/>
                      <a:pt x="711" y="1214"/>
                    </a:cubicBezTo>
                    <a:cubicBezTo>
                      <a:pt x="622" y="1454"/>
                      <a:pt x="421" y="1443"/>
                      <a:pt x="366" y="1445"/>
                    </a:cubicBezTo>
                    <a:cubicBezTo>
                      <a:pt x="311" y="1447"/>
                      <a:pt x="110" y="1417"/>
                      <a:pt x="55" y="1189"/>
                    </a:cubicBezTo>
                    <a:cubicBezTo>
                      <a:pt x="0" y="961"/>
                      <a:pt x="191" y="759"/>
                      <a:pt x="402" y="0"/>
                    </a:cubicBezTo>
                    <a:close/>
                  </a:path>
                </a:pathLst>
              </a:custGeom>
              <a:solidFill>
                <a:schemeClr val="accent1">
                  <a:lumMod val="75000"/>
                </a:schemeClr>
              </a:solidFill>
              <a:ln>
                <a:noFill/>
              </a:ln>
              <a:scene3d>
                <a:camera prst="orthographicFront"/>
                <a:lightRig rig="soft" dir="t">
                  <a:rot lat="0" lon="0" rev="21594000"/>
                </a:lightRig>
              </a:scene3d>
              <a:sp3d prstMaterial="metal">
                <a:bevelT w="292100" h="215900"/>
                <a:bevelB w="0"/>
              </a:sp3d>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5" name="Freeform 25"/>
              <p:cNvSpPr>
                <a:spLocks/>
              </p:cNvSpPr>
              <p:nvPr/>
            </p:nvSpPr>
            <p:spPr bwMode="auto">
              <a:xfrm rot="5400000">
                <a:off x="543" y="379"/>
                <a:ext cx="104" cy="190"/>
              </a:xfrm>
              <a:custGeom>
                <a:avLst/>
                <a:gdLst>
                  <a:gd name="T0" fmla="*/ 7 w 800"/>
                  <a:gd name="T1" fmla="*/ 0 h 1454"/>
                  <a:gd name="T2" fmla="*/ 12 w 800"/>
                  <a:gd name="T3" fmla="*/ 21 h 1454"/>
                  <a:gd name="T4" fmla="*/ 6 w 800"/>
                  <a:gd name="T5" fmla="*/ 25 h 1454"/>
                  <a:gd name="T6" fmla="*/ 1 w 800"/>
                  <a:gd name="T7" fmla="*/ 20 h 1454"/>
                  <a:gd name="T8" fmla="*/ 7 w 800"/>
                  <a:gd name="T9" fmla="*/ 0 h 1454"/>
                  <a:gd name="T10" fmla="*/ 0 60000 65536"/>
                  <a:gd name="T11" fmla="*/ 0 60000 65536"/>
                  <a:gd name="T12" fmla="*/ 0 60000 65536"/>
                  <a:gd name="T13" fmla="*/ 0 60000 65536"/>
                  <a:gd name="T14" fmla="*/ 0 60000 65536"/>
                  <a:gd name="T15" fmla="*/ 0 w 800"/>
                  <a:gd name="T16" fmla="*/ 0 h 1454"/>
                  <a:gd name="T17" fmla="*/ 800 w 800"/>
                  <a:gd name="T18" fmla="*/ 1454 h 1454"/>
                </a:gdLst>
                <a:ahLst/>
                <a:cxnLst>
                  <a:cxn ang="T10">
                    <a:pos x="T0" y="T1"/>
                  </a:cxn>
                  <a:cxn ang="T11">
                    <a:pos x="T2" y="T3"/>
                  </a:cxn>
                  <a:cxn ang="T12">
                    <a:pos x="T4" y="T5"/>
                  </a:cxn>
                  <a:cxn ang="T13">
                    <a:pos x="T6" y="T7"/>
                  </a:cxn>
                  <a:cxn ang="T14">
                    <a:pos x="T8" y="T9"/>
                  </a:cxn>
                </a:cxnLst>
                <a:rect l="T15" t="T16" r="T17" b="T18"/>
                <a:pathLst>
                  <a:path w="800" h="1454">
                    <a:moveTo>
                      <a:pt x="402" y="0"/>
                    </a:moveTo>
                    <a:cubicBezTo>
                      <a:pt x="566" y="768"/>
                      <a:pt x="800" y="974"/>
                      <a:pt x="711" y="1214"/>
                    </a:cubicBezTo>
                    <a:cubicBezTo>
                      <a:pt x="622" y="1454"/>
                      <a:pt x="421" y="1443"/>
                      <a:pt x="366" y="1445"/>
                    </a:cubicBezTo>
                    <a:cubicBezTo>
                      <a:pt x="311" y="1447"/>
                      <a:pt x="110" y="1417"/>
                      <a:pt x="55" y="1189"/>
                    </a:cubicBezTo>
                    <a:cubicBezTo>
                      <a:pt x="0" y="961"/>
                      <a:pt x="191" y="759"/>
                      <a:pt x="402" y="0"/>
                    </a:cubicBezTo>
                    <a:close/>
                  </a:path>
                </a:pathLst>
              </a:custGeom>
              <a:solidFill>
                <a:schemeClr val="accent1">
                  <a:lumMod val="75000"/>
                </a:schemeClr>
              </a:solidFill>
              <a:ln>
                <a:noFill/>
              </a:ln>
              <a:scene3d>
                <a:camera prst="orthographicFront"/>
                <a:lightRig rig="soft" dir="t">
                  <a:rot lat="0" lon="0" rev="21594000"/>
                </a:lightRig>
              </a:scene3d>
              <a:sp3d prstMaterial="metal">
                <a:bevelT w="292100" h="215900"/>
                <a:bevelB w="0"/>
              </a:sp3d>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6" name="Freeform 26"/>
              <p:cNvSpPr>
                <a:spLocks/>
              </p:cNvSpPr>
              <p:nvPr/>
            </p:nvSpPr>
            <p:spPr bwMode="auto">
              <a:xfrm rot="16200000" flipH="1">
                <a:off x="295" y="379"/>
                <a:ext cx="104" cy="190"/>
              </a:xfrm>
              <a:custGeom>
                <a:avLst/>
                <a:gdLst>
                  <a:gd name="T0" fmla="*/ 7 w 800"/>
                  <a:gd name="T1" fmla="*/ 0 h 1454"/>
                  <a:gd name="T2" fmla="*/ 12 w 800"/>
                  <a:gd name="T3" fmla="*/ 21 h 1454"/>
                  <a:gd name="T4" fmla="*/ 6 w 800"/>
                  <a:gd name="T5" fmla="*/ 25 h 1454"/>
                  <a:gd name="T6" fmla="*/ 1 w 800"/>
                  <a:gd name="T7" fmla="*/ 20 h 1454"/>
                  <a:gd name="T8" fmla="*/ 7 w 800"/>
                  <a:gd name="T9" fmla="*/ 0 h 1454"/>
                  <a:gd name="T10" fmla="*/ 0 60000 65536"/>
                  <a:gd name="T11" fmla="*/ 0 60000 65536"/>
                  <a:gd name="T12" fmla="*/ 0 60000 65536"/>
                  <a:gd name="T13" fmla="*/ 0 60000 65536"/>
                  <a:gd name="T14" fmla="*/ 0 60000 65536"/>
                  <a:gd name="T15" fmla="*/ 0 w 800"/>
                  <a:gd name="T16" fmla="*/ 0 h 1454"/>
                  <a:gd name="T17" fmla="*/ 800 w 800"/>
                  <a:gd name="T18" fmla="*/ 1454 h 1454"/>
                </a:gdLst>
                <a:ahLst/>
                <a:cxnLst>
                  <a:cxn ang="T10">
                    <a:pos x="T0" y="T1"/>
                  </a:cxn>
                  <a:cxn ang="T11">
                    <a:pos x="T2" y="T3"/>
                  </a:cxn>
                  <a:cxn ang="T12">
                    <a:pos x="T4" y="T5"/>
                  </a:cxn>
                  <a:cxn ang="T13">
                    <a:pos x="T6" y="T7"/>
                  </a:cxn>
                  <a:cxn ang="T14">
                    <a:pos x="T8" y="T9"/>
                  </a:cxn>
                </a:cxnLst>
                <a:rect l="T15" t="T16" r="T17" b="T18"/>
                <a:pathLst>
                  <a:path w="800" h="1454">
                    <a:moveTo>
                      <a:pt x="402" y="0"/>
                    </a:moveTo>
                    <a:cubicBezTo>
                      <a:pt x="566" y="768"/>
                      <a:pt x="800" y="974"/>
                      <a:pt x="711" y="1214"/>
                    </a:cubicBezTo>
                    <a:cubicBezTo>
                      <a:pt x="622" y="1454"/>
                      <a:pt x="421" y="1443"/>
                      <a:pt x="366" y="1445"/>
                    </a:cubicBezTo>
                    <a:cubicBezTo>
                      <a:pt x="311" y="1447"/>
                      <a:pt x="110" y="1417"/>
                      <a:pt x="55" y="1189"/>
                    </a:cubicBezTo>
                    <a:cubicBezTo>
                      <a:pt x="0" y="961"/>
                      <a:pt x="191" y="759"/>
                      <a:pt x="402" y="0"/>
                    </a:cubicBezTo>
                    <a:close/>
                  </a:path>
                </a:pathLst>
              </a:custGeom>
              <a:solidFill>
                <a:schemeClr val="accent1">
                  <a:lumMod val="75000"/>
                </a:schemeClr>
              </a:solidFill>
              <a:ln>
                <a:noFill/>
              </a:ln>
              <a:scene3d>
                <a:camera prst="orthographicFront"/>
                <a:lightRig rig="soft" dir="t">
                  <a:rot lat="0" lon="0" rev="21594000"/>
                </a:lightRig>
              </a:scene3d>
              <a:sp3d prstMaterial="metal">
                <a:bevelT w="292100" h="215900"/>
                <a:bevelB w="0"/>
              </a:sp3d>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grpSp>
      <p:sp>
        <p:nvSpPr>
          <p:cNvPr id="2" name="Rectangle 1"/>
          <p:cNvSpPr/>
          <p:nvPr/>
        </p:nvSpPr>
        <p:spPr>
          <a:xfrm>
            <a:off x="2836623" y="2217003"/>
            <a:ext cx="1637371" cy="830997"/>
          </a:xfrm>
          <a:prstGeom prst="rect">
            <a:avLst/>
          </a:prstGeom>
          <a:noFill/>
        </p:spPr>
        <p:txBody>
          <a:bodyPr wrap="none" lIns="91440" tIns="45720" rIns="91440" bIns="45720">
            <a:spAutoFit/>
          </a:bodyPr>
          <a:lstStyle/>
          <a:p>
            <a:pPr algn="ctr"/>
            <a:r>
              <a:rPr lang="en-US" sz="4800" dirty="0" smtClean="0">
                <a:latin typeface="Times New Roman" pitchFamily="18" charset="0"/>
                <a:cs typeface="Times New Roman" pitchFamily="18" charset="0"/>
              </a:rPr>
              <a:t>Water</a:t>
            </a:r>
            <a:endParaRPr lang="en-US" sz="4800" dirty="0">
              <a:latin typeface="Times New Roman" pitchFamily="18" charset="0"/>
              <a:cs typeface="Times New Roman" pitchFamily="18" charset="0"/>
            </a:endParaRPr>
          </a:p>
        </p:txBody>
      </p:sp>
      <p:sp>
        <p:nvSpPr>
          <p:cNvPr id="27" name="Rectangle 26"/>
          <p:cNvSpPr/>
          <p:nvPr/>
        </p:nvSpPr>
        <p:spPr>
          <a:xfrm>
            <a:off x="6092706" y="4579203"/>
            <a:ext cx="2441694" cy="830997"/>
          </a:xfrm>
          <a:prstGeom prst="rect">
            <a:avLst/>
          </a:prstGeom>
          <a:noFill/>
        </p:spPr>
        <p:txBody>
          <a:bodyPr wrap="none" lIns="91440" tIns="45720" rIns="91440" bIns="45720">
            <a:spAutoFit/>
          </a:bodyPr>
          <a:lstStyle/>
          <a:p>
            <a:pPr algn="ctr"/>
            <a:r>
              <a:rPr lang="en-US" sz="4800" dirty="0" smtClean="0">
                <a:latin typeface="Times New Roman" pitchFamily="18" charset="0"/>
                <a:cs typeface="Times New Roman" pitchFamily="18" charset="0"/>
              </a:rPr>
              <a:t>Business</a:t>
            </a:r>
            <a:endParaRPr lang="en-US" sz="4800" dirty="0">
              <a:latin typeface="Times New Roman" pitchFamily="18" charset="0"/>
              <a:cs typeface="Times New Roman" pitchFamily="18" charset="0"/>
            </a:endParaRPr>
          </a:p>
        </p:txBody>
      </p:sp>
      <p:sp>
        <p:nvSpPr>
          <p:cNvPr id="28" name="Rectangle 27"/>
          <p:cNvSpPr/>
          <p:nvPr/>
        </p:nvSpPr>
        <p:spPr>
          <a:xfrm>
            <a:off x="1423698" y="3664803"/>
            <a:ext cx="1758815" cy="830997"/>
          </a:xfrm>
          <a:prstGeom prst="rect">
            <a:avLst/>
          </a:prstGeom>
          <a:noFill/>
        </p:spPr>
        <p:txBody>
          <a:bodyPr wrap="none" lIns="91440" tIns="45720" rIns="91440" bIns="45720">
            <a:spAutoFit/>
          </a:bodyPr>
          <a:lstStyle/>
          <a:p>
            <a:pPr algn="ctr"/>
            <a:r>
              <a:rPr lang="en-US" sz="4800" dirty="0" smtClean="0">
                <a:latin typeface="Times New Roman" pitchFamily="18" charset="0"/>
                <a:cs typeface="Times New Roman" pitchFamily="18" charset="0"/>
              </a:rPr>
              <a:t>Public</a:t>
            </a:r>
            <a:endParaRPr lang="en-US" sz="4800" dirty="0">
              <a:latin typeface="Times New Roman" pitchFamily="18" charset="0"/>
              <a:cs typeface="Times New Roman" pitchFamily="18" charset="0"/>
            </a:endParaRPr>
          </a:p>
        </p:txBody>
      </p:sp>
      <p:sp>
        <p:nvSpPr>
          <p:cNvPr id="29" name="Rectangle 28"/>
          <p:cNvSpPr/>
          <p:nvPr/>
        </p:nvSpPr>
        <p:spPr>
          <a:xfrm>
            <a:off x="4873544" y="5874603"/>
            <a:ext cx="3844321" cy="830997"/>
          </a:xfrm>
          <a:prstGeom prst="rect">
            <a:avLst/>
          </a:prstGeom>
          <a:noFill/>
        </p:spPr>
        <p:txBody>
          <a:bodyPr wrap="none" lIns="91440" tIns="45720" rIns="91440" bIns="45720">
            <a:spAutoFit/>
          </a:bodyPr>
          <a:lstStyle/>
          <a:p>
            <a:pPr algn="ctr"/>
            <a:r>
              <a:rPr lang="en-US" sz="4800" dirty="0" smtClean="0">
                <a:latin typeface="Times New Roman" pitchFamily="18" charset="0"/>
                <a:cs typeface="Times New Roman" pitchFamily="18" charset="0"/>
              </a:rPr>
              <a:t>Environmental</a:t>
            </a:r>
            <a:endParaRPr lang="en-US" sz="4800" dirty="0">
              <a:latin typeface="Times New Roman" pitchFamily="18" charset="0"/>
              <a:cs typeface="Times New Roman" pitchFamily="18" charset="0"/>
            </a:endParaRPr>
          </a:p>
        </p:txBody>
      </p:sp>
    </p:spTree>
    <p:extLst>
      <p:ext uri="{BB962C8B-B14F-4D97-AF65-F5344CB8AC3E}">
        <p14:creationId xmlns:p14="http://schemas.microsoft.com/office/powerpoint/2010/main" val="879009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p:bldP spid="28" grpId="0"/>
      <p:bldP spid="2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7315200" cy="1143000"/>
          </a:xfrm>
        </p:spPr>
        <p:txBody>
          <a:bodyPr>
            <a:normAutofit fontScale="90000"/>
          </a:bodyPr>
          <a:lstStyle/>
          <a:p>
            <a:pPr algn="l"/>
            <a:r>
              <a:rPr lang="en-US" sz="3600" b="1" dirty="0"/>
              <a:t>Step 6) Interaction between scientists </a:t>
            </a:r>
            <a:r>
              <a:rPr lang="en-US" sz="3600" b="1" dirty="0" smtClean="0"/>
              <a:t/>
            </a:r>
            <a:br>
              <a:rPr lang="en-US" sz="3600" b="1" dirty="0" smtClean="0"/>
            </a:br>
            <a:r>
              <a:rPr lang="en-US" sz="3600" b="1" dirty="0" smtClean="0"/>
              <a:t>              and stakeholders</a:t>
            </a:r>
            <a:endParaRPr lang="en-US" sz="3600" dirty="0"/>
          </a:p>
        </p:txBody>
      </p:sp>
      <p:sp>
        <p:nvSpPr>
          <p:cNvPr id="4" name="Text Placeholder 3"/>
          <p:cNvSpPr>
            <a:spLocks noGrp="1"/>
          </p:cNvSpPr>
          <p:nvPr>
            <p:ph type="body" idx="1"/>
          </p:nvPr>
        </p:nvSpPr>
        <p:spPr>
          <a:xfrm>
            <a:off x="457200" y="1828800"/>
            <a:ext cx="4040188" cy="639762"/>
          </a:xfrm>
        </p:spPr>
        <p:txBody>
          <a:bodyPr/>
          <a:lstStyle/>
          <a:p>
            <a:r>
              <a:rPr lang="en-US" u="sng" dirty="0" smtClean="0"/>
              <a:t>DSP Hybrid Approach</a:t>
            </a:r>
            <a:endParaRPr lang="en-US" u="sng" dirty="0"/>
          </a:p>
        </p:txBody>
      </p:sp>
      <p:sp>
        <p:nvSpPr>
          <p:cNvPr id="5" name="Content Placeholder 4"/>
          <p:cNvSpPr>
            <a:spLocks noGrp="1"/>
          </p:cNvSpPr>
          <p:nvPr>
            <p:ph sz="half" idx="2"/>
          </p:nvPr>
        </p:nvSpPr>
        <p:spPr>
          <a:xfrm>
            <a:off x="88900" y="2438400"/>
            <a:ext cx="4559300" cy="3951288"/>
          </a:xfrm>
        </p:spPr>
        <p:txBody>
          <a:bodyPr/>
          <a:lstStyle/>
          <a:p>
            <a:pPr marL="0" indent="0">
              <a:buNone/>
            </a:pPr>
            <a:r>
              <a:rPr lang="en-US" dirty="0"/>
              <a:t>Successful implementation of flow standards commonly rests more heavily on these societal challenges than any challenges that are of a more scientific nature.</a:t>
            </a:r>
            <a:endParaRPr lang="en-US" dirty="0" smtClean="0"/>
          </a:p>
        </p:txBody>
      </p:sp>
      <p:sp>
        <p:nvSpPr>
          <p:cNvPr id="6" name="Text Placeholder 5"/>
          <p:cNvSpPr>
            <a:spLocks noGrp="1"/>
          </p:cNvSpPr>
          <p:nvPr>
            <p:ph type="body" sz="quarter" idx="3"/>
          </p:nvPr>
        </p:nvSpPr>
        <p:spPr>
          <a:xfrm>
            <a:off x="4645025" y="1828800"/>
            <a:ext cx="4041775" cy="639762"/>
          </a:xfrm>
        </p:spPr>
        <p:txBody>
          <a:bodyPr/>
          <a:lstStyle/>
          <a:p>
            <a:r>
              <a:rPr lang="en-US" u="sng" dirty="0" smtClean="0"/>
              <a:t>American River Approach</a:t>
            </a:r>
            <a:endParaRPr lang="en-US" u="sng" dirty="0"/>
          </a:p>
        </p:txBody>
      </p:sp>
      <p:sp>
        <p:nvSpPr>
          <p:cNvPr id="7" name="Content Placeholder 6"/>
          <p:cNvSpPr>
            <a:spLocks noGrp="1"/>
          </p:cNvSpPr>
          <p:nvPr>
            <p:ph sz="quarter" idx="4"/>
          </p:nvPr>
        </p:nvSpPr>
        <p:spPr>
          <a:xfrm>
            <a:off x="4645025" y="2438400"/>
            <a:ext cx="4041775" cy="4286250"/>
          </a:xfrm>
        </p:spPr>
        <p:txBody>
          <a:bodyPr/>
          <a:lstStyle/>
          <a:p>
            <a:pPr marL="0" indent="0">
              <a:buNone/>
            </a:pPr>
            <a:r>
              <a:rPr lang="en-US" dirty="0" smtClean="0"/>
              <a:t>Have ongoing science </a:t>
            </a:r>
            <a:r>
              <a:rPr lang="en-US" dirty="0"/>
              <a:t>&amp; stakeholder interaction and </a:t>
            </a:r>
            <a:r>
              <a:rPr lang="en-US" dirty="0" smtClean="0"/>
              <a:t>buy-in.</a:t>
            </a:r>
            <a:endParaRPr lang="en-US" dirty="0"/>
          </a:p>
          <a:p>
            <a:r>
              <a:rPr lang="en-US" dirty="0" smtClean="0"/>
              <a:t>Science Team</a:t>
            </a:r>
          </a:p>
          <a:p>
            <a:r>
              <a:rPr lang="en-US" dirty="0" smtClean="0"/>
              <a:t>Management and Resource Agencies</a:t>
            </a:r>
            <a:endParaRPr lang="en-US" dirty="0"/>
          </a:p>
          <a:p>
            <a:r>
              <a:rPr lang="en-US" dirty="0" smtClean="0"/>
              <a:t>Water Forum Stakeholders</a:t>
            </a:r>
            <a:endParaRPr lang="en-US" dirty="0"/>
          </a:p>
        </p:txBody>
      </p:sp>
      <p:sp>
        <p:nvSpPr>
          <p:cNvPr id="3" name="TextBox 2"/>
          <p:cNvSpPr txBox="1"/>
          <p:nvPr/>
        </p:nvSpPr>
        <p:spPr>
          <a:xfrm>
            <a:off x="88900" y="4419600"/>
            <a:ext cx="4343400" cy="2400657"/>
          </a:xfrm>
          <a:prstGeom prst="rect">
            <a:avLst/>
          </a:prstGeom>
          <a:solidFill>
            <a:srgbClr val="FFFF00"/>
          </a:solidFill>
          <a:ln>
            <a:solidFill>
              <a:schemeClr val="tx1"/>
            </a:solidFill>
          </a:ln>
          <a:effectLst>
            <a:outerShdw blurRad="50800" dist="101600" dir="2700000" algn="tl" rotWithShape="0">
              <a:prstClr val="black">
                <a:alpha val="40000"/>
              </a:prstClr>
            </a:outerShdw>
          </a:effectLst>
        </p:spPr>
        <p:txBody>
          <a:bodyPr wrap="square" lIns="182880" tIns="91440" rIns="182880" bIns="91440" rtlCol="0">
            <a:spAutoFit/>
          </a:bodyPr>
          <a:lstStyle>
            <a:defPPr>
              <a:defRPr lang="en-US"/>
            </a:defPPr>
            <a:lvl1pPr>
              <a:defRPr sz="2400"/>
            </a:lvl1pPr>
          </a:lstStyle>
          <a:p>
            <a:r>
              <a:rPr lang="en-US" dirty="0"/>
              <a:t>Ideally, stakeholder involvement is ongoing from the earliest </a:t>
            </a:r>
            <a:r>
              <a:rPr lang="en-US" dirty="0" smtClean="0"/>
              <a:t>stages … essential </a:t>
            </a:r>
            <a:r>
              <a:rPr lang="en-US" dirty="0"/>
              <a:t>that all stakeholders are involved </a:t>
            </a:r>
            <a:r>
              <a:rPr lang="en-US" dirty="0" smtClean="0"/>
              <a:t> … so </a:t>
            </a:r>
            <a:r>
              <a:rPr lang="en-US" dirty="0"/>
              <a:t>that there is support and consensus</a:t>
            </a:r>
          </a:p>
        </p:txBody>
      </p:sp>
      <p:sp>
        <p:nvSpPr>
          <p:cNvPr id="8" name="TextBox 7"/>
          <p:cNvSpPr txBox="1"/>
          <p:nvPr/>
        </p:nvSpPr>
        <p:spPr>
          <a:xfrm>
            <a:off x="990600" y="381000"/>
            <a:ext cx="533400" cy="707886"/>
          </a:xfrm>
          <a:prstGeom prst="rect">
            <a:avLst/>
          </a:prstGeom>
          <a:noFill/>
          <a:ln>
            <a:noFill/>
          </a:ln>
        </p:spPr>
        <p:txBody>
          <a:bodyPr wrap="square" rtlCol="0">
            <a:spAutoFit/>
          </a:bodyPr>
          <a:lstStyle/>
          <a:p>
            <a:pPr algn="r"/>
            <a:r>
              <a:rPr lang="en-US" sz="4000" dirty="0" smtClean="0">
                <a:solidFill>
                  <a:srgbClr val="0000FF"/>
                </a:solidFill>
                <a:sym typeface="Wingdings"/>
              </a:rPr>
              <a:t></a:t>
            </a:r>
            <a:endParaRPr lang="en-US" sz="4000" dirty="0">
              <a:solidFill>
                <a:srgbClr val="0000FF"/>
              </a:solidFill>
            </a:endParaRPr>
          </a:p>
        </p:txBody>
      </p:sp>
    </p:spTree>
    <p:extLst>
      <p:ext uri="{BB962C8B-B14F-4D97-AF65-F5344CB8AC3E}">
        <p14:creationId xmlns:p14="http://schemas.microsoft.com/office/powerpoint/2010/main" val="105379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7467600" cy="1143000"/>
          </a:xfrm>
        </p:spPr>
        <p:txBody>
          <a:bodyPr>
            <a:normAutofit fontScale="90000"/>
          </a:bodyPr>
          <a:lstStyle/>
          <a:p>
            <a:pPr algn="l"/>
            <a:r>
              <a:rPr lang="en-US" sz="3600" b="1" dirty="0"/>
              <a:t>Step 6) Interaction between scientists </a:t>
            </a:r>
            <a:r>
              <a:rPr lang="en-US" sz="3600" b="1" dirty="0" smtClean="0"/>
              <a:t/>
            </a:r>
            <a:br>
              <a:rPr lang="en-US" sz="3600" b="1" dirty="0" smtClean="0"/>
            </a:br>
            <a:r>
              <a:rPr lang="en-US" sz="3600" b="1" dirty="0" smtClean="0"/>
              <a:t>              and stakeholders: Am. River</a:t>
            </a:r>
            <a:endParaRPr lang="en-US" sz="3600" dirty="0"/>
          </a:p>
        </p:txBody>
      </p:sp>
      <p:sp>
        <p:nvSpPr>
          <p:cNvPr id="12" name="Content Placeholder 11"/>
          <p:cNvSpPr>
            <a:spLocks noGrp="1"/>
          </p:cNvSpPr>
          <p:nvPr>
            <p:ph idx="1"/>
          </p:nvPr>
        </p:nvSpPr>
        <p:spPr>
          <a:xfrm>
            <a:off x="457200" y="1905000"/>
            <a:ext cx="8229600" cy="4068763"/>
          </a:xfrm>
        </p:spPr>
        <p:txBody>
          <a:bodyPr/>
          <a:lstStyle/>
          <a:p>
            <a:pPr marL="0" indent="0">
              <a:buNone/>
            </a:pPr>
            <a:r>
              <a:rPr lang="en-US" b="1" dirty="0" smtClean="0"/>
              <a:t>Science Team</a:t>
            </a:r>
          </a:p>
          <a:p>
            <a:r>
              <a:rPr lang="en-US" dirty="0" smtClean="0"/>
              <a:t>Fisheries Biologists</a:t>
            </a:r>
            <a:endParaRPr lang="en-US" dirty="0"/>
          </a:p>
          <a:p>
            <a:pPr lvl="1"/>
            <a:r>
              <a:rPr lang="en-US" dirty="0" smtClean="0"/>
              <a:t>Paul Bratovich, Mike Bryan, et al</a:t>
            </a:r>
          </a:p>
          <a:p>
            <a:r>
              <a:rPr lang="en-US" dirty="0" smtClean="0"/>
              <a:t>Hydrologist &amp; </a:t>
            </a:r>
            <a:r>
              <a:rPr lang="en-US" dirty="0" err="1" smtClean="0"/>
              <a:t>Geomorphologists</a:t>
            </a:r>
            <a:endParaRPr lang="en-US" dirty="0" smtClean="0"/>
          </a:p>
          <a:p>
            <a:pPr lvl="1"/>
            <a:r>
              <a:rPr lang="en-US" dirty="0" smtClean="0"/>
              <a:t>Chris Bowles, Chris Hammersmark, et al</a:t>
            </a:r>
          </a:p>
          <a:p>
            <a:r>
              <a:rPr lang="en-US" dirty="0" smtClean="0"/>
              <a:t>Water and Power Systems </a:t>
            </a:r>
          </a:p>
          <a:p>
            <a:pPr lvl="1"/>
            <a:r>
              <a:rPr lang="en-US" dirty="0" smtClean="0"/>
              <a:t>Buzz Link, Jeff Weaver, et al</a:t>
            </a:r>
          </a:p>
          <a:p>
            <a:r>
              <a:rPr lang="en-US" dirty="0" smtClean="0"/>
              <a:t>Food Service</a:t>
            </a:r>
          </a:p>
          <a:p>
            <a:pPr lvl="1"/>
            <a:r>
              <a:rPr lang="en-US" dirty="0" smtClean="0"/>
              <a:t>Tom Gohring</a:t>
            </a:r>
            <a:endParaRPr lang="en-US" dirty="0"/>
          </a:p>
        </p:txBody>
      </p:sp>
      <p:sp>
        <p:nvSpPr>
          <p:cNvPr id="4" name="TextBox 3"/>
          <p:cNvSpPr txBox="1"/>
          <p:nvPr/>
        </p:nvSpPr>
        <p:spPr>
          <a:xfrm>
            <a:off x="990600" y="381000"/>
            <a:ext cx="533400" cy="707886"/>
          </a:xfrm>
          <a:prstGeom prst="rect">
            <a:avLst/>
          </a:prstGeom>
          <a:noFill/>
          <a:ln>
            <a:noFill/>
          </a:ln>
        </p:spPr>
        <p:txBody>
          <a:bodyPr wrap="square" rtlCol="0">
            <a:spAutoFit/>
          </a:bodyPr>
          <a:lstStyle/>
          <a:p>
            <a:pPr algn="r"/>
            <a:r>
              <a:rPr lang="en-US" sz="4000" dirty="0" smtClean="0">
                <a:solidFill>
                  <a:srgbClr val="0000FF"/>
                </a:solidFill>
                <a:sym typeface="Wingdings"/>
              </a:rPr>
              <a:t></a:t>
            </a:r>
            <a:endParaRPr lang="en-US" sz="4000" dirty="0">
              <a:solidFill>
                <a:srgbClr val="0000FF"/>
              </a:solidFill>
            </a:endParaRPr>
          </a:p>
        </p:txBody>
      </p:sp>
    </p:spTree>
    <p:extLst>
      <p:ext uri="{BB962C8B-B14F-4D97-AF65-F5344CB8AC3E}">
        <p14:creationId xmlns:p14="http://schemas.microsoft.com/office/powerpoint/2010/main" val="81263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7467600" cy="1143000"/>
          </a:xfrm>
        </p:spPr>
        <p:txBody>
          <a:bodyPr>
            <a:normAutofit fontScale="90000"/>
          </a:bodyPr>
          <a:lstStyle/>
          <a:p>
            <a:pPr algn="l"/>
            <a:r>
              <a:rPr lang="en-US" sz="3600" b="1" dirty="0"/>
              <a:t>Step 6) Interaction between scientists </a:t>
            </a:r>
            <a:r>
              <a:rPr lang="en-US" sz="3600" b="1" dirty="0" smtClean="0"/>
              <a:t/>
            </a:r>
            <a:br>
              <a:rPr lang="en-US" sz="3600" b="1" dirty="0" smtClean="0"/>
            </a:br>
            <a:r>
              <a:rPr lang="en-US" sz="3600" b="1" dirty="0" smtClean="0"/>
              <a:t>              and stakeholders: Am. River</a:t>
            </a:r>
            <a:endParaRPr lang="en-US" sz="3600" dirty="0"/>
          </a:p>
        </p:txBody>
      </p:sp>
      <p:sp>
        <p:nvSpPr>
          <p:cNvPr id="12" name="Content Placeholder 11"/>
          <p:cNvSpPr>
            <a:spLocks noGrp="1"/>
          </p:cNvSpPr>
          <p:nvPr>
            <p:ph idx="1"/>
          </p:nvPr>
        </p:nvSpPr>
        <p:spPr>
          <a:xfrm>
            <a:off x="457200" y="2179637"/>
            <a:ext cx="8229600" cy="4068763"/>
          </a:xfrm>
        </p:spPr>
        <p:txBody>
          <a:bodyPr/>
          <a:lstStyle/>
          <a:p>
            <a:pPr marL="0" indent="0">
              <a:buNone/>
            </a:pPr>
            <a:r>
              <a:rPr lang="en-US" b="1" dirty="0" smtClean="0"/>
              <a:t>Management and Resource Agencies</a:t>
            </a:r>
          </a:p>
          <a:p>
            <a:r>
              <a:rPr lang="en-US" dirty="0" smtClean="0"/>
              <a:t>US Bureau of Reclamation </a:t>
            </a:r>
          </a:p>
          <a:p>
            <a:pPr lvl="1"/>
            <a:r>
              <a:rPr lang="en-US" dirty="0">
                <a:effectLst>
                  <a:glow rad="228600">
                    <a:schemeClr val="accent3">
                      <a:satMod val="175000"/>
                      <a:alpha val="40000"/>
                    </a:schemeClr>
                  </a:glow>
                </a:effectLst>
              </a:rPr>
              <a:t>Implementing since 2006</a:t>
            </a:r>
          </a:p>
          <a:p>
            <a:pPr lvl="1"/>
            <a:r>
              <a:rPr lang="en-US" dirty="0" smtClean="0">
                <a:effectLst>
                  <a:glow rad="228600">
                    <a:schemeClr val="accent3">
                      <a:satMod val="175000"/>
                      <a:alpha val="40000"/>
                    </a:schemeClr>
                  </a:glow>
                </a:effectLst>
              </a:rPr>
              <a:t>Flow </a:t>
            </a:r>
            <a:r>
              <a:rPr lang="en-US" dirty="0">
                <a:effectLst>
                  <a:glow rad="228600">
                    <a:schemeClr val="accent3">
                      <a:satMod val="175000"/>
                      <a:alpha val="40000"/>
                    </a:schemeClr>
                  </a:glow>
                </a:effectLst>
              </a:rPr>
              <a:t>approach in 2008 </a:t>
            </a:r>
            <a:r>
              <a:rPr lang="en-US" dirty="0" smtClean="0">
                <a:effectLst>
                  <a:glow rad="228600">
                    <a:schemeClr val="accent3">
                      <a:satMod val="175000"/>
                      <a:alpha val="40000"/>
                    </a:schemeClr>
                  </a:glow>
                </a:effectLst>
              </a:rPr>
              <a:t>BA</a:t>
            </a:r>
          </a:p>
          <a:p>
            <a:r>
              <a:rPr lang="en-US" dirty="0" smtClean="0"/>
              <a:t>US </a:t>
            </a:r>
            <a:r>
              <a:rPr lang="en-US" dirty="0" smtClean="0"/>
              <a:t>Fish and Wildlife Service</a:t>
            </a:r>
          </a:p>
          <a:p>
            <a:r>
              <a:rPr lang="en-US" dirty="0" smtClean="0"/>
              <a:t>National Marine Fisheries Service </a:t>
            </a:r>
          </a:p>
          <a:p>
            <a:pPr lvl="1"/>
            <a:r>
              <a:rPr lang="en-US" dirty="0" smtClean="0">
                <a:effectLst>
                  <a:glow rad="228600">
                    <a:schemeClr val="accent3">
                      <a:satMod val="175000"/>
                      <a:alpha val="40000"/>
                    </a:schemeClr>
                  </a:glow>
                </a:effectLst>
              </a:rPr>
              <a:t>Flow approach in 2009 </a:t>
            </a:r>
            <a:r>
              <a:rPr lang="en-US" dirty="0" err="1" smtClean="0">
                <a:effectLst>
                  <a:glow rad="228600">
                    <a:schemeClr val="accent3">
                      <a:satMod val="175000"/>
                      <a:alpha val="40000"/>
                    </a:schemeClr>
                  </a:glow>
                </a:effectLst>
              </a:rPr>
              <a:t>BiOp</a:t>
            </a:r>
            <a:endParaRPr lang="en-US" dirty="0" smtClean="0">
              <a:effectLst>
                <a:glow rad="228600">
                  <a:schemeClr val="accent3">
                    <a:satMod val="175000"/>
                    <a:alpha val="40000"/>
                  </a:schemeClr>
                </a:glow>
              </a:effectLst>
            </a:endParaRPr>
          </a:p>
          <a:p>
            <a:r>
              <a:rPr lang="en-US" dirty="0" smtClean="0"/>
              <a:t>California Department of Fish and Wildlife</a:t>
            </a:r>
            <a:endParaRPr lang="en-US" dirty="0"/>
          </a:p>
        </p:txBody>
      </p:sp>
      <p:sp>
        <p:nvSpPr>
          <p:cNvPr id="4" name="TextBox 3"/>
          <p:cNvSpPr txBox="1"/>
          <p:nvPr/>
        </p:nvSpPr>
        <p:spPr>
          <a:xfrm>
            <a:off x="990600" y="381000"/>
            <a:ext cx="533400" cy="707886"/>
          </a:xfrm>
          <a:prstGeom prst="rect">
            <a:avLst/>
          </a:prstGeom>
          <a:noFill/>
          <a:ln>
            <a:noFill/>
          </a:ln>
        </p:spPr>
        <p:txBody>
          <a:bodyPr wrap="square" rtlCol="0">
            <a:spAutoFit/>
          </a:bodyPr>
          <a:lstStyle/>
          <a:p>
            <a:pPr algn="r"/>
            <a:r>
              <a:rPr lang="en-US" sz="4000" dirty="0" smtClean="0">
                <a:solidFill>
                  <a:srgbClr val="0000FF"/>
                </a:solidFill>
                <a:sym typeface="Wingdings"/>
              </a:rPr>
              <a:t></a:t>
            </a:r>
            <a:endParaRPr lang="en-US" sz="4000" dirty="0">
              <a:solidFill>
                <a:srgbClr val="0000FF"/>
              </a:solidFill>
            </a:endParaRPr>
          </a:p>
        </p:txBody>
      </p:sp>
    </p:spTree>
    <p:extLst>
      <p:ext uri="{BB962C8B-B14F-4D97-AF65-F5344CB8AC3E}">
        <p14:creationId xmlns:p14="http://schemas.microsoft.com/office/powerpoint/2010/main" val="210931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7467600" cy="1143000"/>
          </a:xfrm>
        </p:spPr>
        <p:txBody>
          <a:bodyPr>
            <a:normAutofit fontScale="90000"/>
          </a:bodyPr>
          <a:lstStyle/>
          <a:p>
            <a:pPr algn="l"/>
            <a:r>
              <a:rPr lang="en-US" sz="3600" b="1" dirty="0"/>
              <a:t>Step 6) Interaction between scientists </a:t>
            </a:r>
            <a:r>
              <a:rPr lang="en-US" sz="3600" b="1" dirty="0" smtClean="0"/>
              <a:t/>
            </a:r>
            <a:br>
              <a:rPr lang="en-US" sz="3600" b="1" dirty="0" smtClean="0"/>
            </a:br>
            <a:r>
              <a:rPr lang="en-US" sz="3600" b="1" dirty="0" smtClean="0"/>
              <a:t>              and stakeholders: Am. River</a:t>
            </a:r>
            <a:endParaRPr lang="en-US" sz="3600" dirty="0"/>
          </a:p>
        </p:txBody>
      </p:sp>
      <p:sp>
        <p:nvSpPr>
          <p:cNvPr id="12" name="Content Placeholder 11"/>
          <p:cNvSpPr>
            <a:spLocks noGrp="1"/>
          </p:cNvSpPr>
          <p:nvPr>
            <p:ph idx="1"/>
          </p:nvPr>
        </p:nvSpPr>
        <p:spPr>
          <a:xfrm>
            <a:off x="457200" y="2103437"/>
            <a:ext cx="2895600" cy="715963"/>
          </a:xfrm>
        </p:spPr>
        <p:txBody>
          <a:bodyPr/>
          <a:lstStyle/>
          <a:p>
            <a:pPr marL="0" indent="0">
              <a:buNone/>
            </a:pPr>
            <a:r>
              <a:rPr lang="en-US" b="1" dirty="0" smtClean="0"/>
              <a:t>Stakeholders</a:t>
            </a:r>
          </a:p>
        </p:txBody>
      </p:sp>
      <p:grpSp>
        <p:nvGrpSpPr>
          <p:cNvPr id="4" name="Group 3"/>
          <p:cNvGrpSpPr/>
          <p:nvPr/>
        </p:nvGrpSpPr>
        <p:grpSpPr>
          <a:xfrm>
            <a:off x="810391" y="2362200"/>
            <a:ext cx="8486009" cy="4495800"/>
            <a:chOff x="381000" y="1981200"/>
            <a:chExt cx="8486009" cy="4495800"/>
          </a:xfrm>
        </p:grpSpPr>
        <p:sp>
          <p:nvSpPr>
            <p:cNvPr id="5" name="Rectangle 21"/>
            <p:cNvSpPr>
              <a:spLocks noChangeArrowheads="1"/>
            </p:cNvSpPr>
            <p:nvPr/>
          </p:nvSpPr>
          <p:spPr bwMode="auto">
            <a:xfrm>
              <a:off x="381000" y="1981200"/>
              <a:ext cx="8486009" cy="4495800"/>
            </a:xfrm>
            <a:prstGeom prst="rect">
              <a:avLst/>
            </a:prstGeom>
            <a:noFill/>
            <a:ln>
              <a:noFill/>
            </a:ln>
            <a:effectLst>
              <a:outerShdw blurRad="50800" dist="101600" dir="2700000" algn="tl" rotWithShape="0">
                <a:prstClr val="black">
                  <a:alpha val="58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400" dirty="0"/>
            </a:p>
          </p:txBody>
        </p:sp>
        <p:grpSp>
          <p:nvGrpSpPr>
            <p:cNvPr id="6" name="Group 22"/>
            <p:cNvGrpSpPr>
              <a:grpSpLocks/>
            </p:cNvGrpSpPr>
            <p:nvPr/>
          </p:nvGrpSpPr>
          <p:grpSpPr bwMode="auto">
            <a:xfrm>
              <a:off x="2593717" y="2216371"/>
              <a:ext cx="4125540" cy="4132743"/>
              <a:chOff x="252" y="252"/>
              <a:chExt cx="438" cy="438"/>
            </a:xfrm>
          </p:grpSpPr>
          <p:sp>
            <p:nvSpPr>
              <p:cNvPr id="7" name="Freeform 23"/>
              <p:cNvSpPr>
                <a:spLocks/>
              </p:cNvSpPr>
              <p:nvPr/>
            </p:nvSpPr>
            <p:spPr bwMode="auto">
              <a:xfrm>
                <a:off x="421" y="252"/>
                <a:ext cx="104" cy="189"/>
              </a:xfrm>
              <a:custGeom>
                <a:avLst/>
                <a:gdLst>
                  <a:gd name="T0" fmla="*/ 7 w 800"/>
                  <a:gd name="T1" fmla="*/ 0 h 1454"/>
                  <a:gd name="T2" fmla="*/ 12 w 800"/>
                  <a:gd name="T3" fmla="*/ 21 h 1454"/>
                  <a:gd name="T4" fmla="*/ 6 w 800"/>
                  <a:gd name="T5" fmla="*/ 24 h 1454"/>
                  <a:gd name="T6" fmla="*/ 1 w 800"/>
                  <a:gd name="T7" fmla="*/ 20 h 1454"/>
                  <a:gd name="T8" fmla="*/ 7 w 800"/>
                  <a:gd name="T9" fmla="*/ 0 h 1454"/>
                  <a:gd name="T10" fmla="*/ 0 60000 65536"/>
                  <a:gd name="T11" fmla="*/ 0 60000 65536"/>
                  <a:gd name="T12" fmla="*/ 0 60000 65536"/>
                  <a:gd name="T13" fmla="*/ 0 60000 65536"/>
                  <a:gd name="T14" fmla="*/ 0 60000 65536"/>
                  <a:gd name="T15" fmla="*/ 0 w 800"/>
                  <a:gd name="T16" fmla="*/ 0 h 1454"/>
                  <a:gd name="T17" fmla="*/ 800 w 800"/>
                  <a:gd name="T18" fmla="*/ 1454 h 1454"/>
                </a:gdLst>
                <a:ahLst/>
                <a:cxnLst>
                  <a:cxn ang="T10">
                    <a:pos x="T0" y="T1"/>
                  </a:cxn>
                  <a:cxn ang="T11">
                    <a:pos x="T2" y="T3"/>
                  </a:cxn>
                  <a:cxn ang="T12">
                    <a:pos x="T4" y="T5"/>
                  </a:cxn>
                  <a:cxn ang="T13">
                    <a:pos x="T6" y="T7"/>
                  </a:cxn>
                  <a:cxn ang="T14">
                    <a:pos x="T8" y="T9"/>
                  </a:cxn>
                </a:cxnLst>
                <a:rect l="T15" t="T16" r="T17" b="T18"/>
                <a:pathLst>
                  <a:path w="800" h="1454">
                    <a:moveTo>
                      <a:pt x="402" y="0"/>
                    </a:moveTo>
                    <a:cubicBezTo>
                      <a:pt x="566" y="768"/>
                      <a:pt x="800" y="974"/>
                      <a:pt x="711" y="1214"/>
                    </a:cubicBezTo>
                    <a:cubicBezTo>
                      <a:pt x="622" y="1454"/>
                      <a:pt x="421" y="1443"/>
                      <a:pt x="366" y="1445"/>
                    </a:cubicBezTo>
                    <a:cubicBezTo>
                      <a:pt x="311" y="1447"/>
                      <a:pt x="110" y="1417"/>
                      <a:pt x="55" y="1189"/>
                    </a:cubicBezTo>
                    <a:cubicBezTo>
                      <a:pt x="0" y="961"/>
                      <a:pt x="191" y="759"/>
                      <a:pt x="402" y="0"/>
                    </a:cubicBezTo>
                    <a:close/>
                  </a:path>
                </a:pathLst>
              </a:custGeom>
              <a:solidFill>
                <a:schemeClr val="accent1">
                  <a:lumMod val="75000"/>
                </a:schemeClr>
              </a:solidFill>
              <a:ln>
                <a:noFill/>
              </a:ln>
              <a:scene3d>
                <a:camera prst="orthographicFront"/>
                <a:lightRig rig="soft" dir="t">
                  <a:rot lat="0" lon="0" rev="21594000"/>
                </a:lightRig>
              </a:scene3d>
              <a:sp3d prstMaterial="metal">
                <a:bevelT w="292100" h="215900"/>
                <a:bevelB w="0"/>
              </a:sp3d>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8" name="Freeform 24"/>
              <p:cNvSpPr>
                <a:spLocks/>
              </p:cNvSpPr>
              <p:nvPr/>
            </p:nvSpPr>
            <p:spPr bwMode="auto">
              <a:xfrm flipV="1">
                <a:off x="420" y="501"/>
                <a:ext cx="105" cy="189"/>
              </a:xfrm>
              <a:custGeom>
                <a:avLst/>
                <a:gdLst>
                  <a:gd name="T0" fmla="*/ 7 w 800"/>
                  <a:gd name="T1" fmla="*/ 0 h 1454"/>
                  <a:gd name="T2" fmla="*/ 12 w 800"/>
                  <a:gd name="T3" fmla="*/ 21 h 1454"/>
                  <a:gd name="T4" fmla="*/ 6 w 800"/>
                  <a:gd name="T5" fmla="*/ 24 h 1454"/>
                  <a:gd name="T6" fmla="*/ 1 w 800"/>
                  <a:gd name="T7" fmla="*/ 20 h 1454"/>
                  <a:gd name="T8" fmla="*/ 7 w 800"/>
                  <a:gd name="T9" fmla="*/ 0 h 1454"/>
                  <a:gd name="T10" fmla="*/ 0 60000 65536"/>
                  <a:gd name="T11" fmla="*/ 0 60000 65536"/>
                  <a:gd name="T12" fmla="*/ 0 60000 65536"/>
                  <a:gd name="T13" fmla="*/ 0 60000 65536"/>
                  <a:gd name="T14" fmla="*/ 0 60000 65536"/>
                  <a:gd name="T15" fmla="*/ 0 w 800"/>
                  <a:gd name="T16" fmla="*/ 0 h 1454"/>
                  <a:gd name="T17" fmla="*/ 800 w 800"/>
                  <a:gd name="T18" fmla="*/ 1454 h 1454"/>
                </a:gdLst>
                <a:ahLst/>
                <a:cxnLst>
                  <a:cxn ang="T10">
                    <a:pos x="T0" y="T1"/>
                  </a:cxn>
                  <a:cxn ang="T11">
                    <a:pos x="T2" y="T3"/>
                  </a:cxn>
                  <a:cxn ang="T12">
                    <a:pos x="T4" y="T5"/>
                  </a:cxn>
                  <a:cxn ang="T13">
                    <a:pos x="T6" y="T7"/>
                  </a:cxn>
                  <a:cxn ang="T14">
                    <a:pos x="T8" y="T9"/>
                  </a:cxn>
                </a:cxnLst>
                <a:rect l="T15" t="T16" r="T17" b="T18"/>
                <a:pathLst>
                  <a:path w="800" h="1454">
                    <a:moveTo>
                      <a:pt x="402" y="0"/>
                    </a:moveTo>
                    <a:cubicBezTo>
                      <a:pt x="566" y="768"/>
                      <a:pt x="800" y="974"/>
                      <a:pt x="711" y="1214"/>
                    </a:cubicBezTo>
                    <a:cubicBezTo>
                      <a:pt x="622" y="1454"/>
                      <a:pt x="421" y="1443"/>
                      <a:pt x="366" y="1445"/>
                    </a:cubicBezTo>
                    <a:cubicBezTo>
                      <a:pt x="311" y="1447"/>
                      <a:pt x="110" y="1417"/>
                      <a:pt x="55" y="1189"/>
                    </a:cubicBezTo>
                    <a:cubicBezTo>
                      <a:pt x="0" y="961"/>
                      <a:pt x="191" y="759"/>
                      <a:pt x="402" y="0"/>
                    </a:cubicBezTo>
                    <a:close/>
                  </a:path>
                </a:pathLst>
              </a:custGeom>
              <a:solidFill>
                <a:schemeClr val="accent1">
                  <a:lumMod val="75000"/>
                </a:schemeClr>
              </a:solidFill>
              <a:ln>
                <a:noFill/>
              </a:ln>
              <a:scene3d>
                <a:camera prst="orthographicFront"/>
                <a:lightRig rig="soft" dir="t">
                  <a:rot lat="0" lon="0" rev="21594000"/>
                </a:lightRig>
              </a:scene3d>
              <a:sp3d prstMaterial="metal">
                <a:bevelT w="292100" h="215900"/>
                <a:bevelB w="0"/>
              </a:sp3d>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9" name="Freeform 25"/>
              <p:cNvSpPr>
                <a:spLocks/>
              </p:cNvSpPr>
              <p:nvPr/>
            </p:nvSpPr>
            <p:spPr bwMode="auto">
              <a:xfrm rot="5400000">
                <a:off x="543" y="379"/>
                <a:ext cx="104" cy="190"/>
              </a:xfrm>
              <a:custGeom>
                <a:avLst/>
                <a:gdLst>
                  <a:gd name="T0" fmla="*/ 7 w 800"/>
                  <a:gd name="T1" fmla="*/ 0 h 1454"/>
                  <a:gd name="T2" fmla="*/ 12 w 800"/>
                  <a:gd name="T3" fmla="*/ 21 h 1454"/>
                  <a:gd name="T4" fmla="*/ 6 w 800"/>
                  <a:gd name="T5" fmla="*/ 25 h 1454"/>
                  <a:gd name="T6" fmla="*/ 1 w 800"/>
                  <a:gd name="T7" fmla="*/ 20 h 1454"/>
                  <a:gd name="T8" fmla="*/ 7 w 800"/>
                  <a:gd name="T9" fmla="*/ 0 h 1454"/>
                  <a:gd name="T10" fmla="*/ 0 60000 65536"/>
                  <a:gd name="T11" fmla="*/ 0 60000 65536"/>
                  <a:gd name="T12" fmla="*/ 0 60000 65536"/>
                  <a:gd name="T13" fmla="*/ 0 60000 65536"/>
                  <a:gd name="T14" fmla="*/ 0 60000 65536"/>
                  <a:gd name="T15" fmla="*/ 0 w 800"/>
                  <a:gd name="T16" fmla="*/ 0 h 1454"/>
                  <a:gd name="T17" fmla="*/ 800 w 800"/>
                  <a:gd name="T18" fmla="*/ 1454 h 1454"/>
                </a:gdLst>
                <a:ahLst/>
                <a:cxnLst>
                  <a:cxn ang="T10">
                    <a:pos x="T0" y="T1"/>
                  </a:cxn>
                  <a:cxn ang="T11">
                    <a:pos x="T2" y="T3"/>
                  </a:cxn>
                  <a:cxn ang="T12">
                    <a:pos x="T4" y="T5"/>
                  </a:cxn>
                  <a:cxn ang="T13">
                    <a:pos x="T6" y="T7"/>
                  </a:cxn>
                  <a:cxn ang="T14">
                    <a:pos x="T8" y="T9"/>
                  </a:cxn>
                </a:cxnLst>
                <a:rect l="T15" t="T16" r="T17" b="T18"/>
                <a:pathLst>
                  <a:path w="800" h="1454">
                    <a:moveTo>
                      <a:pt x="402" y="0"/>
                    </a:moveTo>
                    <a:cubicBezTo>
                      <a:pt x="566" y="768"/>
                      <a:pt x="800" y="974"/>
                      <a:pt x="711" y="1214"/>
                    </a:cubicBezTo>
                    <a:cubicBezTo>
                      <a:pt x="622" y="1454"/>
                      <a:pt x="421" y="1443"/>
                      <a:pt x="366" y="1445"/>
                    </a:cubicBezTo>
                    <a:cubicBezTo>
                      <a:pt x="311" y="1447"/>
                      <a:pt x="110" y="1417"/>
                      <a:pt x="55" y="1189"/>
                    </a:cubicBezTo>
                    <a:cubicBezTo>
                      <a:pt x="0" y="961"/>
                      <a:pt x="191" y="759"/>
                      <a:pt x="402" y="0"/>
                    </a:cubicBezTo>
                    <a:close/>
                  </a:path>
                </a:pathLst>
              </a:custGeom>
              <a:solidFill>
                <a:schemeClr val="accent1">
                  <a:lumMod val="75000"/>
                </a:schemeClr>
              </a:solidFill>
              <a:ln>
                <a:noFill/>
              </a:ln>
              <a:scene3d>
                <a:camera prst="orthographicFront"/>
                <a:lightRig rig="soft" dir="t">
                  <a:rot lat="0" lon="0" rev="21594000"/>
                </a:lightRig>
              </a:scene3d>
              <a:sp3d prstMaterial="metal">
                <a:bevelT w="292100" h="215900"/>
                <a:bevelB w="0"/>
              </a:sp3d>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sp>
            <p:nvSpPr>
              <p:cNvPr id="10" name="Freeform 26"/>
              <p:cNvSpPr>
                <a:spLocks/>
              </p:cNvSpPr>
              <p:nvPr/>
            </p:nvSpPr>
            <p:spPr bwMode="auto">
              <a:xfrm rot="16200000" flipH="1">
                <a:off x="295" y="379"/>
                <a:ext cx="104" cy="190"/>
              </a:xfrm>
              <a:custGeom>
                <a:avLst/>
                <a:gdLst>
                  <a:gd name="T0" fmla="*/ 7 w 800"/>
                  <a:gd name="T1" fmla="*/ 0 h 1454"/>
                  <a:gd name="T2" fmla="*/ 12 w 800"/>
                  <a:gd name="T3" fmla="*/ 21 h 1454"/>
                  <a:gd name="T4" fmla="*/ 6 w 800"/>
                  <a:gd name="T5" fmla="*/ 25 h 1454"/>
                  <a:gd name="T6" fmla="*/ 1 w 800"/>
                  <a:gd name="T7" fmla="*/ 20 h 1454"/>
                  <a:gd name="T8" fmla="*/ 7 w 800"/>
                  <a:gd name="T9" fmla="*/ 0 h 1454"/>
                  <a:gd name="T10" fmla="*/ 0 60000 65536"/>
                  <a:gd name="T11" fmla="*/ 0 60000 65536"/>
                  <a:gd name="T12" fmla="*/ 0 60000 65536"/>
                  <a:gd name="T13" fmla="*/ 0 60000 65536"/>
                  <a:gd name="T14" fmla="*/ 0 60000 65536"/>
                  <a:gd name="T15" fmla="*/ 0 w 800"/>
                  <a:gd name="T16" fmla="*/ 0 h 1454"/>
                  <a:gd name="T17" fmla="*/ 800 w 800"/>
                  <a:gd name="T18" fmla="*/ 1454 h 1454"/>
                </a:gdLst>
                <a:ahLst/>
                <a:cxnLst>
                  <a:cxn ang="T10">
                    <a:pos x="T0" y="T1"/>
                  </a:cxn>
                  <a:cxn ang="T11">
                    <a:pos x="T2" y="T3"/>
                  </a:cxn>
                  <a:cxn ang="T12">
                    <a:pos x="T4" y="T5"/>
                  </a:cxn>
                  <a:cxn ang="T13">
                    <a:pos x="T6" y="T7"/>
                  </a:cxn>
                  <a:cxn ang="T14">
                    <a:pos x="T8" y="T9"/>
                  </a:cxn>
                </a:cxnLst>
                <a:rect l="T15" t="T16" r="T17" b="T18"/>
                <a:pathLst>
                  <a:path w="800" h="1454">
                    <a:moveTo>
                      <a:pt x="402" y="0"/>
                    </a:moveTo>
                    <a:cubicBezTo>
                      <a:pt x="566" y="768"/>
                      <a:pt x="800" y="974"/>
                      <a:pt x="711" y="1214"/>
                    </a:cubicBezTo>
                    <a:cubicBezTo>
                      <a:pt x="622" y="1454"/>
                      <a:pt x="421" y="1443"/>
                      <a:pt x="366" y="1445"/>
                    </a:cubicBezTo>
                    <a:cubicBezTo>
                      <a:pt x="311" y="1447"/>
                      <a:pt x="110" y="1417"/>
                      <a:pt x="55" y="1189"/>
                    </a:cubicBezTo>
                    <a:cubicBezTo>
                      <a:pt x="0" y="961"/>
                      <a:pt x="191" y="759"/>
                      <a:pt x="402" y="0"/>
                    </a:cubicBezTo>
                    <a:close/>
                  </a:path>
                </a:pathLst>
              </a:custGeom>
              <a:solidFill>
                <a:schemeClr val="accent1">
                  <a:lumMod val="75000"/>
                </a:schemeClr>
              </a:solidFill>
              <a:ln>
                <a:noFill/>
              </a:ln>
              <a:scene3d>
                <a:camera prst="orthographicFront"/>
                <a:lightRig rig="soft" dir="t">
                  <a:rot lat="0" lon="0" rev="21594000"/>
                </a:lightRig>
              </a:scene3d>
              <a:sp3d prstMaterial="metal">
                <a:bevelT w="292100" h="215900"/>
                <a:bevelB w="0"/>
              </a:sp3d>
              <a:extLst>
                <a:ext uri="{91240B29-F687-4F45-9708-019B960494DF}">
                  <a14:hiddenLine xmlns:a14="http://schemas.microsoft.com/office/drawing/2010/main" w="9525">
                    <a:solidFill>
                      <a:srgbClr val="000000"/>
                    </a:solidFill>
                    <a:round/>
                    <a:headEnd/>
                    <a:tailEnd/>
                  </a14:hiddenLine>
                </a:ext>
              </a:extLst>
            </p:spPr>
            <p:txBody>
              <a:bodyPr/>
              <a:lstStyle/>
              <a:p>
                <a:endParaRPr lang="en-US" sz="1400" dirty="0"/>
              </a:p>
            </p:txBody>
          </p:sp>
        </p:grpSp>
      </p:grpSp>
      <p:sp>
        <p:nvSpPr>
          <p:cNvPr id="11" name="Rectangle 10"/>
          <p:cNvSpPr/>
          <p:nvPr/>
        </p:nvSpPr>
        <p:spPr>
          <a:xfrm>
            <a:off x="3386143" y="2369403"/>
            <a:ext cx="1397113" cy="707886"/>
          </a:xfrm>
          <a:prstGeom prst="rect">
            <a:avLst/>
          </a:prstGeom>
          <a:noFill/>
        </p:spPr>
        <p:txBody>
          <a:bodyPr wrap="none" lIns="91440" tIns="45720" rIns="91440" bIns="45720">
            <a:spAutoFit/>
          </a:bodyPr>
          <a:lstStyle/>
          <a:p>
            <a:pPr algn="ctr"/>
            <a:r>
              <a:rPr lang="en-US" sz="4000" dirty="0" smtClean="0">
                <a:latin typeface="Times New Roman" pitchFamily="18" charset="0"/>
                <a:cs typeface="Times New Roman" pitchFamily="18" charset="0"/>
              </a:rPr>
              <a:t>Water</a:t>
            </a:r>
            <a:endParaRPr lang="en-US" sz="4000" dirty="0">
              <a:latin typeface="Times New Roman" pitchFamily="18" charset="0"/>
              <a:cs typeface="Times New Roman" pitchFamily="18" charset="0"/>
            </a:endParaRPr>
          </a:p>
        </p:txBody>
      </p:sp>
      <p:sp>
        <p:nvSpPr>
          <p:cNvPr id="13" name="Rectangle 12"/>
          <p:cNvSpPr/>
          <p:nvPr/>
        </p:nvSpPr>
        <p:spPr>
          <a:xfrm>
            <a:off x="6737701" y="4731603"/>
            <a:ext cx="2010486" cy="707886"/>
          </a:xfrm>
          <a:prstGeom prst="rect">
            <a:avLst/>
          </a:prstGeom>
          <a:noFill/>
        </p:spPr>
        <p:txBody>
          <a:bodyPr wrap="none" lIns="91440" tIns="45720" rIns="91440" bIns="45720">
            <a:spAutoFit/>
          </a:bodyPr>
          <a:lstStyle/>
          <a:p>
            <a:pPr algn="ctr"/>
            <a:r>
              <a:rPr lang="en-US" sz="4000" dirty="0" smtClean="0">
                <a:latin typeface="Times New Roman" pitchFamily="18" charset="0"/>
                <a:cs typeface="Times New Roman" pitchFamily="18" charset="0"/>
              </a:rPr>
              <a:t>Business</a:t>
            </a:r>
            <a:endParaRPr lang="en-US" sz="4000" dirty="0">
              <a:latin typeface="Times New Roman" pitchFamily="18" charset="0"/>
              <a:cs typeface="Times New Roman" pitchFamily="18" charset="0"/>
            </a:endParaRPr>
          </a:p>
        </p:txBody>
      </p:sp>
      <p:sp>
        <p:nvSpPr>
          <p:cNvPr id="14" name="Rectangle 13"/>
          <p:cNvSpPr/>
          <p:nvPr/>
        </p:nvSpPr>
        <p:spPr>
          <a:xfrm>
            <a:off x="1984535" y="3817203"/>
            <a:ext cx="1495922" cy="707886"/>
          </a:xfrm>
          <a:prstGeom prst="rect">
            <a:avLst/>
          </a:prstGeom>
          <a:noFill/>
        </p:spPr>
        <p:txBody>
          <a:bodyPr wrap="none" lIns="91440" tIns="45720" rIns="91440" bIns="45720">
            <a:spAutoFit/>
          </a:bodyPr>
          <a:lstStyle/>
          <a:p>
            <a:pPr algn="ctr"/>
            <a:r>
              <a:rPr lang="en-US" sz="4000" dirty="0" smtClean="0">
                <a:latin typeface="Times New Roman" pitchFamily="18" charset="0"/>
                <a:cs typeface="Times New Roman" pitchFamily="18" charset="0"/>
              </a:rPr>
              <a:t>Public</a:t>
            </a:r>
            <a:endParaRPr lang="en-US" sz="4000" dirty="0">
              <a:latin typeface="Times New Roman" pitchFamily="18" charset="0"/>
              <a:cs typeface="Times New Roman" pitchFamily="18" charset="0"/>
            </a:endParaRPr>
          </a:p>
        </p:txBody>
      </p:sp>
      <p:sp>
        <p:nvSpPr>
          <p:cNvPr id="15" name="Rectangle 14"/>
          <p:cNvSpPr/>
          <p:nvPr/>
        </p:nvSpPr>
        <p:spPr>
          <a:xfrm>
            <a:off x="5608306" y="6027003"/>
            <a:ext cx="3233578" cy="707886"/>
          </a:xfrm>
          <a:prstGeom prst="rect">
            <a:avLst/>
          </a:prstGeom>
          <a:noFill/>
        </p:spPr>
        <p:txBody>
          <a:bodyPr wrap="none" lIns="91440" tIns="45720" rIns="91440" bIns="45720">
            <a:spAutoFit/>
          </a:bodyPr>
          <a:lstStyle/>
          <a:p>
            <a:pPr algn="ctr"/>
            <a:r>
              <a:rPr lang="en-US" sz="4000" dirty="0" smtClean="0">
                <a:latin typeface="Times New Roman" pitchFamily="18" charset="0"/>
                <a:cs typeface="Times New Roman" pitchFamily="18" charset="0"/>
              </a:rPr>
              <a:t>Environmental</a:t>
            </a:r>
            <a:endParaRPr lang="en-US" sz="4000" dirty="0">
              <a:latin typeface="Times New Roman" pitchFamily="18" charset="0"/>
              <a:cs typeface="Times New Roman" pitchFamily="18" charset="0"/>
            </a:endParaRPr>
          </a:p>
        </p:txBody>
      </p:sp>
      <p:sp>
        <p:nvSpPr>
          <p:cNvPr id="16" name="TextBox 15"/>
          <p:cNvSpPr txBox="1"/>
          <p:nvPr/>
        </p:nvSpPr>
        <p:spPr>
          <a:xfrm>
            <a:off x="990600" y="381000"/>
            <a:ext cx="533400" cy="707886"/>
          </a:xfrm>
          <a:prstGeom prst="rect">
            <a:avLst/>
          </a:prstGeom>
          <a:noFill/>
          <a:ln>
            <a:noFill/>
          </a:ln>
        </p:spPr>
        <p:txBody>
          <a:bodyPr wrap="square" rtlCol="0">
            <a:spAutoFit/>
          </a:bodyPr>
          <a:lstStyle/>
          <a:p>
            <a:pPr algn="r"/>
            <a:r>
              <a:rPr lang="en-US" sz="4000" dirty="0" smtClean="0">
                <a:solidFill>
                  <a:srgbClr val="0000FF"/>
                </a:solidFill>
                <a:sym typeface="Wingdings"/>
              </a:rPr>
              <a:t></a:t>
            </a:r>
            <a:endParaRPr lang="en-US" sz="4000" dirty="0">
              <a:solidFill>
                <a:srgbClr val="0000FF"/>
              </a:solidFill>
            </a:endParaRPr>
          </a:p>
        </p:txBody>
      </p:sp>
    </p:spTree>
    <p:extLst>
      <p:ext uri="{BB962C8B-B14F-4D97-AF65-F5344CB8AC3E}">
        <p14:creationId xmlns:p14="http://schemas.microsoft.com/office/powerpoint/2010/main" val="19958527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3600" b="1" dirty="0"/>
              <a:t>Step 6) Interaction between scientists </a:t>
            </a:r>
            <a:r>
              <a:rPr lang="en-US" sz="3600" b="1" dirty="0" smtClean="0"/>
              <a:t/>
            </a:r>
            <a:br>
              <a:rPr lang="en-US" sz="3600" b="1" dirty="0" smtClean="0"/>
            </a:br>
            <a:r>
              <a:rPr lang="en-US" sz="3600" b="1" dirty="0" smtClean="0"/>
              <a:t>              and stakeholders: Am. River</a:t>
            </a:r>
            <a:endParaRPr lang="en-US" sz="3600" dirty="0"/>
          </a:p>
        </p:txBody>
      </p:sp>
      <p:sp>
        <p:nvSpPr>
          <p:cNvPr id="3" name="Rectangle 2"/>
          <p:cNvSpPr/>
          <p:nvPr/>
        </p:nvSpPr>
        <p:spPr>
          <a:xfrm>
            <a:off x="0" y="0"/>
            <a:ext cx="9144000"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p:cNvSpPr>
            <a:spLocks noGrp="1"/>
          </p:cNvSpPr>
          <p:nvPr>
            <p:ph idx="1"/>
          </p:nvPr>
        </p:nvSpPr>
        <p:spPr>
          <a:xfrm>
            <a:off x="457200" y="2103437"/>
            <a:ext cx="7924800" cy="4602163"/>
          </a:xfrm>
          <a:solidFill>
            <a:schemeClr val="bg1"/>
          </a:solidFill>
        </p:spPr>
        <p:txBody>
          <a:bodyPr/>
          <a:lstStyle/>
          <a:p>
            <a:pPr marL="0" indent="0">
              <a:buNone/>
            </a:pPr>
            <a:r>
              <a:rPr lang="en-US" b="1" dirty="0" smtClean="0"/>
              <a:t>Stakeholders</a:t>
            </a:r>
          </a:p>
          <a:p>
            <a:pPr marL="0" indent="0">
              <a:buNone/>
            </a:pPr>
            <a:endParaRPr lang="en-US" sz="1000" b="1" dirty="0" smtClean="0"/>
          </a:p>
          <a:p>
            <a:pPr marL="0" indent="0">
              <a:buNone/>
            </a:pPr>
            <a:r>
              <a:rPr lang="en-US" sz="2400" b="1" dirty="0" smtClean="0"/>
              <a:t>BUSINESS</a:t>
            </a:r>
            <a:endParaRPr lang="en-US" sz="2400" b="1" dirty="0"/>
          </a:p>
          <a:p>
            <a:pPr marL="0" indent="0">
              <a:buNone/>
            </a:pPr>
            <a:r>
              <a:rPr lang="en-US" sz="2400" dirty="0" smtClean="0"/>
              <a:t>AKT </a:t>
            </a:r>
            <a:r>
              <a:rPr lang="en-US" sz="2400" dirty="0"/>
              <a:t>Development</a:t>
            </a:r>
          </a:p>
          <a:p>
            <a:pPr marL="0" indent="0">
              <a:buNone/>
            </a:pPr>
            <a:r>
              <a:rPr lang="en-US" sz="2400" dirty="0"/>
              <a:t>Associated General Contractors</a:t>
            </a:r>
          </a:p>
          <a:p>
            <a:pPr marL="0" indent="0">
              <a:buNone/>
            </a:pPr>
            <a:r>
              <a:rPr lang="en-US" sz="2400" dirty="0"/>
              <a:t>North State Building Industry Association</a:t>
            </a:r>
          </a:p>
          <a:p>
            <a:pPr marL="0" indent="0">
              <a:buNone/>
            </a:pPr>
            <a:r>
              <a:rPr lang="en-US" sz="2400" dirty="0"/>
              <a:t>Sacramento Association of Realtors</a:t>
            </a:r>
          </a:p>
          <a:p>
            <a:pPr marL="0" indent="0">
              <a:buNone/>
            </a:pPr>
            <a:r>
              <a:rPr lang="en-US" sz="2400" dirty="0"/>
              <a:t>Sacramento Metropolitan Chamber of Commerce</a:t>
            </a:r>
          </a:p>
          <a:p>
            <a:pPr marL="0" indent="0">
              <a:buNone/>
            </a:pPr>
            <a:r>
              <a:rPr lang="en-US" sz="2400" dirty="0"/>
              <a:t>Sacramento Sierra Building &amp; Construction Trades Council</a:t>
            </a:r>
          </a:p>
          <a:p>
            <a:pPr marL="0" indent="0">
              <a:buNone/>
            </a:pPr>
            <a:endParaRPr lang="en-US" sz="1050" dirty="0" smtClean="0"/>
          </a:p>
          <a:p>
            <a:pPr marL="0" indent="0">
              <a:buNone/>
            </a:pPr>
            <a:r>
              <a:rPr lang="en-US" sz="2400" b="1" dirty="0" smtClean="0"/>
              <a:t>PUBLIC</a:t>
            </a:r>
            <a:endParaRPr lang="en-US" sz="2400" b="1" dirty="0"/>
          </a:p>
          <a:p>
            <a:pPr marL="0" indent="0">
              <a:buNone/>
            </a:pPr>
            <a:r>
              <a:rPr lang="en-US" sz="2400" dirty="0" smtClean="0"/>
              <a:t>City </a:t>
            </a:r>
            <a:r>
              <a:rPr lang="en-US" sz="2400" dirty="0"/>
              <a:t>of Sacramento</a:t>
            </a:r>
          </a:p>
          <a:p>
            <a:pPr marL="0" indent="0">
              <a:buNone/>
            </a:pPr>
            <a:r>
              <a:rPr lang="en-US" sz="2400" dirty="0"/>
              <a:t>County of Sacramento</a:t>
            </a:r>
          </a:p>
          <a:p>
            <a:pPr marL="0" indent="0">
              <a:buNone/>
            </a:pPr>
            <a:r>
              <a:rPr lang="en-US" sz="2400" dirty="0"/>
              <a:t>League of Women Voters of California</a:t>
            </a:r>
          </a:p>
          <a:p>
            <a:pPr marL="0" indent="0">
              <a:buNone/>
            </a:pPr>
            <a:r>
              <a:rPr lang="en-US" sz="2400" dirty="0"/>
              <a:t>Sacramento County Alliance of Neighborhoods</a:t>
            </a:r>
          </a:p>
          <a:p>
            <a:pPr marL="0" indent="0">
              <a:buNone/>
            </a:pPr>
            <a:r>
              <a:rPr lang="en-US" sz="2400" dirty="0"/>
              <a:t>Sacramento County Taxpayers League</a:t>
            </a:r>
          </a:p>
          <a:p>
            <a:pPr marL="0" indent="0">
              <a:buNone/>
            </a:pPr>
            <a:r>
              <a:rPr lang="en-US" sz="2400" dirty="0"/>
              <a:t>Sacramento Municipal Utility District</a:t>
            </a:r>
          </a:p>
          <a:p>
            <a:pPr marL="0" indent="0">
              <a:buNone/>
            </a:pPr>
            <a:endParaRPr lang="en-US" sz="1050" dirty="0" smtClean="0"/>
          </a:p>
          <a:p>
            <a:pPr marL="0" indent="0">
              <a:buNone/>
            </a:pPr>
            <a:r>
              <a:rPr lang="en-US" sz="2400" b="1" dirty="0" smtClean="0"/>
              <a:t>WATER</a:t>
            </a:r>
            <a:endParaRPr lang="en-US" sz="2400" b="1" dirty="0"/>
          </a:p>
          <a:p>
            <a:pPr marL="0" indent="0">
              <a:buNone/>
            </a:pPr>
            <a:r>
              <a:rPr lang="en-US" sz="2400" dirty="0" smtClean="0"/>
              <a:t>California-American </a:t>
            </a:r>
            <a:r>
              <a:rPr lang="en-US" sz="2400" dirty="0"/>
              <a:t>Water Company</a:t>
            </a:r>
          </a:p>
          <a:p>
            <a:pPr marL="0" indent="0">
              <a:buNone/>
            </a:pPr>
            <a:r>
              <a:rPr lang="en-US" sz="2400" dirty="0"/>
              <a:t>Carmichael Water District</a:t>
            </a:r>
          </a:p>
          <a:p>
            <a:pPr marL="0" indent="0">
              <a:buNone/>
            </a:pPr>
            <a:r>
              <a:rPr lang="en-US" sz="2400" dirty="0"/>
              <a:t>Citrus Heights Water District</a:t>
            </a:r>
          </a:p>
          <a:p>
            <a:pPr marL="0" indent="0">
              <a:buNone/>
            </a:pPr>
            <a:r>
              <a:rPr lang="en-US" sz="2400" dirty="0"/>
              <a:t>City of Folsom</a:t>
            </a:r>
          </a:p>
          <a:p>
            <a:pPr marL="0" indent="0">
              <a:buNone/>
            </a:pPr>
            <a:r>
              <a:rPr lang="en-US" sz="2400" dirty="0"/>
              <a:t>City of Roseville</a:t>
            </a:r>
          </a:p>
          <a:p>
            <a:pPr marL="0" indent="0">
              <a:buNone/>
            </a:pPr>
            <a:r>
              <a:rPr lang="en-US" sz="2400" dirty="0"/>
              <a:t>Clay Water District</a:t>
            </a:r>
          </a:p>
          <a:p>
            <a:pPr marL="0" indent="0">
              <a:buNone/>
            </a:pPr>
            <a:r>
              <a:rPr lang="en-US" sz="2400" dirty="0"/>
              <a:t>Del Paso Manor Water District</a:t>
            </a:r>
          </a:p>
          <a:p>
            <a:pPr marL="0" indent="0">
              <a:buNone/>
            </a:pPr>
            <a:r>
              <a:rPr lang="en-US" sz="2400" dirty="0"/>
              <a:t>El Dorado County Water Agency</a:t>
            </a:r>
          </a:p>
          <a:p>
            <a:pPr marL="0" indent="0">
              <a:buNone/>
            </a:pPr>
            <a:r>
              <a:rPr lang="en-US" sz="2400" dirty="0"/>
              <a:t>El Dorado Irrigation District</a:t>
            </a:r>
          </a:p>
          <a:p>
            <a:pPr marL="0" indent="0">
              <a:buNone/>
            </a:pPr>
            <a:r>
              <a:rPr lang="en-US" sz="2400" dirty="0"/>
              <a:t>Elk Grove Water Service</a:t>
            </a:r>
          </a:p>
          <a:p>
            <a:pPr marL="0" indent="0">
              <a:buNone/>
            </a:pPr>
            <a:r>
              <a:rPr lang="en-US" sz="2400" dirty="0"/>
              <a:t>Fair Oaks Water District</a:t>
            </a:r>
          </a:p>
          <a:p>
            <a:pPr marL="0" indent="0">
              <a:buNone/>
            </a:pPr>
            <a:r>
              <a:rPr lang="en-US" sz="2400" dirty="0"/>
              <a:t>Florin County Water District</a:t>
            </a:r>
          </a:p>
          <a:p>
            <a:pPr marL="0" indent="0">
              <a:buNone/>
            </a:pPr>
            <a:r>
              <a:rPr lang="en-US" sz="2400" dirty="0"/>
              <a:t>Galt Irrigation District</a:t>
            </a:r>
          </a:p>
          <a:p>
            <a:pPr marL="0" indent="0">
              <a:buNone/>
            </a:pPr>
            <a:r>
              <a:rPr lang="en-US" sz="2400" dirty="0"/>
              <a:t>Georgetown Divide Public Utility District</a:t>
            </a:r>
          </a:p>
          <a:p>
            <a:pPr marL="0" indent="0">
              <a:buNone/>
            </a:pPr>
            <a:r>
              <a:rPr lang="en-US" sz="2400" dirty="0"/>
              <a:t>Golden State Water Company </a:t>
            </a:r>
            <a:endParaRPr lang="en-US" sz="2400" dirty="0" smtClean="0"/>
          </a:p>
          <a:p>
            <a:pPr marL="0" indent="0">
              <a:buNone/>
            </a:pPr>
            <a:r>
              <a:rPr lang="en-US" sz="2400" dirty="0" err="1" smtClean="0"/>
              <a:t>Natomas</a:t>
            </a:r>
            <a:r>
              <a:rPr lang="en-US" sz="2400" dirty="0" smtClean="0"/>
              <a:t> </a:t>
            </a:r>
            <a:r>
              <a:rPr lang="en-US" sz="2400" dirty="0"/>
              <a:t>Central Mutual Water Company</a:t>
            </a:r>
          </a:p>
          <a:p>
            <a:pPr marL="0" indent="0">
              <a:buNone/>
            </a:pPr>
            <a:r>
              <a:rPr lang="en-US" sz="2400" dirty="0" err="1"/>
              <a:t>Omochumne-Hartnell</a:t>
            </a:r>
            <a:r>
              <a:rPr lang="en-US" sz="2400" dirty="0"/>
              <a:t> Water District</a:t>
            </a:r>
          </a:p>
          <a:p>
            <a:pPr marL="0" indent="0">
              <a:buNone/>
            </a:pPr>
            <a:r>
              <a:rPr lang="en-US" sz="2400" dirty="0"/>
              <a:t>Orange Vale Water Company</a:t>
            </a:r>
          </a:p>
          <a:p>
            <a:pPr marL="0" indent="0">
              <a:buNone/>
            </a:pPr>
            <a:r>
              <a:rPr lang="en-US" sz="2400" dirty="0"/>
              <a:t>Placer County Water Agency</a:t>
            </a:r>
          </a:p>
          <a:p>
            <a:pPr marL="0" indent="0">
              <a:buNone/>
            </a:pPr>
            <a:r>
              <a:rPr lang="en-US" sz="2400" dirty="0"/>
              <a:t>Rancho </a:t>
            </a:r>
            <a:r>
              <a:rPr lang="en-US" sz="2400" dirty="0" err="1"/>
              <a:t>Murieta</a:t>
            </a:r>
            <a:r>
              <a:rPr lang="en-US" sz="2400" dirty="0"/>
              <a:t> Community Service District</a:t>
            </a:r>
          </a:p>
          <a:p>
            <a:pPr marL="0" indent="0">
              <a:buNone/>
            </a:pPr>
            <a:r>
              <a:rPr lang="en-US" sz="2400" dirty="0"/>
              <a:t>Regional Water Authority</a:t>
            </a:r>
          </a:p>
          <a:p>
            <a:pPr marL="0" indent="0">
              <a:buNone/>
            </a:pPr>
            <a:r>
              <a:rPr lang="en-US" sz="2400" dirty="0"/>
              <a:t>Rio Linda/</a:t>
            </a:r>
            <a:r>
              <a:rPr lang="en-US" sz="2400" dirty="0" err="1"/>
              <a:t>Elverta</a:t>
            </a:r>
            <a:r>
              <a:rPr lang="en-US" sz="2400" dirty="0"/>
              <a:t> Community Water District</a:t>
            </a:r>
          </a:p>
          <a:p>
            <a:pPr marL="0" indent="0">
              <a:buNone/>
            </a:pPr>
            <a:r>
              <a:rPr lang="en-US" sz="2400" dirty="0"/>
              <a:t>Sacramento County Farm Bureau</a:t>
            </a:r>
          </a:p>
          <a:p>
            <a:pPr marL="0" indent="0">
              <a:buNone/>
            </a:pPr>
            <a:r>
              <a:rPr lang="en-US" sz="2400" dirty="0"/>
              <a:t>Sacramento Suburban Water District</a:t>
            </a:r>
          </a:p>
          <a:p>
            <a:pPr marL="0" indent="0">
              <a:buNone/>
            </a:pPr>
            <a:r>
              <a:rPr lang="en-US" sz="2400" dirty="0"/>
              <a:t>San Juan Water </a:t>
            </a:r>
            <a:r>
              <a:rPr lang="en-US" sz="2400" dirty="0" smtClean="0"/>
              <a:t>District</a:t>
            </a:r>
          </a:p>
          <a:p>
            <a:pPr marL="0" indent="0">
              <a:buNone/>
            </a:pPr>
            <a:endParaRPr lang="en-US" sz="900" b="1" dirty="0"/>
          </a:p>
          <a:p>
            <a:pPr marL="0" indent="0">
              <a:buNone/>
            </a:pPr>
            <a:r>
              <a:rPr lang="en-US" sz="2400" b="1" dirty="0"/>
              <a:t>ENVIRONMENTAL</a:t>
            </a:r>
          </a:p>
          <a:p>
            <a:pPr marL="0" indent="0">
              <a:buNone/>
            </a:pPr>
            <a:r>
              <a:rPr lang="en-US" sz="2400" dirty="0"/>
              <a:t>Environmental Council of Sacramento</a:t>
            </a:r>
          </a:p>
          <a:p>
            <a:pPr marL="0" indent="0">
              <a:buNone/>
            </a:pPr>
            <a:r>
              <a:rPr lang="en-US" sz="2400" dirty="0"/>
              <a:t>Friends of the River</a:t>
            </a:r>
          </a:p>
          <a:p>
            <a:pPr marL="0" indent="0">
              <a:buNone/>
            </a:pPr>
            <a:r>
              <a:rPr lang="en-US" sz="2400" dirty="0"/>
              <a:t>Save the American River Association, Inc.</a:t>
            </a:r>
          </a:p>
          <a:p>
            <a:pPr marL="0" indent="0">
              <a:buNone/>
            </a:pPr>
            <a:r>
              <a:rPr lang="en-US" sz="2400" dirty="0"/>
              <a:t>Sierra Club Mother Lode Chapter</a:t>
            </a:r>
          </a:p>
          <a:p>
            <a:pPr marL="0" indent="0">
              <a:buNone/>
            </a:pPr>
            <a:endParaRPr lang="en-US" sz="2400" dirty="0" smtClean="0"/>
          </a:p>
        </p:txBody>
      </p:sp>
    </p:spTree>
    <p:extLst>
      <p:ext uri="{BB962C8B-B14F-4D97-AF65-F5344CB8AC3E}">
        <p14:creationId xmlns:p14="http://schemas.microsoft.com/office/powerpoint/2010/main" val="309676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3.33333E-6 3.7037E-7 L -3.33333E-6 -2.46435 " pathEditMode="relative" rAng="0" ptsTypes="AA">
                                      <p:cBhvr>
                                        <p:cTn id="6" dur="5000" fill="hold"/>
                                        <p:tgtEl>
                                          <p:spTgt spid="12"/>
                                        </p:tgtEl>
                                        <p:attrNameLst>
                                          <p:attrName>ppt_x</p:attrName>
                                          <p:attrName>ppt_y</p:attrName>
                                        </p:attrNameLst>
                                      </p:cBhvr>
                                      <p:rCtr x="0" y="-123218"/>
                                    </p:animMotion>
                                  </p:childTnLst>
                                </p:cTn>
                              </p:par>
                              <p:par>
                                <p:cTn id="7" presetID="22" presetClass="entr" presetSubtype="4"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down)">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7467600" cy="1143000"/>
          </a:xfrm>
        </p:spPr>
        <p:txBody>
          <a:bodyPr>
            <a:normAutofit fontScale="90000"/>
          </a:bodyPr>
          <a:lstStyle/>
          <a:p>
            <a:pPr algn="l"/>
            <a:r>
              <a:rPr lang="en-US" sz="3600" b="1" dirty="0"/>
              <a:t>Step 6) Interaction between scientists </a:t>
            </a:r>
            <a:r>
              <a:rPr lang="en-US" sz="3600" b="1" dirty="0" smtClean="0"/>
              <a:t/>
            </a:r>
            <a:br>
              <a:rPr lang="en-US" sz="3600" b="1" dirty="0" smtClean="0"/>
            </a:br>
            <a:r>
              <a:rPr lang="en-US" sz="3600" b="1" dirty="0" smtClean="0"/>
              <a:t>              and stakeholders: Am. River</a:t>
            </a:r>
            <a:endParaRPr lang="en-US" sz="3600" dirty="0"/>
          </a:p>
        </p:txBody>
      </p:sp>
      <p:sp>
        <p:nvSpPr>
          <p:cNvPr id="12" name="Content Placeholder 11"/>
          <p:cNvSpPr>
            <a:spLocks noGrp="1"/>
          </p:cNvSpPr>
          <p:nvPr>
            <p:ph idx="1"/>
          </p:nvPr>
        </p:nvSpPr>
        <p:spPr>
          <a:xfrm>
            <a:off x="457200" y="2179637"/>
            <a:ext cx="8229600" cy="4068763"/>
          </a:xfrm>
        </p:spPr>
        <p:txBody>
          <a:bodyPr/>
          <a:lstStyle/>
          <a:p>
            <a:pPr marL="0" indent="0">
              <a:buNone/>
            </a:pPr>
            <a:r>
              <a:rPr lang="en-US" b="1" dirty="0" smtClean="0"/>
              <a:t>All Together -  American River Group</a:t>
            </a:r>
          </a:p>
          <a:p>
            <a:r>
              <a:rPr lang="en-US" dirty="0" smtClean="0"/>
              <a:t>Reclamation </a:t>
            </a:r>
          </a:p>
          <a:p>
            <a:r>
              <a:rPr lang="en-US" dirty="0" smtClean="0"/>
              <a:t>US FWS</a:t>
            </a:r>
          </a:p>
          <a:p>
            <a:r>
              <a:rPr lang="en-US" dirty="0" smtClean="0"/>
              <a:t>NMFS</a:t>
            </a:r>
          </a:p>
          <a:p>
            <a:r>
              <a:rPr lang="en-US" dirty="0" smtClean="0"/>
              <a:t>Cal DFW</a:t>
            </a:r>
          </a:p>
          <a:p>
            <a:r>
              <a:rPr lang="en-US" dirty="0" smtClean="0"/>
              <a:t>State </a:t>
            </a:r>
            <a:r>
              <a:rPr lang="en-US" dirty="0" smtClean="0"/>
              <a:t>Water Board</a:t>
            </a:r>
            <a:endParaRPr lang="en-US" dirty="0" smtClean="0"/>
          </a:p>
          <a:p>
            <a:r>
              <a:rPr lang="en-US" dirty="0" smtClean="0"/>
              <a:t>Scientists</a:t>
            </a:r>
          </a:p>
          <a:p>
            <a:r>
              <a:rPr lang="en-US" dirty="0" smtClean="0"/>
              <a:t>Water Forum stakeholders</a:t>
            </a:r>
            <a:endParaRPr lang="en-US" dirty="0"/>
          </a:p>
        </p:txBody>
      </p:sp>
      <p:sp>
        <p:nvSpPr>
          <p:cNvPr id="4" name="TextBox 3"/>
          <p:cNvSpPr txBox="1"/>
          <p:nvPr/>
        </p:nvSpPr>
        <p:spPr>
          <a:xfrm>
            <a:off x="990600" y="381000"/>
            <a:ext cx="533400" cy="707886"/>
          </a:xfrm>
          <a:prstGeom prst="rect">
            <a:avLst/>
          </a:prstGeom>
          <a:noFill/>
          <a:ln>
            <a:noFill/>
          </a:ln>
        </p:spPr>
        <p:txBody>
          <a:bodyPr wrap="square" rtlCol="0">
            <a:spAutoFit/>
          </a:bodyPr>
          <a:lstStyle/>
          <a:p>
            <a:pPr algn="r"/>
            <a:r>
              <a:rPr lang="en-US" sz="4000" dirty="0" smtClean="0">
                <a:solidFill>
                  <a:srgbClr val="0000FF"/>
                </a:solidFill>
                <a:sym typeface="Wingdings"/>
              </a:rPr>
              <a:t></a:t>
            </a:r>
            <a:endParaRPr lang="en-US" sz="4000" dirty="0">
              <a:solidFill>
                <a:srgbClr val="0000FF"/>
              </a:solidFill>
            </a:endParaRPr>
          </a:p>
        </p:txBody>
      </p:sp>
    </p:spTree>
    <p:extLst>
      <p:ext uri="{BB962C8B-B14F-4D97-AF65-F5344CB8AC3E}">
        <p14:creationId xmlns:p14="http://schemas.microsoft.com/office/powerpoint/2010/main" val="373844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65101"/>
            <a:ext cx="7315200" cy="1143000"/>
          </a:xfrm>
        </p:spPr>
        <p:txBody>
          <a:bodyPr>
            <a:normAutofit fontScale="90000"/>
          </a:bodyPr>
          <a:lstStyle/>
          <a:p>
            <a:pPr algn="l"/>
            <a:r>
              <a:rPr lang="en-US" sz="3600" b="1" dirty="0"/>
              <a:t>Step 7) An adaptive management protocol</a:t>
            </a:r>
            <a:endParaRPr lang="en-US" sz="3600" dirty="0"/>
          </a:p>
        </p:txBody>
      </p:sp>
      <p:sp>
        <p:nvSpPr>
          <p:cNvPr id="4" name="Text Placeholder 3"/>
          <p:cNvSpPr>
            <a:spLocks noGrp="1"/>
          </p:cNvSpPr>
          <p:nvPr>
            <p:ph type="body" idx="1"/>
          </p:nvPr>
        </p:nvSpPr>
        <p:spPr>
          <a:xfrm>
            <a:off x="457200" y="2133600"/>
            <a:ext cx="4040188" cy="639762"/>
          </a:xfrm>
        </p:spPr>
        <p:txBody>
          <a:bodyPr/>
          <a:lstStyle/>
          <a:p>
            <a:r>
              <a:rPr lang="en-US" u="sng" dirty="0" smtClean="0"/>
              <a:t>DSP Hybrid Approach</a:t>
            </a:r>
            <a:endParaRPr lang="en-US" u="sng" dirty="0"/>
          </a:p>
        </p:txBody>
      </p:sp>
      <p:sp>
        <p:nvSpPr>
          <p:cNvPr id="5" name="Content Placeholder 4"/>
          <p:cNvSpPr>
            <a:spLocks noGrp="1"/>
          </p:cNvSpPr>
          <p:nvPr>
            <p:ph sz="half" idx="2"/>
          </p:nvPr>
        </p:nvSpPr>
        <p:spPr>
          <a:xfrm>
            <a:off x="457200" y="2773362"/>
            <a:ext cx="3048000" cy="1265238"/>
          </a:xfrm>
        </p:spPr>
        <p:txBody>
          <a:bodyPr/>
          <a:lstStyle/>
          <a:p>
            <a:pPr marL="0" indent="0">
              <a:buNone/>
            </a:pPr>
            <a:r>
              <a:rPr lang="en-US" dirty="0" smtClean="0"/>
              <a:t>Provides </a:t>
            </a:r>
            <a:r>
              <a:rPr lang="en-US" dirty="0"/>
              <a:t>flexibility and feedback to the management of natural resources in the face of considerable uncertainty. </a:t>
            </a:r>
          </a:p>
        </p:txBody>
      </p:sp>
      <p:sp>
        <p:nvSpPr>
          <p:cNvPr id="6" name="Text Placeholder 5"/>
          <p:cNvSpPr>
            <a:spLocks noGrp="1"/>
          </p:cNvSpPr>
          <p:nvPr>
            <p:ph type="body" sz="quarter" idx="3"/>
          </p:nvPr>
        </p:nvSpPr>
        <p:spPr>
          <a:xfrm>
            <a:off x="4645025" y="2133600"/>
            <a:ext cx="4041775" cy="639762"/>
          </a:xfrm>
        </p:spPr>
        <p:txBody>
          <a:bodyPr/>
          <a:lstStyle/>
          <a:p>
            <a:r>
              <a:rPr lang="en-US" u="sng" dirty="0" smtClean="0"/>
              <a:t>American River Approach</a:t>
            </a:r>
            <a:endParaRPr lang="en-US" u="sng" dirty="0"/>
          </a:p>
        </p:txBody>
      </p:sp>
      <p:sp>
        <p:nvSpPr>
          <p:cNvPr id="7" name="Content Placeholder 6"/>
          <p:cNvSpPr>
            <a:spLocks noGrp="1"/>
          </p:cNvSpPr>
          <p:nvPr>
            <p:ph sz="quarter" idx="4"/>
          </p:nvPr>
        </p:nvSpPr>
        <p:spPr>
          <a:xfrm>
            <a:off x="3810001" y="2773362"/>
            <a:ext cx="4876800" cy="3951288"/>
          </a:xfrm>
        </p:spPr>
        <p:txBody>
          <a:bodyPr/>
          <a:lstStyle/>
          <a:p>
            <a:r>
              <a:rPr lang="en-US" dirty="0"/>
              <a:t>Minimum flow – </a:t>
            </a:r>
            <a:r>
              <a:rPr lang="en-US" dirty="0" smtClean="0"/>
              <a:t>changes </a:t>
            </a:r>
            <a:r>
              <a:rPr lang="en-US" dirty="0"/>
              <a:t>based on hydrology and storage</a:t>
            </a:r>
          </a:p>
          <a:p>
            <a:r>
              <a:rPr lang="en-US" dirty="0"/>
              <a:t>Temperature management – changes with available coldwater pool and balances Steelhead and Fall-run needs</a:t>
            </a:r>
          </a:p>
          <a:p>
            <a:r>
              <a:rPr lang="en-US" dirty="0"/>
              <a:t>Ongoing monitoring </a:t>
            </a:r>
            <a:r>
              <a:rPr lang="en-US" dirty="0" smtClean="0"/>
              <a:t>program: leads to changes as necessary</a:t>
            </a:r>
            <a:endParaRPr lang="en-US" dirty="0"/>
          </a:p>
        </p:txBody>
      </p:sp>
      <p:sp>
        <p:nvSpPr>
          <p:cNvPr id="8" name="TextBox 7"/>
          <p:cNvSpPr txBox="1"/>
          <p:nvPr/>
        </p:nvSpPr>
        <p:spPr>
          <a:xfrm>
            <a:off x="990600" y="381000"/>
            <a:ext cx="533400" cy="707886"/>
          </a:xfrm>
          <a:prstGeom prst="rect">
            <a:avLst/>
          </a:prstGeom>
          <a:noFill/>
          <a:ln>
            <a:noFill/>
          </a:ln>
        </p:spPr>
        <p:txBody>
          <a:bodyPr wrap="square" rtlCol="0">
            <a:spAutoFit/>
          </a:bodyPr>
          <a:lstStyle/>
          <a:p>
            <a:pPr algn="r"/>
            <a:r>
              <a:rPr lang="en-US" sz="4000" dirty="0" smtClean="0">
                <a:solidFill>
                  <a:srgbClr val="0000FF"/>
                </a:solidFill>
                <a:sym typeface="Wingdings"/>
              </a:rPr>
              <a:t></a:t>
            </a:r>
            <a:endParaRPr lang="en-US" sz="4000" dirty="0">
              <a:solidFill>
                <a:srgbClr val="0000FF"/>
              </a:solidFill>
            </a:endParaRPr>
          </a:p>
        </p:txBody>
      </p:sp>
    </p:spTree>
    <p:extLst>
      <p:ext uri="{BB962C8B-B14F-4D97-AF65-F5344CB8AC3E}">
        <p14:creationId xmlns:p14="http://schemas.microsoft.com/office/powerpoint/2010/main" val="366014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65101"/>
            <a:ext cx="7315200" cy="1143000"/>
          </a:xfrm>
        </p:spPr>
        <p:txBody>
          <a:bodyPr>
            <a:normAutofit fontScale="90000"/>
          </a:bodyPr>
          <a:lstStyle/>
          <a:p>
            <a:pPr algn="l"/>
            <a:r>
              <a:rPr lang="en-US" sz="3600" b="1" dirty="0"/>
              <a:t>Step 7) An adaptive management protocol</a:t>
            </a:r>
            <a:endParaRPr lang="en-US" sz="3600" dirty="0"/>
          </a:p>
        </p:txBody>
      </p:sp>
      <p:sp>
        <p:nvSpPr>
          <p:cNvPr id="4" name="Text Placeholder 3"/>
          <p:cNvSpPr>
            <a:spLocks noGrp="1"/>
          </p:cNvSpPr>
          <p:nvPr>
            <p:ph type="body" idx="1"/>
          </p:nvPr>
        </p:nvSpPr>
        <p:spPr>
          <a:xfrm>
            <a:off x="457200" y="2133600"/>
            <a:ext cx="4040188" cy="639762"/>
          </a:xfrm>
        </p:spPr>
        <p:txBody>
          <a:bodyPr/>
          <a:lstStyle/>
          <a:p>
            <a:r>
              <a:rPr lang="en-US" u="sng" dirty="0" smtClean="0"/>
              <a:t>DSP Hybrid Approach</a:t>
            </a:r>
            <a:endParaRPr lang="en-US" u="sng" dirty="0"/>
          </a:p>
        </p:txBody>
      </p:sp>
      <p:sp>
        <p:nvSpPr>
          <p:cNvPr id="6" name="Text Placeholder 5"/>
          <p:cNvSpPr>
            <a:spLocks noGrp="1"/>
          </p:cNvSpPr>
          <p:nvPr>
            <p:ph type="body" sz="quarter" idx="3"/>
          </p:nvPr>
        </p:nvSpPr>
        <p:spPr>
          <a:xfrm>
            <a:off x="4645025" y="1752600"/>
            <a:ext cx="4041775" cy="639762"/>
          </a:xfrm>
        </p:spPr>
        <p:txBody>
          <a:bodyPr/>
          <a:lstStyle/>
          <a:p>
            <a:r>
              <a:rPr lang="en-US" u="sng" dirty="0" smtClean="0"/>
              <a:t>American River Approach</a:t>
            </a:r>
            <a:endParaRPr lang="en-US" u="sng" dirty="0"/>
          </a:p>
        </p:txBody>
      </p:sp>
      <p:sp>
        <p:nvSpPr>
          <p:cNvPr id="7" name="Content Placeholder 6"/>
          <p:cNvSpPr>
            <a:spLocks noGrp="1"/>
          </p:cNvSpPr>
          <p:nvPr>
            <p:ph sz="quarter" idx="4"/>
          </p:nvPr>
        </p:nvSpPr>
        <p:spPr>
          <a:xfrm>
            <a:off x="3810001" y="2392362"/>
            <a:ext cx="4876800" cy="3951288"/>
          </a:xfrm>
        </p:spPr>
        <p:txBody>
          <a:bodyPr/>
          <a:lstStyle/>
          <a:p>
            <a:r>
              <a:rPr lang="en-US" dirty="0" smtClean="0"/>
              <a:t>Ongoing </a:t>
            </a:r>
            <a:r>
              <a:rPr lang="en-US" dirty="0"/>
              <a:t>monitoring program</a:t>
            </a:r>
          </a:p>
          <a:p>
            <a:pPr lvl="1"/>
            <a:r>
              <a:rPr lang="en-US" dirty="0"/>
              <a:t>Biological</a:t>
            </a:r>
          </a:p>
          <a:p>
            <a:pPr lvl="1"/>
            <a:r>
              <a:rPr lang="en-US" dirty="0"/>
              <a:t>Physical</a:t>
            </a:r>
          </a:p>
          <a:p>
            <a:pPr lvl="1"/>
            <a:r>
              <a:rPr lang="en-US" dirty="0"/>
              <a:t>Chemical</a:t>
            </a:r>
          </a:p>
          <a:p>
            <a:pPr lvl="1"/>
            <a:r>
              <a:rPr lang="en-US" dirty="0"/>
              <a:t>Operations</a:t>
            </a:r>
          </a:p>
          <a:p>
            <a:r>
              <a:rPr lang="en-US" dirty="0"/>
              <a:t>“What have we learned” approach</a:t>
            </a:r>
          </a:p>
          <a:p>
            <a:r>
              <a:rPr lang="en-US" dirty="0"/>
              <a:t>Equating physical &amp; operational changes to biological response.</a:t>
            </a:r>
          </a:p>
          <a:p>
            <a:r>
              <a:rPr lang="en-US" dirty="0"/>
              <a:t>American River Group – ongoing oversight and adaptive decision-making</a:t>
            </a:r>
          </a:p>
        </p:txBody>
      </p:sp>
      <p:sp>
        <p:nvSpPr>
          <p:cNvPr id="8" name="TextBox 7"/>
          <p:cNvSpPr txBox="1"/>
          <p:nvPr/>
        </p:nvSpPr>
        <p:spPr>
          <a:xfrm>
            <a:off x="990600" y="381000"/>
            <a:ext cx="533400" cy="707886"/>
          </a:xfrm>
          <a:prstGeom prst="rect">
            <a:avLst/>
          </a:prstGeom>
          <a:noFill/>
          <a:ln>
            <a:noFill/>
          </a:ln>
        </p:spPr>
        <p:txBody>
          <a:bodyPr wrap="square" rtlCol="0">
            <a:spAutoFit/>
          </a:bodyPr>
          <a:lstStyle/>
          <a:p>
            <a:pPr algn="r"/>
            <a:r>
              <a:rPr lang="en-US" sz="4000" dirty="0" smtClean="0">
                <a:solidFill>
                  <a:srgbClr val="0000FF"/>
                </a:solidFill>
                <a:sym typeface="Wingdings"/>
              </a:rPr>
              <a:t></a:t>
            </a:r>
            <a:endParaRPr lang="en-US" sz="4000" dirty="0">
              <a:solidFill>
                <a:srgbClr val="0000FF"/>
              </a:solidFill>
            </a:endParaRPr>
          </a:p>
        </p:txBody>
      </p:sp>
    </p:spTree>
    <p:extLst>
      <p:ext uri="{BB962C8B-B14F-4D97-AF65-F5344CB8AC3E}">
        <p14:creationId xmlns:p14="http://schemas.microsoft.com/office/powerpoint/2010/main" val="291198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924800" cy="1417638"/>
          </a:xfrm>
        </p:spPr>
        <p:txBody>
          <a:bodyPr>
            <a:normAutofit fontScale="90000"/>
          </a:bodyPr>
          <a:lstStyle/>
          <a:p>
            <a:r>
              <a:rPr lang="en-US" dirty="0"/>
              <a:t>Compare / </a:t>
            </a:r>
            <a:r>
              <a:rPr lang="en-US" dirty="0" smtClean="0"/>
              <a:t>Contrast:</a:t>
            </a:r>
            <a:r>
              <a:rPr lang="en-US" dirty="0"/>
              <a:t/>
            </a:r>
            <a:br>
              <a:rPr lang="en-US" dirty="0"/>
            </a:br>
            <a:r>
              <a:rPr lang="en-US" dirty="0"/>
              <a:t>DSP Hybrid </a:t>
            </a:r>
            <a:r>
              <a:rPr lang="en-US" dirty="0" smtClean="0"/>
              <a:t>&amp; Am. River Approaches</a:t>
            </a:r>
            <a:endParaRPr lang="en-US" dirty="0"/>
          </a:p>
        </p:txBody>
      </p:sp>
      <p:sp>
        <p:nvSpPr>
          <p:cNvPr id="3" name="Content Placeholder 2"/>
          <p:cNvSpPr>
            <a:spLocks noGrp="1"/>
          </p:cNvSpPr>
          <p:nvPr>
            <p:ph idx="1"/>
          </p:nvPr>
        </p:nvSpPr>
        <p:spPr>
          <a:xfrm>
            <a:off x="1219200" y="2057400"/>
            <a:ext cx="7696200" cy="4800600"/>
          </a:xfrm>
        </p:spPr>
        <p:txBody>
          <a:bodyPr/>
          <a:lstStyle/>
          <a:p>
            <a:pPr marL="0" indent="0">
              <a:spcAft>
                <a:spcPts val="600"/>
              </a:spcAft>
              <a:buNone/>
            </a:pPr>
            <a:r>
              <a:rPr lang="en-US" dirty="0"/>
              <a:t>Step 1) Stream segment classification</a:t>
            </a:r>
          </a:p>
          <a:p>
            <a:pPr marL="0" indent="0">
              <a:spcAft>
                <a:spcPts val="600"/>
              </a:spcAft>
              <a:buNone/>
            </a:pPr>
            <a:r>
              <a:rPr lang="en-US" dirty="0"/>
              <a:t>Step 2) Hydrologic analysis</a:t>
            </a:r>
          </a:p>
          <a:p>
            <a:pPr marL="0" indent="0">
              <a:spcAft>
                <a:spcPts val="600"/>
              </a:spcAft>
              <a:buNone/>
            </a:pPr>
            <a:r>
              <a:rPr lang="en-US" dirty="0"/>
              <a:t>Step 3) Site-specific field work</a:t>
            </a:r>
          </a:p>
          <a:p>
            <a:pPr marL="0" indent="0">
              <a:spcAft>
                <a:spcPts val="600"/>
              </a:spcAft>
              <a:buNone/>
            </a:pPr>
            <a:r>
              <a:rPr lang="en-US" dirty="0"/>
              <a:t>Step 4) Extrapolation of findings</a:t>
            </a:r>
          </a:p>
          <a:p>
            <a:pPr marL="0" indent="0">
              <a:spcAft>
                <a:spcPts val="600"/>
              </a:spcAft>
              <a:buNone/>
            </a:pPr>
            <a:r>
              <a:rPr lang="en-US" dirty="0"/>
              <a:t>Step 5) </a:t>
            </a:r>
            <a:r>
              <a:rPr lang="en-US" dirty="0" smtClean="0"/>
              <a:t>Produce environmental flow </a:t>
            </a:r>
            <a:r>
              <a:rPr lang="en-US" dirty="0"/>
              <a:t>regime</a:t>
            </a:r>
          </a:p>
          <a:p>
            <a:pPr marL="0" indent="0">
              <a:spcAft>
                <a:spcPts val="600"/>
              </a:spcAft>
              <a:buNone/>
            </a:pPr>
            <a:r>
              <a:rPr lang="en-US" dirty="0"/>
              <a:t>Step 6) </a:t>
            </a:r>
            <a:r>
              <a:rPr lang="en-US" dirty="0" smtClean="0"/>
              <a:t>Interaction: scientists &amp; stakeholders</a:t>
            </a:r>
            <a:endParaRPr lang="en-US" dirty="0"/>
          </a:p>
          <a:p>
            <a:pPr marL="0" indent="0">
              <a:spcAft>
                <a:spcPts val="600"/>
              </a:spcAft>
              <a:buNone/>
            </a:pPr>
            <a:r>
              <a:rPr lang="en-US" dirty="0"/>
              <a:t>Step 7) An adaptive management protocol</a:t>
            </a:r>
          </a:p>
        </p:txBody>
      </p:sp>
      <p:sp>
        <p:nvSpPr>
          <p:cNvPr id="4" name="TextBox 3"/>
          <p:cNvSpPr txBox="1"/>
          <p:nvPr/>
        </p:nvSpPr>
        <p:spPr>
          <a:xfrm>
            <a:off x="685800" y="2082225"/>
            <a:ext cx="533400" cy="584775"/>
          </a:xfrm>
          <a:prstGeom prst="rect">
            <a:avLst/>
          </a:prstGeom>
          <a:noFill/>
          <a:ln>
            <a:noFill/>
          </a:ln>
        </p:spPr>
        <p:txBody>
          <a:bodyPr wrap="square" rtlCol="0">
            <a:spAutoFit/>
          </a:bodyPr>
          <a:lstStyle/>
          <a:p>
            <a:pPr algn="r"/>
            <a:r>
              <a:rPr lang="en-US" sz="3200" dirty="0" smtClean="0">
                <a:solidFill>
                  <a:srgbClr val="0000FF"/>
                </a:solidFill>
                <a:sym typeface="Wingdings"/>
              </a:rPr>
              <a:t></a:t>
            </a:r>
            <a:endParaRPr lang="en-US" sz="3200" dirty="0">
              <a:solidFill>
                <a:srgbClr val="0000FF"/>
              </a:solidFill>
            </a:endParaRPr>
          </a:p>
        </p:txBody>
      </p:sp>
      <p:sp>
        <p:nvSpPr>
          <p:cNvPr id="5" name="TextBox 4"/>
          <p:cNvSpPr txBox="1"/>
          <p:nvPr/>
        </p:nvSpPr>
        <p:spPr>
          <a:xfrm>
            <a:off x="685800" y="2742625"/>
            <a:ext cx="533400" cy="584775"/>
          </a:xfrm>
          <a:prstGeom prst="rect">
            <a:avLst/>
          </a:prstGeom>
          <a:noFill/>
          <a:ln>
            <a:noFill/>
          </a:ln>
        </p:spPr>
        <p:txBody>
          <a:bodyPr wrap="square" rtlCol="0">
            <a:spAutoFit/>
          </a:bodyPr>
          <a:lstStyle/>
          <a:p>
            <a:pPr algn="r"/>
            <a:r>
              <a:rPr lang="en-US" sz="3200" dirty="0" smtClean="0">
                <a:solidFill>
                  <a:srgbClr val="0000FF"/>
                </a:solidFill>
                <a:sym typeface="Wingdings"/>
              </a:rPr>
              <a:t></a:t>
            </a:r>
            <a:endParaRPr lang="en-US" sz="3200" dirty="0">
              <a:solidFill>
                <a:srgbClr val="0000FF"/>
              </a:solidFill>
            </a:endParaRPr>
          </a:p>
        </p:txBody>
      </p:sp>
      <p:sp>
        <p:nvSpPr>
          <p:cNvPr id="6" name="TextBox 5"/>
          <p:cNvSpPr txBox="1"/>
          <p:nvPr/>
        </p:nvSpPr>
        <p:spPr>
          <a:xfrm>
            <a:off x="685800" y="3403025"/>
            <a:ext cx="533400" cy="584775"/>
          </a:xfrm>
          <a:prstGeom prst="rect">
            <a:avLst/>
          </a:prstGeom>
          <a:noFill/>
          <a:ln>
            <a:noFill/>
          </a:ln>
        </p:spPr>
        <p:txBody>
          <a:bodyPr wrap="square" rtlCol="0">
            <a:spAutoFit/>
          </a:bodyPr>
          <a:lstStyle/>
          <a:p>
            <a:pPr algn="r"/>
            <a:r>
              <a:rPr lang="en-US" sz="3200" dirty="0" smtClean="0">
                <a:solidFill>
                  <a:srgbClr val="0000FF"/>
                </a:solidFill>
                <a:sym typeface="Wingdings"/>
              </a:rPr>
              <a:t></a:t>
            </a:r>
            <a:endParaRPr lang="en-US" sz="3200" dirty="0">
              <a:solidFill>
                <a:srgbClr val="0000FF"/>
              </a:solidFill>
            </a:endParaRPr>
          </a:p>
        </p:txBody>
      </p:sp>
      <p:sp>
        <p:nvSpPr>
          <p:cNvPr id="7" name="TextBox 6"/>
          <p:cNvSpPr txBox="1"/>
          <p:nvPr/>
        </p:nvSpPr>
        <p:spPr>
          <a:xfrm>
            <a:off x="609600" y="3886200"/>
            <a:ext cx="533400" cy="923330"/>
          </a:xfrm>
          <a:prstGeom prst="rect">
            <a:avLst/>
          </a:prstGeom>
          <a:noFill/>
          <a:ln>
            <a:noFill/>
          </a:ln>
        </p:spPr>
        <p:txBody>
          <a:bodyPr wrap="square" rtlCol="0">
            <a:spAutoFit/>
          </a:bodyPr>
          <a:lstStyle/>
          <a:p>
            <a:pPr algn="r"/>
            <a:r>
              <a:rPr lang="en-US" sz="5400" dirty="0" smtClean="0">
                <a:solidFill>
                  <a:srgbClr val="FF0000"/>
                </a:solidFill>
                <a:sym typeface="Wingdings 2"/>
              </a:rPr>
              <a:t></a:t>
            </a:r>
            <a:endParaRPr lang="en-US" sz="5400" dirty="0">
              <a:solidFill>
                <a:srgbClr val="FF0000"/>
              </a:solidFill>
            </a:endParaRPr>
          </a:p>
        </p:txBody>
      </p:sp>
      <p:sp>
        <p:nvSpPr>
          <p:cNvPr id="8" name="TextBox 7"/>
          <p:cNvSpPr txBox="1"/>
          <p:nvPr/>
        </p:nvSpPr>
        <p:spPr>
          <a:xfrm>
            <a:off x="685800" y="4723825"/>
            <a:ext cx="533400" cy="584775"/>
          </a:xfrm>
          <a:prstGeom prst="rect">
            <a:avLst/>
          </a:prstGeom>
          <a:noFill/>
          <a:ln>
            <a:noFill/>
          </a:ln>
        </p:spPr>
        <p:txBody>
          <a:bodyPr wrap="square" rtlCol="0">
            <a:spAutoFit/>
          </a:bodyPr>
          <a:lstStyle/>
          <a:p>
            <a:pPr algn="r"/>
            <a:r>
              <a:rPr lang="en-US" sz="3200" dirty="0" smtClean="0">
                <a:solidFill>
                  <a:srgbClr val="0000FF"/>
                </a:solidFill>
                <a:sym typeface="Wingdings"/>
              </a:rPr>
              <a:t></a:t>
            </a:r>
            <a:endParaRPr lang="en-US" sz="3200" dirty="0">
              <a:solidFill>
                <a:srgbClr val="0000FF"/>
              </a:solidFill>
            </a:endParaRPr>
          </a:p>
        </p:txBody>
      </p:sp>
      <p:sp>
        <p:nvSpPr>
          <p:cNvPr id="9" name="TextBox 8"/>
          <p:cNvSpPr txBox="1"/>
          <p:nvPr/>
        </p:nvSpPr>
        <p:spPr>
          <a:xfrm>
            <a:off x="685800" y="5384225"/>
            <a:ext cx="533400" cy="584775"/>
          </a:xfrm>
          <a:prstGeom prst="rect">
            <a:avLst/>
          </a:prstGeom>
          <a:noFill/>
          <a:ln>
            <a:noFill/>
          </a:ln>
        </p:spPr>
        <p:txBody>
          <a:bodyPr wrap="square" rtlCol="0">
            <a:spAutoFit/>
          </a:bodyPr>
          <a:lstStyle/>
          <a:p>
            <a:pPr algn="r"/>
            <a:r>
              <a:rPr lang="en-US" sz="3200" dirty="0" smtClean="0">
                <a:solidFill>
                  <a:srgbClr val="0000FF"/>
                </a:solidFill>
                <a:sym typeface="Wingdings"/>
              </a:rPr>
              <a:t></a:t>
            </a:r>
            <a:endParaRPr lang="en-US" sz="3200" dirty="0">
              <a:solidFill>
                <a:srgbClr val="0000FF"/>
              </a:solidFill>
            </a:endParaRPr>
          </a:p>
        </p:txBody>
      </p:sp>
      <p:sp>
        <p:nvSpPr>
          <p:cNvPr id="10" name="TextBox 9"/>
          <p:cNvSpPr txBox="1"/>
          <p:nvPr/>
        </p:nvSpPr>
        <p:spPr>
          <a:xfrm>
            <a:off x="685800" y="6044625"/>
            <a:ext cx="533400" cy="584775"/>
          </a:xfrm>
          <a:prstGeom prst="rect">
            <a:avLst/>
          </a:prstGeom>
          <a:noFill/>
          <a:ln>
            <a:noFill/>
          </a:ln>
        </p:spPr>
        <p:txBody>
          <a:bodyPr wrap="square" rtlCol="0">
            <a:spAutoFit/>
          </a:bodyPr>
          <a:lstStyle/>
          <a:p>
            <a:pPr algn="r"/>
            <a:r>
              <a:rPr lang="en-US" sz="3200" dirty="0" smtClean="0">
                <a:solidFill>
                  <a:srgbClr val="0000FF"/>
                </a:solidFill>
                <a:sym typeface="Wingdings"/>
              </a:rPr>
              <a:t></a:t>
            </a:r>
            <a:endParaRPr lang="en-US" sz="3200" dirty="0">
              <a:solidFill>
                <a:srgbClr val="0000FF"/>
              </a:solidFill>
            </a:endParaRPr>
          </a:p>
        </p:txBody>
      </p:sp>
    </p:spTree>
    <p:extLst>
      <p:ext uri="{BB962C8B-B14F-4D97-AF65-F5344CB8AC3E}">
        <p14:creationId xmlns:p14="http://schemas.microsoft.com/office/powerpoint/2010/main" val="946423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American River: Next Steps</a:t>
            </a:r>
            <a:endParaRPr lang="en-US" dirty="0"/>
          </a:p>
        </p:txBody>
      </p:sp>
      <p:sp>
        <p:nvSpPr>
          <p:cNvPr id="6" name="Content Placeholder 5"/>
          <p:cNvSpPr>
            <a:spLocks noGrp="1"/>
          </p:cNvSpPr>
          <p:nvPr>
            <p:ph idx="1"/>
          </p:nvPr>
        </p:nvSpPr>
        <p:spPr>
          <a:xfrm>
            <a:off x="457200" y="2590800"/>
            <a:ext cx="8229600" cy="3535363"/>
          </a:xfrm>
        </p:spPr>
        <p:txBody>
          <a:bodyPr/>
          <a:lstStyle/>
          <a:p>
            <a:r>
              <a:rPr lang="en-US" dirty="0"/>
              <a:t>Continue working with State Board staff</a:t>
            </a:r>
          </a:p>
          <a:p>
            <a:r>
              <a:rPr lang="en-US" dirty="0" smtClean="0"/>
              <a:t>Update models – 2013 DRR, etc.</a:t>
            </a:r>
          </a:p>
          <a:p>
            <a:r>
              <a:rPr lang="en-US" dirty="0" smtClean="0"/>
              <a:t>Complete investigation into Carryover Storage option</a:t>
            </a:r>
          </a:p>
          <a:p>
            <a:r>
              <a:rPr lang="en-US" dirty="0" smtClean="0"/>
              <a:t>Complete </a:t>
            </a:r>
            <a:r>
              <a:rPr lang="en-US" dirty="0" smtClean="0"/>
              <a:t>EIR</a:t>
            </a:r>
          </a:p>
          <a:p>
            <a:r>
              <a:rPr lang="en-US" dirty="0" smtClean="0"/>
              <a:t>Long-term implementation</a:t>
            </a:r>
            <a:endParaRPr lang="en-US" dirty="0" smtClean="0"/>
          </a:p>
        </p:txBody>
      </p:sp>
    </p:spTree>
    <p:extLst>
      <p:ext uri="{BB962C8B-B14F-4D97-AF65-F5344CB8AC3E}">
        <p14:creationId xmlns:p14="http://schemas.microsoft.com/office/powerpoint/2010/main" val="6133655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 name="Rectangle 12"/>
          <p:cNvSpPr/>
          <p:nvPr/>
        </p:nvSpPr>
        <p:spPr>
          <a:xfrm>
            <a:off x="4648200" y="5212616"/>
            <a:ext cx="4038600" cy="533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19" name="Rectangle 23"/>
          <p:cNvSpPr>
            <a:spLocks noGrp="1" noChangeArrowheads="1"/>
          </p:cNvSpPr>
          <p:nvPr>
            <p:ph type="title"/>
          </p:nvPr>
        </p:nvSpPr>
        <p:spPr/>
        <p:txBody>
          <a:bodyPr>
            <a:normAutofit fontScale="90000"/>
          </a:bodyPr>
          <a:lstStyle/>
          <a:p>
            <a:r>
              <a:rPr lang="en-US" dirty="0" smtClean="0"/>
              <a:t>The Water Forum Agreement</a:t>
            </a:r>
            <a:br>
              <a:rPr lang="en-US" dirty="0" smtClean="0"/>
            </a:br>
            <a:r>
              <a:rPr lang="en-US" dirty="0" smtClean="0"/>
              <a:t>2 Objectives &amp; 7 Elements</a:t>
            </a:r>
            <a:endParaRPr lang="en-US" dirty="0"/>
          </a:p>
        </p:txBody>
      </p:sp>
      <p:grpSp>
        <p:nvGrpSpPr>
          <p:cNvPr id="19" name="Group 18"/>
          <p:cNvGrpSpPr/>
          <p:nvPr/>
        </p:nvGrpSpPr>
        <p:grpSpPr>
          <a:xfrm>
            <a:off x="304800" y="4114800"/>
            <a:ext cx="8610600" cy="2473880"/>
            <a:chOff x="533400" y="1935540"/>
            <a:chExt cx="8610600" cy="2169080"/>
          </a:xfrm>
        </p:grpSpPr>
        <p:sp>
          <p:nvSpPr>
            <p:cNvPr id="55422" name="Text Box 126"/>
            <p:cNvSpPr txBox="1">
              <a:spLocks noChangeArrowheads="1"/>
            </p:cNvSpPr>
            <p:nvPr/>
          </p:nvSpPr>
          <p:spPr bwMode="auto">
            <a:xfrm>
              <a:off x="533400" y="1935540"/>
              <a:ext cx="4343400" cy="1430238"/>
            </a:xfrm>
            <a:prstGeom prst="rect">
              <a:avLst/>
            </a:prstGeom>
            <a:noFill/>
            <a:ln w="9525">
              <a:noFill/>
              <a:miter lim="800000"/>
              <a:headEnd/>
              <a:tailEnd/>
            </a:ln>
            <a:effectLst/>
          </p:spPr>
          <p:txBody>
            <a:bodyPr wrap="square">
              <a:spAutoFit/>
            </a:bodyPr>
            <a:lstStyle/>
            <a:p>
              <a:pPr>
                <a:spcBef>
                  <a:spcPct val="50000"/>
                </a:spcBef>
                <a:buFont typeface="Times"/>
                <a:buChar char="●"/>
              </a:pPr>
              <a:r>
                <a:rPr lang="en-US" sz="2800" dirty="0">
                  <a:latin typeface="Arial" charset="0"/>
                </a:rPr>
                <a:t> </a:t>
              </a:r>
              <a:r>
                <a:rPr lang="en-US" sz="2400" b="1" dirty="0">
                  <a:latin typeface="+mj-lt"/>
                  <a:ea typeface="+mj-ea"/>
                  <a:cs typeface="+mj-cs"/>
                </a:rPr>
                <a:t>Increased Diversions</a:t>
              </a:r>
            </a:p>
            <a:p>
              <a:pPr>
                <a:spcBef>
                  <a:spcPct val="50000"/>
                </a:spcBef>
                <a:buFont typeface="Times"/>
                <a:buChar char="●"/>
              </a:pPr>
              <a:r>
                <a:rPr lang="en-US" sz="2400" b="1" dirty="0">
                  <a:latin typeface="+mj-lt"/>
                  <a:ea typeface="+mj-ea"/>
                  <a:cs typeface="+mj-cs"/>
                </a:rPr>
                <a:t> </a:t>
              </a:r>
              <a:r>
                <a:rPr lang="en-US" sz="2400" b="1" dirty="0" smtClean="0">
                  <a:latin typeface="+mj-lt"/>
                  <a:ea typeface="+mj-ea"/>
                  <a:cs typeface="+mj-cs"/>
                </a:rPr>
                <a:t>Dry Year Actions</a:t>
              </a:r>
              <a:endParaRPr lang="en-US" sz="2400" b="1" dirty="0">
                <a:latin typeface="+mj-lt"/>
                <a:ea typeface="+mj-ea"/>
                <a:cs typeface="+mj-cs"/>
              </a:endParaRPr>
            </a:p>
            <a:p>
              <a:pPr>
                <a:spcBef>
                  <a:spcPct val="50000"/>
                </a:spcBef>
                <a:buFont typeface="Times"/>
                <a:buChar char="●"/>
              </a:pPr>
              <a:r>
                <a:rPr lang="en-US" sz="2400" b="1" dirty="0">
                  <a:latin typeface="+mj-lt"/>
                  <a:ea typeface="+mj-ea"/>
                  <a:cs typeface="+mj-cs"/>
                </a:rPr>
                <a:t> Groundwater  Management</a:t>
              </a:r>
            </a:p>
          </p:txBody>
        </p:sp>
        <p:sp>
          <p:nvSpPr>
            <p:cNvPr id="55426" name="Text Box 130"/>
            <p:cNvSpPr txBox="1">
              <a:spLocks noChangeArrowheads="1"/>
            </p:cNvSpPr>
            <p:nvPr/>
          </p:nvSpPr>
          <p:spPr bwMode="auto">
            <a:xfrm>
              <a:off x="4876800" y="1935540"/>
              <a:ext cx="4267200" cy="1376266"/>
            </a:xfrm>
            <a:prstGeom prst="rect">
              <a:avLst/>
            </a:prstGeom>
            <a:noFill/>
            <a:ln w="9525">
              <a:noFill/>
              <a:miter lim="800000"/>
              <a:headEnd/>
              <a:tailEnd/>
            </a:ln>
            <a:effectLst/>
          </p:spPr>
          <p:txBody>
            <a:bodyPr wrap="square">
              <a:spAutoFit/>
            </a:bodyPr>
            <a:lstStyle/>
            <a:p>
              <a:pPr>
                <a:spcBef>
                  <a:spcPct val="50000"/>
                </a:spcBef>
                <a:buFont typeface="Times"/>
                <a:buChar char="●"/>
              </a:pPr>
              <a:r>
                <a:rPr lang="en-US" sz="2400" b="1" dirty="0" smtClean="0"/>
                <a:t> Water </a:t>
              </a:r>
              <a:r>
                <a:rPr lang="en-US" sz="2400" b="1" dirty="0"/>
                <a:t>Conservation</a:t>
              </a:r>
              <a:endParaRPr lang="en-US" sz="2400" b="1" dirty="0">
                <a:latin typeface="+mj-lt"/>
                <a:ea typeface="+mj-ea"/>
                <a:cs typeface="+mj-cs"/>
              </a:endParaRPr>
            </a:p>
            <a:p>
              <a:pPr>
                <a:spcBef>
                  <a:spcPct val="50000"/>
                </a:spcBef>
                <a:buFont typeface="Times"/>
                <a:buChar char="●"/>
              </a:pPr>
              <a:r>
                <a:rPr lang="en-US" sz="2400" b="1" dirty="0">
                  <a:latin typeface="+mj-lt"/>
                  <a:ea typeface="+mj-ea"/>
                  <a:cs typeface="+mj-cs"/>
                </a:rPr>
                <a:t> Habitat </a:t>
              </a:r>
              <a:r>
                <a:rPr lang="en-US" sz="2400" b="1" dirty="0" smtClean="0">
                  <a:latin typeface="+mj-lt"/>
                  <a:ea typeface="+mj-ea"/>
                  <a:cs typeface="+mj-cs"/>
                </a:rPr>
                <a:t>Management</a:t>
              </a:r>
            </a:p>
            <a:p>
              <a:pPr>
                <a:spcBef>
                  <a:spcPct val="50000"/>
                </a:spcBef>
                <a:buFont typeface="Times"/>
                <a:buChar char="●"/>
              </a:pPr>
              <a:r>
                <a:rPr lang="en-US" sz="2400" b="1" dirty="0" smtClean="0"/>
                <a:t> Improved </a:t>
              </a:r>
              <a:r>
                <a:rPr lang="en-US" sz="2400" b="1" dirty="0"/>
                <a:t>Flow </a:t>
              </a:r>
              <a:r>
                <a:rPr lang="en-US" sz="2400" b="1" dirty="0" smtClean="0"/>
                <a:t>Standard</a:t>
              </a:r>
              <a:endParaRPr lang="en-US" sz="2400" b="1" dirty="0"/>
            </a:p>
          </p:txBody>
        </p:sp>
        <p:sp>
          <p:nvSpPr>
            <p:cNvPr id="55427" name="Text Box 131"/>
            <p:cNvSpPr txBox="1">
              <a:spLocks noChangeArrowheads="1"/>
            </p:cNvSpPr>
            <p:nvPr/>
          </p:nvSpPr>
          <p:spPr bwMode="auto">
            <a:xfrm>
              <a:off x="2209800" y="3581400"/>
              <a:ext cx="5486400" cy="523220"/>
            </a:xfrm>
            <a:prstGeom prst="rect">
              <a:avLst/>
            </a:prstGeom>
            <a:noFill/>
            <a:ln w="9525">
              <a:noFill/>
              <a:miter lim="800000"/>
              <a:headEnd/>
              <a:tailEnd/>
            </a:ln>
            <a:effectLst/>
          </p:spPr>
          <p:txBody>
            <a:bodyPr wrap="square">
              <a:spAutoFit/>
            </a:bodyPr>
            <a:lstStyle/>
            <a:p>
              <a:pPr>
                <a:spcBef>
                  <a:spcPct val="50000"/>
                </a:spcBef>
                <a:buFont typeface="Times"/>
                <a:buChar char="●"/>
              </a:pPr>
              <a:r>
                <a:rPr lang="en-US" sz="2800" b="1" dirty="0"/>
                <a:t> </a:t>
              </a:r>
              <a:r>
                <a:rPr lang="en-US" sz="2400" b="1" dirty="0">
                  <a:latin typeface="+mj-lt"/>
                  <a:ea typeface="+mj-ea"/>
                  <a:cs typeface="+mj-cs"/>
                </a:rPr>
                <a:t>Water Forum Successor Effort</a:t>
              </a:r>
            </a:p>
          </p:txBody>
        </p:sp>
      </p:grpSp>
      <p:sp>
        <p:nvSpPr>
          <p:cNvPr id="55416" name="AutoShape 120"/>
          <p:cNvSpPr>
            <a:spLocks noChangeArrowheads="1"/>
          </p:cNvSpPr>
          <p:nvPr/>
        </p:nvSpPr>
        <p:spPr bwMode="auto">
          <a:xfrm>
            <a:off x="3581400" y="2819400"/>
            <a:ext cx="1532021" cy="1219200"/>
          </a:xfrm>
          <a:prstGeom prst="triangle">
            <a:avLst>
              <a:gd name="adj" fmla="val 50000"/>
            </a:avLst>
          </a:prstGeom>
          <a:solidFill>
            <a:schemeClr val="accent1">
              <a:lumMod val="50000"/>
            </a:schemeClr>
          </a:solidFill>
          <a:ln w="9525">
            <a:solidFill>
              <a:schemeClr val="tx1"/>
            </a:solidFill>
            <a:miter lim="800000"/>
            <a:headEnd/>
            <a:tailEnd/>
          </a:ln>
          <a:effectLst/>
        </p:spPr>
        <p:txBody>
          <a:bodyPr wrap="none" anchor="ctr"/>
          <a:lstStyle/>
          <a:p>
            <a:endParaRPr lang="en-US" dirty="0"/>
          </a:p>
        </p:txBody>
      </p:sp>
      <p:grpSp>
        <p:nvGrpSpPr>
          <p:cNvPr id="12" name="Group 11"/>
          <p:cNvGrpSpPr/>
          <p:nvPr/>
        </p:nvGrpSpPr>
        <p:grpSpPr>
          <a:xfrm>
            <a:off x="76200" y="2209800"/>
            <a:ext cx="8991600" cy="609600"/>
            <a:chOff x="76200" y="2133600"/>
            <a:chExt cx="8991600" cy="609600"/>
          </a:xfrm>
        </p:grpSpPr>
        <p:sp>
          <p:nvSpPr>
            <p:cNvPr id="55420" name="Text Box 124"/>
            <p:cNvSpPr txBox="1">
              <a:spLocks noChangeArrowheads="1"/>
            </p:cNvSpPr>
            <p:nvPr/>
          </p:nvSpPr>
          <p:spPr bwMode="auto">
            <a:xfrm>
              <a:off x="76200" y="2133600"/>
              <a:ext cx="4267200" cy="461665"/>
            </a:xfrm>
            <a:prstGeom prst="rect">
              <a:avLst/>
            </a:prstGeom>
            <a:noFill/>
            <a:ln w="9525">
              <a:noFill/>
              <a:miter lim="800000"/>
              <a:headEnd/>
              <a:tailEnd/>
            </a:ln>
            <a:effectLst/>
          </p:spPr>
          <p:txBody>
            <a:bodyPr>
              <a:spAutoFit/>
            </a:bodyPr>
            <a:lstStyle/>
            <a:p>
              <a:pPr>
                <a:spcBef>
                  <a:spcPct val="50000"/>
                </a:spcBef>
              </a:pPr>
              <a:r>
                <a:rPr lang="en-US" sz="2400" b="1" dirty="0">
                  <a:latin typeface="+mj-lt"/>
                  <a:ea typeface="+mj-ea"/>
                  <a:cs typeface="+mj-cs"/>
                </a:rPr>
                <a:t>Reliable Water Supply to 2030</a:t>
              </a:r>
            </a:p>
          </p:txBody>
        </p:sp>
        <p:sp>
          <p:nvSpPr>
            <p:cNvPr id="55421" name="Text Box 125"/>
            <p:cNvSpPr txBox="1">
              <a:spLocks noChangeArrowheads="1"/>
            </p:cNvSpPr>
            <p:nvPr/>
          </p:nvSpPr>
          <p:spPr bwMode="auto">
            <a:xfrm>
              <a:off x="4419600" y="2133600"/>
              <a:ext cx="4648200" cy="461665"/>
            </a:xfrm>
            <a:prstGeom prst="rect">
              <a:avLst/>
            </a:prstGeom>
            <a:noFill/>
            <a:ln w="9525">
              <a:noFill/>
              <a:miter lim="800000"/>
              <a:headEnd/>
              <a:tailEnd/>
            </a:ln>
            <a:effectLst/>
          </p:spPr>
          <p:txBody>
            <a:bodyPr>
              <a:spAutoFit/>
            </a:bodyPr>
            <a:lstStyle/>
            <a:p>
              <a:pPr algn="r">
                <a:spcBef>
                  <a:spcPct val="50000"/>
                </a:spcBef>
              </a:pPr>
              <a:r>
                <a:rPr lang="en-US" sz="2400" b="1" dirty="0">
                  <a:latin typeface="+mj-lt"/>
                  <a:ea typeface="+mj-ea"/>
                  <a:cs typeface="+mj-cs"/>
                </a:rPr>
                <a:t>Protect the lower </a:t>
              </a:r>
              <a:r>
                <a:rPr lang="en-US" sz="2400" b="1" dirty="0" smtClean="0">
                  <a:latin typeface="+mj-lt"/>
                  <a:ea typeface="+mj-ea"/>
                  <a:cs typeface="+mj-cs"/>
                </a:rPr>
                <a:t>American </a:t>
              </a:r>
              <a:r>
                <a:rPr lang="en-US" sz="2400" b="1" dirty="0">
                  <a:latin typeface="+mj-lt"/>
                  <a:ea typeface="+mj-ea"/>
                  <a:cs typeface="+mj-cs"/>
                </a:rPr>
                <a:t>River</a:t>
              </a:r>
            </a:p>
          </p:txBody>
        </p:sp>
        <p:sp>
          <p:nvSpPr>
            <p:cNvPr id="18" name="Rectangle 17"/>
            <p:cNvSpPr/>
            <p:nvPr/>
          </p:nvSpPr>
          <p:spPr bwMode="auto">
            <a:xfrm>
              <a:off x="76200" y="2590800"/>
              <a:ext cx="8839200" cy="152400"/>
            </a:xfrm>
            <a:prstGeom prst="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a:p>
              <a:pPr marL="0" marR="0" indent="0" algn="l" defTabSz="914400" rtl="0" eaLnBrk="0" fontAlgn="base" latinLnBrk="0" hangingPunct="0">
                <a:lnSpc>
                  <a:spcPct val="100000"/>
                </a:lnSpc>
                <a:spcBef>
                  <a:spcPct val="0"/>
                </a:spcBef>
                <a:spcAft>
                  <a:spcPct val="0"/>
                </a:spcAft>
                <a:buClrTx/>
                <a:buSzTx/>
                <a:buFontTx/>
                <a:buNone/>
                <a:tabLst/>
              </a:pPr>
              <a:endParaRPr lang="en-US" dirty="0" smtClean="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a:p>
              <a:pPr marL="0" marR="0" indent="0" algn="l" defTabSz="914400" rtl="0" eaLnBrk="0" fontAlgn="base" latinLnBrk="0" hangingPunct="0">
                <a:lnSpc>
                  <a:spcPct val="100000"/>
                </a:lnSpc>
                <a:spcBef>
                  <a:spcPct val="0"/>
                </a:spcBef>
                <a:spcAft>
                  <a:spcPct val="0"/>
                </a:spcAft>
                <a:buClrTx/>
                <a:buSzTx/>
                <a:buFontTx/>
                <a:buNone/>
                <a:tabLst/>
              </a:pPr>
              <a:endParaRPr lang="en-US" dirty="0" smtClean="0"/>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a:endParaRPr>
            </a:p>
          </p:txBody>
        </p:sp>
      </p:grpSp>
    </p:spTree>
    <p:extLst>
      <p:ext uri="{BB962C8B-B14F-4D97-AF65-F5344CB8AC3E}">
        <p14:creationId xmlns:p14="http://schemas.microsoft.com/office/powerpoint/2010/main" val="12318998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500"/>
                                  </p:stCondLst>
                                  <p:childTnLst>
                                    <p:animClr clrSpc="rgb" dir="cw">
                                      <p:cBhvr override="childStyle">
                                        <p:cTn id="6" dur="500" fill="hold"/>
                                        <p:tgtEl>
                                          <p:spTgt spid="12"/>
                                        </p:tgtEl>
                                        <p:attrNameLst>
                                          <p:attrName>style.color</p:attrName>
                                        </p:attrNameLst>
                                      </p:cBhvr>
                                      <p:to>
                                        <a:schemeClr val="accent2"/>
                                      </p:to>
                                    </p:animClr>
                                    <p:animClr clrSpc="rgb" dir="cw">
                                      <p:cBhvr>
                                        <p:cTn id="7" dur="500" fill="hold"/>
                                        <p:tgtEl>
                                          <p:spTgt spid="12"/>
                                        </p:tgtEl>
                                        <p:attrNameLst>
                                          <p:attrName>fillcolor</p:attrName>
                                        </p:attrNameLst>
                                      </p:cBhvr>
                                      <p:to>
                                        <a:schemeClr val="accent2"/>
                                      </p:to>
                                    </p:animClr>
                                    <p:set>
                                      <p:cBhvr>
                                        <p:cTn id="8" dur="500" fill="hold"/>
                                        <p:tgtEl>
                                          <p:spTgt spid="12"/>
                                        </p:tgtEl>
                                        <p:attrNameLst>
                                          <p:attrName>fill.type</p:attrName>
                                        </p:attrNameLst>
                                      </p:cBhvr>
                                      <p:to>
                                        <p:strVal val="solid"/>
                                      </p:to>
                                    </p:set>
                                    <p:set>
                                      <p:cBhvr>
                                        <p:cTn id="9" dur="500" fill="hold"/>
                                        <p:tgtEl>
                                          <p:spTgt spid="12"/>
                                        </p:tgtEl>
                                        <p:attrNameLst>
                                          <p:attrName>fill.on</p:attrName>
                                        </p:attrNameLst>
                                      </p:cBhvr>
                                      <p:to>
                                        <p:strVal val="true"/>
                                      </p:to>
                                    </p:set>
                                    <p:animRot by="120000">
                                      <p:cBhvr>
                                        <p:cTn id="10" dur="500" fill="hold">
                                          <p:stCondLst>
                                            <p:cond delay="0"/>
                                          </p:stCondLst>
                                        </p:cTn>
                                        <p:tgtEl>
                                          <p:spTgt spid="12"/>
                                        </p:tgtEl>
                                        <p:attrNameLst>
                                          <p:attrName>r</p:attrName>
                                        </p:attrNameLst>
                                      </p:cBhvr>
                                    </p:animRot>
                                    <p:animRot by="-240000">
                                      <p:cBhvr>
                                        <p:cTn id="11" dur="1000" fill="hold">
                                          <p:stCondLst>
                                            <p:cond delay="1000"/>
                                          </p:stCondLst>
                                        </p:cTn>
                                        <p:tgtEl>
                                          <p:spTgt spid="12"/>
                                        </p:tgtEl>
                                        <p:attrNameLst>
                                          <p:attrName>r</p:attrName>
                                        </p:attrNameLst>
                                      </p:cBhvr>
                                    </p:animRot>
                                    <p:animRot by="240000">
                                      <p:cBhvr>
                                        <p:cTn id="12" dur="1000" fill="hold">
                                          <p:stCondLst>
                                            <p:cond delay="2000"/>
                                          </p:stCondLst>
                                        </p:cTn>
                                        <p:tgtEl>
                                          <p:spTgt spid="12"/>
                                        </p:tgtEl>
                                        <p:attrNameLst>
                                          <p:attrName>r</p:attrName>
                                        </p:attrNameLst>
                                      </p:cBhvr>
                                    </p:animRot>
                                    <p:animRot by="-240000">
                                      <p:cBhvr>
                                        <p:cTn id="13" dur="1000" fill="hold">
                                          <p:stCondLst>
                                            <p:cond delay="3000"/>
                                          </p:stCondLst>
                                        </p:cTn>
                                        <p:tgtEl>
                                          <p:spTgt spid="12"/>
                                        </p:tgtEl>
                                        <p:attrNameLst>
                                          <p:attrName>r</p:attrName>
                                        </p:attrNameLst>
                                      </p:cBhvr>
                                    </p:animRot>
                                    <p:animRot by="120000">
                                      <p:cBhvr>
                                        <p:cTn id="14" dur="1000" fill="hold">
                                          <p:stCondLst>
                                            <p:cond delay="4000"/>
                                          </p:stCondLst>
                                        </p:cTn>
                                        <p:tgtEl>
                                          <p:spTgt spid="1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14400"/>
            <a:ext cx="9144000" cy="5943600"/>
          </a:xfrm>
          <a:solidFill>
            <a:schemeClr val="bg1"/>
          </a:solidFill>
        </p:spPr>
        <p:txBody>
          <a:bodyPr/>
          <a:lstStyle/>
          <a:p>
            <a:r>
              <a:rPr lang="en-US" sz="2400" dirty="0" smtClean="0"/>
              <a:t>Magnitude</a:t>
            </a:r>
            <a:endParaRPr lang="en-US" sz="2400" dirty="0" smtClean="0"/>
          </a:p>
          <a:p>
            <a:pPr lvl="1"/>
            <a:r>
              <a:rPr lang="en-US" sz="1800" dirty="0" smtClean="0"/>
              <a:t>Maximum spawning habitat availability </a:t>
            </a:r>
            <a:r>
              <a:rPr lang="en-US" sz="1800" dirty="0" smtClean="0"/>
              <a:t>for </a:t>
            </a:r>
            <a:r>
              <a:rPr lang="en-US" sz="1800" dirty="0" smtClean="0"/>
              <a:t>fall-run Chinook and steelhead spawning</a:t>
            </a:r>
            <a:endParaRPr lang="en-US" sz="1800" dirty="0"/>
          </a:p>
          <a:p>
            <a:pPr lvl="1"/>
            <a:r>
              <a:rPr lang="en-US" sz="1800" dirty="0" smtClean="0"/>
              <a:t>Allow channel </a:t>
            </a:r>
            <a:r>
              <a:rPr lang="en-US" sz="1800" dirty="0" smtClean="0"/>
              <a:t>forming, floodplain inundation, and riparian vegetation establishment</a:t>
            </a:r>
          </a:p>
          <a:p>
            <a:r>
              <a:rPr lang="en-US" sz="2400" dirty="0" smtClean="0"/>
              <a:t>Frequency</a:t>
            </a:r>
          </a:p>
          <a:p>
            <a:pPr lvl="1"/>
            <a:r>
              <a:rPr lang="en-US" sz="1800" dirty="0" smtClean="0"/>
              <a:t>High probability of occurrence of flows providing maximum spawning habitat</a:t>
            </a:r>
          </a:p>
          <a:p>
            <a:r>
              <a:rPr lang="en-US" sz="2400" dirty="0" smtClean="0"/>
              <a:t>Duration</a:t>
            </a:r>
          </a:p>
          <a:p>
            <a:pPr lvl="1"/>
            <a:r>
              <a:rPr lang="en-US" sz="1800" dirty="0" smtClean="0"/>
              <a:t>Seasonally-encompassing flows (lifestage periodicity oriented)</a:t>
            </a:r>
          </a:p>
          <a:p>
            <a:r>
              <a:rPr lang="en-US" sz="2400" dirty="0" smtClean="0"/>
              <a:t>Timing</a:t>
            </a:r>
          </a:p>
          <a:p>
            <a:pPr lvl="1"/>
            <a:r>
              <a:rPr lang="en-US" sz="1800" dirty="0"/>
              <a:t>A range of flows, within and among </a:t>
            </a:r>
            <a:r>
              <a:rPr lang="en-US" sz="1800" dirty="0" smtClean="0"/>
              <a:t>years</a:t>
            </a:r>
          </a:p>
          <a:p>
            <a:pPr lvl="1"/>
            <a:r>
              <a:rPr lang="en-US" sz="1800" dirty="0"/>
              <a:t>M</a:t>
            </a:r>
            <a:r>
              <a:rPr lang="en-US" sz="1800" dirty="0" smtClean="0"/>
              <a:t>aintain </a:t>
            </a:r>
            <a:r>
              <a:rPr lang="en-US" sz="1800" dirty="0"/>
              <a:t>channel and riparian dynamics and, consequently, aquatic </a:t>
            </a:r>
            <a:r>
              <a:rPr lang="en-US" sz="1800" dirty="0" smtClean="0"/>
              <a:t>habitat</a:t>
            </a:r>
          </a:p>
          <a:p>
            <a:pPr lvl="1"/>
            <a:r>
              <a:rPr lang="en-US" sz="1800" dirty="0" smtClean="0"/>
              <a:t>Allow </a:t>
            </a:r>
            <a:r>
              <a:rPr lang="en-US" sz="1800" dirty="0" smtClean="0"/>
              <a:t>behavioral responses  –  adult immigration and juvenile emigration</a:t>
            </a:r>
          </a:p>
          <a:p>
            <a:r>
              <a:rPr lang="en-US" sz="2400" dirty="0" smtClean="0"/>
              <a:t>Rate of Change</a:t>
            </a:r>
          </a:p>
          <a:p>
            <a:pPr lvl="1"/>
            <a:r>
              <a:rPr lang="en-US" sz="1800" dirty="0" smtClean="0"/>
              <a:t>Ramping rate and flow fluctuation </a:t>
            </a:r>
            <a:r>
              <a:rPr lang="en-US" sz="1800" dirty="0" smtClean="0"/>
              <a:t>limits  </a:t>
            </a:r>
            <a:r>
              <a:rPr lang="en-US" sz="1800" dirty="0" smtClean="0"/>
              <a:t>for spawning, incubation and juvenile rearing</a:t>
            </a:r>
          </a:p>
          <a:p>
            <a:r>
              <a:rPr lang="en-US" sz="2400" dirty="0" smtClean="0"/>
              <a:t>Suitable water temperature regime</a:t>
            </a:r>
          </a:p>
          <a:p>
            <a:pPr lvl="1"/>
            <a:r>
              <a:rPr lang="en-US" sz="1800" dirty="0" smtClean="0"/>
              <a:t>Fall-run Chinook </a:t>
            </a:r>
            <a:r>
              <a:rPr lang="en-US" sz="1800" dirty="0" smtClean="0"/>
              <a:t>spawning </a:t>
            </a:r>
            <a:r>
              <a:rPr lang="en-US" sz="1800" dirty="0" smtClean="0"/>
              <a:t>and incubation, and over-summer rearing juvenile steelhead</a:t>
            </a:r>
          </a:p>
          <a:p>
            <a:pPr lvl="1"/>
            <a:r>
              <a:rPr lang="en-US" sz="1800" dirty="0" smtClean="0"/>
              <a:t>Shape flow pattern for best water temperatures</a:t>
            </a:r>
          </a:p>
        </p:txBody>
      </p:sp>
      <p:pic>
        <p:nvPicPr>
          <p:cNvPr id="5" name="Picture 2" descr="http://www.askipedia.com/wp-content/uploads/2012/06/water-istock.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t="29168" b="14285"/>
          <a:stretch/>
        </p:blipFill>
        <p:spPr bwMode="auto">
          <a:xfrm>
            <a:off x="0" y="685800"/>
            <a:ext cx="9144000" cy="2413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219200" y="76200"/>
            <a:ext cx="7467600" cy="639762"/>
          </a:xfrm>
        </p:spPr>
        <p:txBody>
          <a:bodyPr>
            <a:normAutofit fontScale="90000"/>
          </a:bodyPr>
          <a:lstStyle/>
          <a:p>
            <a:r>
              <a:rPr lang="en-US" dirty="0" smtClean="0"/>
              <a:t>Ideal Ecological Flow:</a:t>
            </a:r>
            <a:r>
              <a:rPr lang="en-US" dirty="0" smtClean="0"/>
              <a:t> </a:t>
            </a:r>
            <a:r>
              <a:rPr lang="en-US" dirty="0" smtClean="0"/>
              <a:t>Am. </a:t>
            </a:r>
            <a:r>
              <a:rPr lang="en-US" dirty="0" smtClean="0"/>
              <a:t>River</a:t>
            </a:r>
            <a:endParaRPr lang="en-US" dirty="0"/>
          </a:p>
        </p:txBody>
      </p:sp>
    </p:spTree>
    <p:extLst>
      <p:ext uri="{BB962C8B-B14F-4D97-AF65-F5344CB8AC3E}">
        <p14:creationId xmlns:p14="http://schemas.microsoft.com/office/powerpoint/2010/main" val="32053028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14400"/>
            <a:ext cx="9144000" cy="5943600"/>
          </a:xfrm>
          <a:solidFill>
            <a:schemeClr val="bg1"/>
          </a:solidFill>
        </p:spPr>
        <p:txBody>
          <a:bodyPr/>
          <a:lstStyle/>
          <a:p>
            <a:r>
              <a:rPr lang="en-US" sz="2400" dirty="0" smtClean="0"/>
              <a:t>Magnitude</a:t>
            </a:r>
            <a:endParaRPr lang="en-US" sz="2400" dirty="0" smtClean="0"/>
          </a:p>
          <a:p>
            <a:pPr lvl="1"/>
            <a:r>
              <a:rPr lang="en-US" sz="1800" dirty="0" smtClean="0"/>
              <a:t>Maximum spawning habitat availability </a:t>
            </a:r>
            <a:r>
              <a:rPr lang="en-US" sz="1800" dirty="0" smtClean="0"/>
              <a:t>for </a:t>
            </a:r>
            <a:r>
              <a:rPr lang="en-US" sz="1800" dirty="0" smtClean="0"/>
              <a:t>fall-run Chinook and steelhead spawning</a:t>
            </a:r>
            <a:endParaRPr lang="en-US" sz="1800" dirty="0"/>
          </a:p>
          <a:p>
            <a:pPr lvl="1"/>
            <a:r>
              <a:rPr lang="en-US" sz="1800" dirty="0" smtClean="0"/>
              <a:t>Allow channel </a:t>
            </a:r>
            <a:r>
              <a:rPr lang="en-US" sz="1800" dirty="0" smtClean="0"/>
              <a:t>forming, floodplain inundation, and riparian vegetation establishment</a:t>
            </a:r>
          </a:p>
          <a:p>
            <a:r>
              <a:rPr lang="en-US" sz="2400" dirty="0" smtClean="0"/>
              <a:t>Frequency</a:t>
            </a:r>
          </a:p>
          <a:p>
            <a:pPr lvl="1"/>
            <a:r>
              <a:rPr lang="en-US" sz="1800" dirty="0" smtClean="0"/>
              <a:t>High probability of occurrence of flows providing maximum spawning habitat</a:t>
            </a:r>
          </a:p>
          <a:p>
            <a:r>
              <a:rPr lang="en-US" sz="2400" dirty="0" smtClean="0"/>
              <a:t>Duration</a:t>
            </a:r>
          </a:p>
          <a:p>
            <a:pPr lvl="1"/>
            <a:r>
              <a:rPr lang="en-US" sz="1800" dirty="0" smtClean="0"/>
              <a:t>Seasonally-encompassing flows (lifestage periodicity oriented)</a:t>
            </a:r>
          </a:p>
          <a:p>
            <a:r>
              <a:rPr lang="en-US" sz="2400" dirty="0" smtClean="0"/>
              <a:t>Timing</a:t>
            </a:r>
          </a:p>
          <a:p>
            <a:pPr lvl="1"/>
            <a:r>
              <a:rPr lang="en-US" sz="1800" dirty="0"/>
              <a:t>A range of flows, within and among </a:t>
            </a:r>
            <a:r>
              <a:rPr lang="en-US" sz="1800" dirty="0" smtClean="0"/>
              <a:t>years</a:t>
            </a:r>
          </a:p>
          <a:p>
            <a:pPr lvl="1"/>
            <a:r>
              <a:rPr lang="en-US" sz="1800" dirty="0"/>
              <a:t>M</a:t>
            </a:r>
            <a:r>
              <a:rPr lang="en-US" sz="1800" dirty="0" smtClean="0"/>
              <a:t>aintain </a:t>
            </a:r>
            <a:r>
              <a:rPr lang="en-US" sz="1800" dirty="0"/>
              <a:t>channel and riparian dynamics and, consequently, aquatic </a:t>
            </a:r>
            <a:r>
              <a:rPr lang="en-US" sz="1800" dirty="0" smtClean="0"/>
              <a:t>habitat</a:t>
            </a:r>
          </a:p>
          <a:p>
            <a:pPr lvl="1"/>
            <a:r>
              <a:rPr lang="en-US" sz="1800" dirty="0" smtClean="0"/>
              <a:t>Allow </a:t>
            </a:r>
            <a:r>
              <a:rPr lang="en-US" sz="1800" dirty="0" smtClean="0"/>
              <a:t>behavioral responses  –  adult immigration and juvenile emigration</a:t>
            </a:r>
          </a:p>
          <a:p>
            <a:r>
              <a:rPr lang="en-US" sz="2400" dirty="0" smtClean="0"/>
              <a:t>Rate of Change</a:t>
            </a:r>
          </a:p>
          <a:p>
            <a:pPr lvl="1"/>
            <a:r>
              <a:rPr lang="en-US" sz="1800" dirty="0" smtClean="0"/>
              <a:t>Ramping rate and flow fluctuation </a:t>
            </a:r>
            <a:r>
              <a:rPr lang="en-US" sz="1800" dirty="0" smtClean="0"/>
              <a:t>limits  </a:t>
            </a:r>
            <a:r>
              <a:rPr lang="en-US" sz="1800" dirty="0" smtClean="0"/>
              <a:t>for spawning, incubation and juvenile rearing</a:t>
            </a:r>
          </a:p>
          <a:p>
            <a:r>
              <a:rPr lang="en-US" sz="2400" dirty="0" smtClean="0"/>
              <a:t>Suitable water temperature regime</a:t>
            </a:r>
          </a:p>
          <a:p>
            <a:pPr lvl="1"/>
            <a:r>
              <a:rPr lang="en-US" sz="1800" dirty="0" smtClean="0"/>
              <a:t>Fall-run Chinook </a:t>
            </a:r>
            <a:r>
              <a:rPr lang="en-US" sz="1800" dirty="0" smtClean="0"/>
              <a:t>spawning </a:t>
            </a:r>
            <a:r>
              <a:rPr lang="en-US" sz="1800" dirty="0" smtClean="0"/>
              <a:t>and incubation, and over-summer rearing juvenile steelhead</a:t>
            </a:r>
          </a:p>
          <a:p>
            <a:pPr lvl="1"/>
            <a:r>
              <a:rPr lang="en-US" sz="1800" dirty="0" smtClean="0"/>
              <a:t>Shape flow pattern for best water temperatures</a:t>
            </a:r>
          </a:p>
        </p:txBody>
      </p:sp>
      <p:pic>
        <p:nvPicPr>
          <p:cNvPr id="5" name="Picture 2" descr="http://www.askipedia.com/wp-content/uploads/2012/06/water-istock.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t="29168" b="14285"/>
          <a:stretch/>
        </p:blipFill>
        <p:spPr bwMode="auto">
          <a:xfrm>
            <a:off x="0" y="685800"/>
            <a:ext cx="9144000" cy="2413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219200" y="76200"/>
            <a:ext cx="7467600" cy="639762"/>
          </a:xfrm>
        </p:spPr>
        <p:txBody>
          <a:bodyPr>
            <a:normAutofit fontScale="90000"/>
          </a:bodyPr>
          <a:lstStyle/>
          <a:p>
            <a:r>
              <a:rPr lang="en-US" dirty="0" smtClean="0"/>
              <a:t>Ideal Ecological Flow:</a:t>
            </a:r>
            <a:r>
              <a:rPr lang="en-US" dirty="0" smtClean="0"/>
              <a:t> </a:t>
            </a:r>
            <a:r>
              <a:rPr lang="en-US" dirty="0" smtClean="0"/>
              <a:t>Am. </a:t>
            </a:r>
            <a:r>
              <a:rPr lang="en-US" dirty="0" smtClean="0"/>
              <a:t>River</a:t>
            </a:r>
            <a:endParaRPr lang="en-US" dirty="0"/>
          </a:p>
        </p:txBody>
      </p:sp>
      <p:pic>
        <p:nvPicPr>
          <p:cNvPr id="6" name="Picture 2" descr="C:\Main\My Pictures-Subset\website redesign-data_pics\temp-to PCE\Forum - 6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463" y="-36219"/>
            <a:ext cx="9240926" cy="69304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Main\My Pictures-Subset\WF\Guy-salmon-temp\IMG_006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742" y="-64889"/>
            <a:ext cx="10473485" cy="69877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Main\My Pictures-Subset\website redesign-data_pics\temp-to PCE\Forum - 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864" y="0"/>
            <a:ext cx="933572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16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2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4500"/>
                            </p:stCondLst>
                            <p:childTnLst>
                              <p:par>
                                <p:cTn id="13" presetID="10" presetClass="entr" presetSubtype="0" fill="hold" nodeType="afterEffect">
                                  <p:stCondLst>
                                    <p:cond delay="2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620000" cy="800100"/>
          </a:xfrm>
        </p:spPr>
        <p:txBody>
          <a:bodyPr>
            <a:normAutofit/>
          </a:bodyPr>
          <a:lstStyle/>
          <a:p>
            <a:r>
              <a:rPr lang="en-US" dirty="0" smtClean="0"/>
              <a:t>As Viewed by Purveyors</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5210" t="8333" r="5210" b="10000"/>
          <a:stretch/>
        </p:blipFill>
        <p:spPr>
          <a:xfrm>
            <a:off x="544804" y="800100"/>
            <a:ext cx="8599196" cy="6057900"/>
          </a:xfrm>
          <a:prstGeom prst="rect">
            <a:avLst/>
          </a:prstGeom>
        </p:spPr>
      </p:pic>
    </p:spTree>
    <p:extLst>
      <p:ext uri="{BB962C8B-B14F-4D97-AF65-F5344CB8AC3E}">
        <p14:creationId xmlns:p14="http://schemas.microsoft.com/office/powerpoint/2010/main" val="23880400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620000" cy="800100"/>
          </a:xfrm>
        </p:spPr>
        <p:txBody>
          <a:bodyPr>
            <a:normAutofit/>
          </a:bodyPr>
          <a:lstStyle/>
          <a:p>
            <a:r>
              <a:rPr lang="en-US" dirty="0" smtClean="0"/>
              <a:t>As Viewed by </a:t>
            </a:r>
            <a:r>
              <a:rPr lang="en-US" dirty="0" err="1" smtClean="0"/>
              <a:t>Enviros</a:t>
            </a:r>
            <a:endParaRPr lang="en-US" dirty="0"/>
          </a:p>
        </p:txBody>
      </p:sp>
      <p:pic>
        <p:nvPicPr>
          <p:cNvPr id="2050" name="Picture 2" descr="C:\Main\My Pictures-Subset\website redesign-data_pics\wf web pics-final\G.Galante pics\Forum - 1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t="20101" r="11558"/>
          <a:stretch/>
        </p:blipFill>
        <p:spPr bwMode="auto">
          <a:xfrm>
            <a:off x="190500" y="920569"/>
            <a:ext cx="8763000" cy="5937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6865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65101"/>
            <a:ext cx="7620000" cy="698494"/>
          </a:xfrm>
        </p:spPr>
        <p:txBody>
          <a:bodyPr>
            <a:normAutofit fontScale="90000"/>
          </a:bodyPr>
          <a:lstStyle/>
          <a:p>
            <a:r>
              <a:rPr lang="en-US" dirty="0" smtClean="0"/>
              <a:t>American River: Highly Altered</a:t>
            </a:r>
            <a:endParaRPr lang="en-US" dirty="0"/>
          </a:p>
        </p:txBody>
      </p:sp>
      <p:pic>
        <p:nvPicPr>
          <p:cNvPr id="47106" name="Content Placeholder 6" descr="CV salmon habitat historical.jpg"/>
          <p:cNvPicPr>
            <a:picLocks noGrp="1" noChangeAspect="1"/>
          </p:cNvPicPr>
          <p:nvPr>
            <p:ph sz="quarter" idx="4294967295"/>
          </p:nvPr>
        </p:nvPicPr>
        <p:blipFill>
          <a:blip r:embed="rId3"/>
          <a:srcRect/>
          <a:stretch>
            <a:fillRect/>
          </a:stretch>
        </p:blipFill>
        <p:spPr>
          <a:xfrm>
            <a:off x="0" y="863600"/>
            <a:ext cx="4510088" cy="5826125"/>
          </a:xfrm>
          <a:ln w="38100" cmpd="sng">
            <a:solidFill>
              <a:schemeClr val="tx1"/>
            </a:solidFill>
          </a:ln>
        </p:spPr>
      </p:pic>
      <p:pic>
        <p:nvPicPr>
          <p:cNvPr id="4" name="Content Placeholder 7" descr="CV habitat loss.jpg"/>
          <p:cNvPicPr>
            <a:picLocks noChangeAspect="1"/>
          </p:cNvPicPr>
          <p:nvPr/>
        </p:nvPicPr>
        <p:blipFill>
          <a:blip r:embed="rId4"/>
          <a:srcRect/>
          <a:stretch>
            <a:fillRect/>
          </a:stretch>
        </p:blipFill>
        <p:spPr bwMode="auto">
          <a:xfrm>
            <a:off x="4611424" y="863595"/>
            <a:ext cx="4508493" cy="5825597"/>
          </a:xfrm>
          <a:prstGeom prst="rect">
            <a:avLst/>
          </a:prstGeom>
          <a:noFill/>
          <a:ln w="38100" cmpd="sng">
            <a:solidFill>
              <a:schemeClr val="tx1"/>
            </a:solidFill>
            <a:miter lim="800000"/>
            <a:headEnd/>
            <a:tailEnd/>
          </a:ln>
        </p:spPr>
      </p:pic>
      <p:sp>
        <p:nvSpPr>
          <p:cNvPr id="5" name="TextBox 4"/>
          <p:cNvSpPr txBox="1"/>
          <p:nvPr/>
        </p:nvSpPr>
        <p:spPr>
          <a:xfrm>
            <a:off x="2948848" y="1879604"/>
            <a:ext cx="1587694" cy="830997"/>
          </a:xfrm>
          <a:prstGeom prst="rect">
            <a:avLst/>
          </a:prstGeom>
          <a:noFill/>
        </p:spPr>
        <p:txBody>
          <a:bodyPr wrap="none" rtlCol="0">
            <a:spAutoFit/>
          </a:bodyPr>
          <a:lstStyle/>
          <a:p>
            <a:r>
              <a:rPr lang="en-US" sz="4800" dirty="0" smtClean="0"/>
              <a:t>Then</a:t>
            </a:r>
            <a:endParaRPr lang="en-US" sz="6000" dirty="0"/>
          </a:p>
        </p:txBody>
      </p:sp>
      <p:sp>
        <p:nvSpPr>
          <p:cNvPr id="6" name="TextBox 5"/>
          <p:cNvSpPr txBox="1"/>
          <p:nvPr/>
        </p:nvSpPr>
        <p:spPr>
          <a:xfrm>
            <a:off x="7687701" y="1828805"/>
            <a:ext cx="1416073" cy="830997"/>
          </a:xfrm>
          <a:prstGeom prst="rect">
            <a:avLst/>
          </a:prstGeom>
          <a:noFill/>
        </p:spPr>
        <p:txBody>
          <a:bodyPr wrap="none" rtlCol="0">
            <a:spAutoFit/>
          </a:bodyPr>
          <a:lstStyle/>
          <a:p>
            <a:r>
              <a:rPr lang="en-US" sz="4800" dirty="0">
                <a:solidFill>
                  <a:srgbClr val="000000"/>
                </a:solidFill>
              </a:rPr>
              <a:t>N</a:t>
            </a:r>
            <a:r>
              <a:rPr lang="en-US" sz="4800" dirty="0" smtClean="0">
                <a:solidFill>
                  <a:srgbClr val="000000"/>
                </a:solidFill>
              </a:rPr>
              <a:t>ow</a:t>
            </a:r>
            <a:endParaRPr lang="en-US" sz="4800" dirty="0">
              <a:solidFill>
                <a:srgbClr val="000000"/>
              </a:solidFill>
            </a:endParaRPr>
          </a:p>
        </p:txBody>
      </p:sp>
      <p:sp>
        <p:nvSpPr>
          <p:cNvPr id="8" name="TextBox 7"/>
          <p:cNvSpPr txBox="1"/>
          <p:nvPr/>
        </p:nvSpPr>
        <p:spPr>
          <a:xfrm>
            <a:off x="76200" y="6260068"/>
            <a:ext cx="1403750" cy="369332"/>
          </a:xfrm>
          <a:prstGeom prst="rect">
            <a:avLst/>
          </a:prstGeom>
          <a:noFill/>
        </p:spPr>
        <p:txBody>
          <a:bodyPr wrap="none" rtlCol="0">
            <a:spAutoFit/>
          </a:bodyPr>
          <a:lstStyle/>
          <a:p>
            <a:r>
              <a:rPr lang="en-US" dirty="0" smtClean="0"/>
              <a:t>NOAA 2009</a:t>
            </a:r>
            <a:endParaRPr lang="en-US" dirty="0"/>
          </a:p>
        </p:txBody>
      </p:sp>
      <p:sp>
        <p:nvSpPr>
          <p:cNvPr id="10" name="Oval 9"/>
          <p:cNvSpPr/>
          <p:nvPr/>
        </p:nvSpPr>
        <p:spPr>
          <a:xfrm rot="19686789">
            <a:off x="6809984" y="3882762"/>
            <a:ext cx="914400" cy="7315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19686789">
            <a:off x="2105416" y="3843919"/>
            <a:ext cx="914400" cy="7315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644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65101"/>
            <a:ext cx="7620000" cy="698494"/>
          </a:xfrm>
        </p:spPr>
        <p:txBody>
          <a:bodyPr>
            <a:normAutofit fontScale="90000"/>
          </a:bodyPr>
          <a:lstStyle/>
          <a:p>
            <a:r>
              <a:rPr lang="en-US" dirty="0" smtClean="0"/>
              <a:t>American River: Highly Altered</a:t>
            </a:r>
            <a:endParaRPr lang="en-US" dirty="0"/>
          </a:p>
        </p:txBody>
      </p:sp>
      <p:graphicFrame>
        <p:nvGraphicFramePr>
          <p:cNvPr id="12" name="Chart 11"/>
          <p:cNvGraphicFramePr>
            <a:graphicFrameLocks noGrp="1"/>
          </p:cNvGraphicFramePr>
          <p:nvPr>
            <p:extLst>
              <p:ext uri="{D42A27DB-BD31-4B8C-83A1-F6EECF244321}">
                <p14:modId xmlns:p14="http://schemas.microsoft.com/office/powerpoint/2010/main" val="3547782929"/>
              </p:ext>
            </p:extLst>
          </p:nvPr>
        </p:nvGraphicFramePr>
        <p:xfrm>
          <a:off x="457200" y="914400"/>
          <a:ext cx="8321040" cy="58521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a:graphicFrameLocks noGrp="1"/>
          </p:cNvGraphicFramePr>
          <p:nvPr>
            <p:extLst>
              <p:ext uri="{D42A27DB-BD31-4B8C-83A1-F6EECF244321}">
                <p14:modId xmlns:p14="http://schemas.microsoft.com/office/powerpoint/2010/main" val="3587202976"/>
              </p:ext>
            </p:extLst>
          </p:nvPr>
        </p:nvGraphicFramePr>
        <p:xfrm>
          <a:off x="457200" y="914400"/>
          <a:ext cx="8321040" cy="5852160"/>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5867400" y="1828800"/>
            <a:ext cx="2590800" cy="923330"/>
          </a:xfrm>
          <a:prstGeom prst="rect">
            <a:avLst/>
          </a:prstGeom>
          <a:solidFill>
            <a:srgbClr val="FFFF00"/>
          </a:solidFill>
          <a:ln>
            <a:solidFill>
              <a:schemeClr val="tx1"/>
            </a:solidFill>
          </a:ln>
        </p:spPr>
        <p:txBody>
          <a:bodyPr wrap="square" rtlCol="0">
            <a:spAutoFit/>
          </a:bodyPr>
          <a:lstStyle/>
          <a:p>
            <a:r>
              <a:rPr lang="en-US" dirty="0" smtClean="0"/>
              <a:t>Salmonids have to complete entire life cycle in limited environment.</a:t>
            </a:r>
            <a:endParaRPr lang="en-US" dirty="0"/>
          </a:p>
        </p:txBody>
      </p:sp>
    </p:spTree>
    <p:extLst>
      <p:ext uri="{BB962C8B-B14F-4D97-AF65-F5344CB8AC3E}">
        <p14:creationId xmlns:p14="http://schemas.microsoft.com/office/powerpoint/2010/main" val="414370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par>
                          <p:cTn id="8" fill="hold">
                            <p:stCondLst>
                              <p:cond delay="2000"/>
                            </p:stCondLst>
                            <p:childTnLst>
                              <p:par>
                                <p:cTn id="9" presetID="2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36924</TotalTime>
  <Words>2711</Words>
  <Application>Microsoft Office PowerPoint</Application>
  <PresentationFormat>On-screen Show (4:3)</PresentationFormat>
  <Paragraphs>647</Paragraphs>
  <Slides>51</Slides>
  <Notes>12</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American River Flow Standard  A Site-Specific Example</vt:lpstr>
      <vt:lpstr>Overview</vt:lpstr>
      <vt:lpstr>Sacramento Region</vt:lpstr>
      <vt:lpstr>The Water Forum Agreement Truce Among 4 Caucuses</vt:lpstr>
      <vt:lpstr>The Water Forum Agreement 2 Objectives &amp; 7 Elements</vt:lpstr>
      <vt:lpstr>As Viewed by Purveyors</vt:lpstr>
      <vt:lpstr>As Viewed by Enviros</vt:lpstr>
      <vt:lpstr>American River: Highly Altered</vt:lpstr>
      <vt:lpstr>American River: Highly Altered</vt:lpstr>
      <vt:lpstr>Flows &amp; Demands</vt:lpstr>
      <vt:lpstr>General: Flow Regime</vt:lpstr>
      <vt:lpstr>Management Actions  for Highly Altered System</vt:lpstr>
      <vt:lpstr>Habitat Management</vt:lpstr>
      <vt:lpstr>Dry Year Cutbacks</vt:lpstr>
      <vt:lpstr>Water Conservation</vt:lpstr>
      <vt:lpstr>Groundwater Management</vt:lpstr>
      <vt:lpstr>  The New California Landscape www.ecolandscape.org </vt:lpstr>
      <vt:lpstr>Upgrading Folsom Dam  Temperature Control Device</vt:lpstr>
      <vt:lpstr>American River  Flow-Related Ecological Goals</vt:lpstr>
      <vt:lpstr>Compare / Contrast: DSP Hybrid &amp; Am. River Approaches</vt:lpstr>
      <vt:lpstr>Step 1) Stream segment classification</vt:lpstr>
      <vt:lpstr>Step 1) Stream segment classification</vt:lpstr>
      <vt:lpstr>Step 2) Hydrologic analysis</vt:lpstr>
      <vt:lpstr>Step 3) Site-specific field work</vt:lpstr>
      <vt:lpstr>Step 4) Extrapolation of findings</vt:lpstr>
      <vt:lpstr>Step 5) Production of an environmental                flow regime</vt:lpstr>
      <vt:lpstr>Steelhead</vt:lpstr>
      <vt:lpstr>Fall Run Chinook</vt:lpstr>
      <vt:lpstr>PowerPoint Presentation</vt:lpstr>
      <vt:lpstr>Minimum Flows</vt:lpstr>
      <vt:lpstr>Seeking Optimal Habitat</vt:lpstr>
      <vt:lpstr>PowerPoint Presentation</vt:lpstr>
      <vt:lpstr>Temperature Management - Annual Plan &amp; Operations -</vt:lpstr>
      <vt:lpstr>Folsom Dam Temperature Control Device (Shutters)</vt:lpstr>
      <vt:lpstr>Modified Flow Pattern</vt:lpstr>
      <vt:lpstr>Carryover Storage Alternative</vt:lpstr>
      <vt:lpstr>Historical Folsom Storage</vt:lpstr>
      <vt:lpstr>PowerPoint Presentation</vt:lpstr>
      <vt:lpstr>Step 5) Production of an environmental                flow regime</vt:lpstr>
      <vt:lpstr>Step 6) Interaction between scientists                and stakeholders</vt:lpstr>
      <vt:lpstr>Step 6) Interaction between scientists                and stakeholders: Am. River</vt:lpstr>
      <vt:lpstr>Step 6) Interaction between scientists                and stakeholders: Am. River</vt:lpstr>
      <vt:lpstr>Step 6) Interaction between scientists                and stakeholders: Am. River</vt:lpstr>
      <vt:lpstr>Step 6) Interaction between scientists                and stakeholders: Am. River</vt:lpstr>
      <vt:lpstr>Step 6) Interaction between scientists                and stakeholders: Am. River</vt:lpstr>
      <vt:lpstr>Step 7) An adaptive management protocol</vt:lpstr>
      <vt:lpstr>Step 7) An adaptive management protocol</vt:lpstr>
      <vt:lpstr>Compare / Contrast: DSP Hybrid &amp; Am. River Approaches</vt:lpstr>
      <vt:lpstr>American River: Next Steps</vt:lpstr>
      <vt:lpstr>Ideal Ecological Flow: Am. River</vt:lpstr>
      <vt:lpstr>Ideal Ecological Flow: Am. River</vt:lpstr>
    </vt:vector>
  </TitlesOfParts>
  <Company>City of Sacramento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Gohring</dc:creator>
  <cp:lastModifiedBy>Tom Gohring</cp:lastModifiedBy>
  <cp:revision>319</cp:revision>
  <cp:lastPrinted>2013-08-19T23:19:21Z</cp:lastPrinted>
  <dcterms:created xsi:type="dcterms:W3CDTF">2013-04-17T17:57:09Z</dcterms:created>
  <dcterms:modified xsi:type="dcterms:W3CDTF">2014-03-19T05:50:24Z</dcterms:modified>
</cp:coreProperties>
</file>