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97" r:id="rId2"/>
    <p:sldId id="299" r:id="rId3"/>
    <p:sldId id="346" r:id="rId4"/>
    <p:sldId id="301" r:id="rId5"/>
    <p:sldId id="342" r:id="rId6"/>
    <p:sldId id="325" r:id="rId7"/>
    <p:sldId id="326" r:id="rId8"/>
    <p:sldId id="344" r:id="rId9"/>
    <p:sldId id="321" r:id="rId10"/>
    <p:sldId id="305" r:id="rId11"/>
    <p:sldId id="345" r:id="rId12"/>
    <p:sldId id="320" r:id="rId13"/>
    <p:sldId id="306" r:id="rId14"/>
    <p:sldId id="337" r:id="rId15"/>
    <p:sldId id="338" r:id="rId16"/>
    <p:sldId id="334" r:id="rId17"/>
    <p:sldId id="335" r:id="rId18"/>
    <p:sldId id="336" r:id="rId19"/>
    <p:sldId id="339" r:id="rId20"/>
    <p:sldId id="340" r:id="rId21"/>
    <p:sldId id="317" r:id="rId22"/>
    <p:sldId id="313" r:id="rId23"/>
    <p:sldId id="319" r:id="rId24"/>
    <p:sldId id="309" r:id="rId25"/>
    <p:sldId id="347" r:id="rId26"/>
    <p:sldId id="316" r:id="rId27"/>
    <p:sldId id="312" r:id="rId28"/>
    <p:sldId id="315"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wong"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62759" autoAdjust="0"/>
  </p:normalViewPr>
  <p:slideViewPr>
    <p:cSldViewPr>
      <p:cViewPr varScale="1">
        <p:scale>
          <a:sx n="115" d="100"/>
          <a:sy n="115" d="100"/>
        </p:scale>
        <p:origin x="150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58"/>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F7FF638-18E1-4164-8F18-FDD40611482A}" type="datetimeFigureOut">
              <a:rPr lang="en-US" smtClean="0"/>
              <a:t>6/27/2017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1EE8B39-4E48-4EDE-AF55-3EB83C0D5A85}" type="slidenum">
              <a:rPr lang="en-US" smtClean="0"/>
              <a:t>‹#›</a:t>
            </a:fld>
            <a:endParaRPr lang="en-US"/>
          </a:p>
        </p:txBody>
      </p:sp>
    </p:spTree>
    <p:extLst>
      <p:ext uri="{BB962C8B-B14F-4D97-AF65-F5344CB8AC3E}">
        <p14:creationId xmlns:p14="http://schemas.microsoft.com/office/powerpoint/2010/main" val="2466238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BFFA9A-F0E8-4735-BC49-3201325D85F5}" type="datetimeFigureOut">
              <a:rPr lang="en-US"/>
              <a:pPr>
                <a:defRPr/>
              </a:pPr>
              <a:t>6/27/2017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AFA0482-6E30-4B43-9C13-29FED590447D}" type="slidenum">
              <a:rPr lang="en-US"/>
              <a:pPr>
                <a:defRPr/>
              </a:pPr>
              <a:t>‹#›</a:t>
            </a:fld>
            <a:endParaRPr lang="en-US"/>
          </a:p>
        </p:txBody>
      </p:sp>
    </p:spTree>
    <p:extLst>
      <p:ext uri="{BB962C8B-B14F-4D97-AF65-F5344CB8AC3E}">
        <p14:creationId xmlns:p14="http://schemas.microsoft.com/office/powerpoint/2010/main" val="2024242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a:t>
            </a:fld>
            <a:endParaRPr lang="en-US"/>
          </a:p>
        </p:txBody>
      </p:sp>
    </p:spTree>
    <p:extLst>
      <p:ext uri="{BB962C8B-B14F-4D97-AF65-F5344CB8AC3E}">
        <p14:creationId xmlns:p14="http://schemas.microsoft.com/office/powerpoint/2010/main" val="248043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12</a:t>
            </a:fld>
            <a:endParaRPr lang="en-US"/>
          </a:p>
        </p:txBody>
      </p:sp>
    </p:spTree>
    <p:extLst>
      <p:ext uri="{BB962C8B-B14F-4D97-AF65-F5344CB8AC3E}">
        <p14:creationId xmlns:p14="http://schemas.microsoft.com/office/powerpoint/2010/main" val="60647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Speaking Note: Dynegy plans to achieve Track 2 compliance through prior flow reduction credits, use of operational controls, and installation of technology controls for Units 1 and 2. </a:t>
            </a:r>
          </a:p>
          <a:p>
            <a:endParaRPr lang="en-U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Moss Landing units 1 and 2 are needed to meet the new South Bay-Moss Landing subarea requirement.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13</a:t>
            </a:fld>
            <a:endParaRPr lang="en-US"/>
          </a:p>
        </p:txBody>
      </p:sp>
    </p:spTree>
    <p:extLst>
      <p:ext uri="{BB962C8B-B14F-4D97-AF65-F5344CB8AC3E}">
        <p14:creationId xmlns:p14="http://schemas.microsoft.com/office/powerpoint/2010/main" val="281155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14</a:t>
            </a:fld>
            <a:endParaRPr lang="en-US"/>
          </a:p>
        </p:txBody>
      </p:sp>
    </p:spTree>
    <p:extLst>
      <p:ext uri="{BB962C8B-B14F-4D97-AF65-F5344CB8AC3E}">
        <p14:creationId xmlns:p14="http://schemas.microsoft.com/office/powerpoint/2010/main" val="31621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15</a:t>
            </a:fld>
            <a:endParaRPr lang="en-US"/>
          </a:p>
        </p:txBody>
      </p:sp>
    </p:spTree>
    <p:extLst>
      <p:ext uri="{BB962C8B-B14F-4D97-AF65-F5344CB8AC3E}">
        <p14:creationId xmlns:p14="http://schemas.microsoft.com/office/powerpoint/2010/main" val="52757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16</a:t>
            </a:fld>
            <a:endParaRPr lang="en-US"/>
          </a:p>
        </p:txBody>
      </p:sp>
    </p:spTree>
    <p:extLst>
      <p:ext uri="{BB962C8B-B14F-4D97-AF65-F5344CB8AC3E}">
        <p14:creationId xmlns:p14="http://schemas.microsoft.com/office/powerpoint/2010/main" val="225603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Notes: </a:t>
            </a:r>
            <a:r>
              <a:rPr lang="en-US" sz="1200" kern="1200" dirty="0" smtClean="0">
                <a:solidFill>
                  <a:schemeClr val="tx1"/>
                </a:solidFill>
                <a:effectLst/>
                <a:latin typeface="+mn-lt"/>
                <a:ea typeface="+mn-ea"/>
                <a:cs typeface="+mn-cs"/>
              </a:rPr>
              <a:t>RB 7 is proposed to shut down 10/31/2019 to provide air credits for Huntington</a:t>
            </a:r>
            <a:r>
              <a:rPr lang="en-US" sz="1200" kern="1200" baseline="0" dirty="0" smtClean="0">
                <a:solidFill>
                  <a:schemeClr val="tx1"/>
                </a:solidFill>
                <a:effectLst/>
                <a:latin typeface="+mn-lt"/>
                <a:ea typeface="+mn-ea"/>
                <a:cs typeface="+mn-cs"/>
              </a:rPr>
              <a:t> Beach</a:t>
            </a:r>
          </a:p>
          <a:p>
            <a:r>
              <a:rPr lang="en-US" sz="1200" kern="1200" baseline="0" dirty="0" smtClean="0">
                <a:solidFill>
                  <a:schemeClr val="tx1"/>
                </a:solidFill>
                <a:effectLst/>
                <a:latin typeface="+mn-lt"/>
                <a:ea typeface="+mn-ea"/>
                <a:cs typeface="+mn-cs"/>
              </a:rPr>
              <a:t>AES is marketing Redondo Beach for non-industrial use.</a:t>
            </a:r>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17</a:t>
            </a:fld>
            <a:endParaRPr lang="en-US"/>
          </a:p>
        </p:txBody>
      </p:sp>
    </p:spTree>
    <p:extLst>
      <p:ext uri="{BB962C8B-B14F-4D97-AF65-F5344CB8AC3E}">
        <p14:creationId xmlns:p14="http://schemas.microsoft.com/office/powerpoint/2010/main" val="2397331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Replacement projects need to be online before these plants can retire.</a:t>
            </a:r>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18</a:t>
            </a:fld>
            <a:endParaRPr lang="en-US"/>
          </a:p>
        </p:txBody>
      </p:sp>
    </p:spTree>
    <p:extLst>
      <p:ext uri="{BB962C8B-B14F-4D97-AF65-F5344CB8AC3E}">
        <p14:creationId xmlns:p14="http://schemas.microsoft.com/office/powerpoint/2010/main" val="114806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19</a:t>
            </a:fld>
            <a:endParaRPr lang="en-US"/>
          </a:p>
        </p:txBody>
      </p:sp>
    </p:spTree>
    <p:extLst>
      <p:ext uri="{BB962C8B-B14F-4D97-AF65-F5344CB8AC3E}">
        <p14:creationId xmlns:p14="http://schemas.microsoft.com/office/powerpoint/2010/main" val="191549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Note: </a:t>
            </a:r>
            <a:r>
              <a:rPr lang="en-US" sz="1200" kern="1200" dirty="0" smtClean="0">
                <a:solidFill>
                  <a:schemeClr val="tx1"/>
                </a:solidFill>
                <a:effectLst/>
                <a:latin typeface="+mn-lt"/>
                <a:ea typeface="+mn-ea"/>
                <a:cs typeface="+mn-cs"/>
              </a:rPr>
              <a:t>RB 7 is proposed to shut down 10/1/2019 to provide air credits for HB.</a:t>
            </a:r>
          </a:p>
          <a:p>
            <a:r>
              <a:rPr lang="en-U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RA</a:t>
            </a:r>
            <a:r>
              <a:rPr lang="en-US" sz="1200" kern="1200" baseline="0" dirty="0" smtClean="0">
                <a:solidFill>
                  <a:schemeClr val="tx1"/>
                </a:solidFill>
                <a:effectLst/>
                <a:latin typeface="+mn-lt"/>
                <a:ea typeface="+mn-ea"/>
                <a:cs typeface="+mn-cs"/>
              </a:rPr>
              <a:t> -   Resource Adequacy</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Units 3 &amp; 4 retired on October 31, 2012 and converted to synchronous condensers in 2013. These will be in use until transmission upgrades are completed at </a:t>
            </a:r>
            <a:r>
              <a:rPr lang="en-US" sz="1200" dirty="0" err="1" smtClean="0"/>
              <a:t>Talega</a:t>
            </a:r>
            <a:r>
              <a:rPr lang="en-US" sz="1200" dirty="0" smtClean="0"/>
              <a:t> (2015), San Luis Rey (2017), and Imperial Valley (2017). Both are contracted through 2017 and will be retired</a:t>
            </a:r>
            <a:r>
              <a:rPr lang="en-US" sz="1200" baseline="0" dirty="0" smtClean="0"/>
              <a:t> at that time.</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20</a:t>
            </a:fld>
            <a:endParaRPr lang="en-US"/>
          </a:p>
        </p:txBody>
      </p:sp>
    </p:spTree>
    <p:extLst>
      <p:ext uri="{BB962C8B-B14F-4D97-AF65-F5344CB8AC3E}">
        <p14:creationId xmlns:p14="http://schemas.microsoft.com/office/powerpoint/2010/main" val="147567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21</a:t>
            </a:fld>
            <a:endParaRPr lang="en-US"/>
          </a:p>
        </p:txBody>
      </p:sp>
    </p:spTree>
    <p:extLst>
      <p:ext uri="{BB962C8B-B14F-4D97-AF65-F5344CB8AC3E}">
        <p14:creationId xmlns:p14="http://schemas.microsoft.com/office/powerpoint/2010/main" val="150053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2</a:t>
            </a:fld>
            <a:endParaRPr lang="en-US"/>
          </a:p>
        </p:txBody>
      </p:sp>
    </p:spTree>
    <p:extLst>
      <p:ext uri="{BB962C8B-B14F-4D97-AF65-F5344CB8AC3E}">
        <p14:creationId xmlns:p14="http://schemas.microsoft.com/office/powerpoint/2010/main" val="309356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Notes: U</a:t>
            </a:r>
            <a:r>
              <a:rPr lang="en-US" sz="1200" kern="1200" dirty="0" smtClean="0">
                <a:solidFill>
                  <a:schemeClr val="tx1"/>
                </a:solidFill>
                <a:effectLst/>
                <a:latin typeface="+mn-lt"/>
                <a:ea typeface="+mn-ea"/>
                <a:cs typeface="+mn-cs"/>
              </a:rPr>
              <a:t>nits 1, 2 </a:t>
            </a:r>
            <a:r>
              <a:rPr lang="en-US" sz="1200" kern="1200" baseline="0" dirty="0" smtClean="0">
                <a:solidFill>
                  <a:schemeClr val="tx1"/>
                </a:solidFill>
                <a:effectLst/>
                <a:latin typeface="+mn-lt"/>
                <a:ea typeface="+mn-ea"/>
                <a:cs typeface="+mn-cs"/>
              </a:rPr>
              <a:t> and 6 </a:t>
            </a:r>
            <a:r>
              <a:rPr lang="en-US" sz="1200" kern="1200" dirty="0" smtClean="0">
                <a:solidFill>
                  <a:schemeClr val="tx1"/>
                </a:solidFill>
                <a:effectLst/>
                <a:latin typeface="+mn-lt"/>
                <a:ea typeface="+mn-ea"/>
                <a:cs typeface="+mn-cs"/>
              </a:rPr>
              <a:t>are scheduled to be retired in 2019 to qualify for emission offsets. </a:t>
            </a:r>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22</a:t>
            </a:fld>
            <a:endParaRPr lang="en-US"/>
          </a:p>
        </p:txBody>
      </p:sp>
    </p:spTree>
    <p:extLst>
      <p:ext uri="{BB962C8B-B14F-4D97-AF65-F5344CB8AC3E}">
        <p14:creationId xmlns:p14="http://schemas.microsoft.com/office/powerpoint/2010/main" val="750673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feature of this picture is that Mandalay is at the end of long canal that brings cooling water.</a:t>
            </a:r>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23</a:t>
            </a:fld>
            <a:endParaRPr lang="en-US"/>
          </a:p>
        </p:txBody>
      </p:sp>
    </p:spTree>
    <p:extLst>
      <p:ext uri="{BB962C8B-B14F-4D97-AF65-F5344CB8AC3E}">
        <p14:creationId xmlns:p14="http://schemas.microsoft.com/office/powerpoint/2010/main" val="993815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Speaking Note: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City of Oxnard</a:t>
            </a:r>
            <a:r>
              <a:rPr lang="en-US" sz="1200" baseline="0" dirty="0" smtClean="0"/>
              <a:t> extended by one year its moratorium prohibiting power plant development within the Oxnard Coastal zone pending studies on Local Coastal Plan, zoning ordinances, and other regulations (approved at May 19, 2015 city council meeting with extension to July 2016)</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Settlement with SWRCB in October 2014 determined Track 1 compliance infeasible.</a:t>
            </a:r>
          </a:p>
          <a:p>
            <a:endParaRPr lang="en-US" dirty="0" smtClean="0"/>
          </a:p>
          <a:p>
            <a:r>
              <a:rPr lang="en-US" dirty="0" smtClean="0"/>
              <a:t>NRG is on </a:t>
            </a:r>
            <a:r>
              <a:rPr lang="en-US" sz="1200" dirty="0" smtClean="0"/>
              <a:t>track to comply with OTC policy by December 31, 2020</a:t>
            </a:r>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24</a:t>
            </a:fld>
            <a:endParaRPr lang="en-US"/>
          </a:p>
        </p:txBody>
      </p:sp>
    </p:spTree>
    <p:extLst>
      <p:ext uri="{BB962C8B-B14F-4D97-AF65-F5344CB8AC3E}">
        <p14:creationId xmlns:p14="http://schemas.microsoft.com/office/powerpoint/2010/main" val="4187093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26</a:t>
            </a:fld>
            <a:endParaRPr lang="en-US"/>
          </a:p>
        </p:txBody>
      </p:sp>
    </p:spTree>
    <p:extLst>
      <p:ext uri="{BB962C8B-B14F-4D97-AF65-F5344CB8AC3E}">
        <p14:creationId xmlns:p14="http://schemas.microsoft.com/office/powerpoint/2010/main" val="3097638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rgbClr val="FF0000"/>
                </a:solidFill>
              </a:rPr>
              <a:t>Carlsbad is the replacement project for Encina.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rgbClr val="FF0000"/>
                </a:solidFill>
              </a:rPr>
              <a:t>Encina Unit 1 retired early to make way for Carlsbad construction.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SWRCB Draft staff report on Encina OTC Deferral published May 23, 2017, which starts a 45 day comment period.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27</a:t>
            </a:fld>
            <a:endParaRPr lang="en-US"/>
          </a:p>
        </p:txBody>
      </p:sp>
    </p:spTree>
    <p:extLst>
      <p:ext uri="{BB962C8B-B14F-4D97-AF65-F5344CB8AC3E}">
        <p14:creationId xmlns:p14="http://schemas.microsoft.com/office/powerpoint/2010/main" val="640748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notes:</a:t>
            </a:r>
          </a:p>
          <a:p>
            <a:r>
              <a:rPr lang="en-US" sz="1200" kern="1200" dirty="0" smtClean="0">
                <a:solidFill>
                  <a:schemeClr val="tx1"/>
                </a:solidFill>
                <a:effectLst/>
                <a:latin typeface="+mn-lt"/>
                <a:ea typeface="+mn-ea"/>
                <a:cs typeface="+mn-cs"/>
              </a:rPr>
              <a:t>Retirement of  SONGS (in 2012, 10 years ahead of compliance schedule) has accelerated aggregate reduction in ocean water intake flows so much that even several limited term compliance date deferrals of fossil OTC facilities would still mean ocean water usage reductions faster than contemplated by the compliance dates of the adopted OTC policy.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Several</a:t>
            </a:r>
            <a:r>
              <a:rPr lang="en-US" sz="1200" kern="1200" baseline="0" dirty="0" smtClean="0">
                <a:solidFill>
                  <a:schemeClr val="tx1"/>
                </a:solidFill>
                <a:effectLst/>
                <a:latin typeface="+mn-lt"/>
                <a:ea typeface="+mn-ea"/>
                <a:cs typeface="+mn-cs"/>
              </a:rPr>
              <a:t> OTC plants have retired before their compliance dates, e.g. Moss Landing 6 &amp; 7, Encina unit 1, Pittsburg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28</a:t>
            </a:fld>
            <a:endParaRPr lang="en-US"/>
          </a:p>
        </p:txBody>
      </p:sp>
    </p:spTree>
    <p:extLst>
      <p:ext uri="{BB962C8B-B14F-4D97-AF65-F5344CB8AC3E}">
        <p14:creationId xmlns:p14="http://schemas.microsoft.com/office/powerpoint/2010/main" val="428950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Preliminary Reliability</a:t>
            </a:r>
            <a:r>
              <a:rPr lang="en-US" baseline="0" dirty="0" smtClean="0"/>
              <a:t> Plan from 2013</a:t>
            </a:r>
          </a:p>
          <a:p>
            <a:endParaRPr lang="en-US" dirty="0" smtClean="0"/>
          </a:p>
          <a:p>
            <a:r>
              <a:rPr lang="en-US" dirty="0" smtClean="0"/>
              <a:t>In order to meet our policy objectives, back in Sept. 2013 a policy directive was made to meet 50% of incremental need with preferred resources,</a:t>
            </a:r>
            <a:r>
              <a:rPr lang="en-US" baseline="0" dirty="0" smtClean="0"/>
              <a:t> and to authorize transmission upgrades to reduce needs. Lastly to authorize conventional resources where preferred resources and transmission upgrades are insufficient.</a:t>
            </a:r>
            <a:endParaRPr lang="en-US" dirty="0"/>
          </a:p>
        </p:txBody>
      </p:sp>
      <p:sp>
        <p:nvSpPr>
          <p:cNvPr id="4" name="Slide Number Placeholder 3"/>
          <p:cNvSpPr>
            <a:spLocks noGrp="1"/>
          </p:cNvSpPr>
          <p:nvPr>
            <p:ph type="sldNum" sz="quarter" idx="10"/>
          </p:nvPr>
        </p:nvSpPr>
        <p:spPr/>
        <p:txBody>
          <a:bodyPr/>
          <a:lstStyle/>
          <a:p>
            <a:fld id="{52F33990-163E-45A0-9FDC-C0A6DCFEA74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aseline="0" dirty="0" smtClean="0"/>
              <a:t>8 plants</a:t>
            </a:r>
            <a:r>
              <a:rPr lang="en-US" sz="1200" dirty="0" smtClean="0"/>
              <a:t> achieved compliance-  Humboldt, </a:t>
            </a:r>
            <a:r>
              <a:rPr lang="en-US" sz="1200" dirty="0" err="1" smtClean="0"/>
              <a:t>Southbay</a:t>
            </a:r>
            <a:r>
              <a:rPr lang="en-US" sz="1200" dirty="0" smtClean="0"/>
              <a:t>, </a:t>
            </a:r>
            <a:r>
              <a:rPr lang="en-US" sz="1200" dirty="0" err="1" smtClean="0"/>
              <a:t>Potrero</a:t>
            </a:r>
            <a:r>
              <a:rPr lang="en-US" sz="1200" dirty="0" smtClean="0"/>
              <a:t>, Contra Costa, El Segundo, SONGS, Morro Bay, Pittsburg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6 plants on track</a:t>
            </a:r>
            <a:r>
              <a:rPr lang="en-US" sz="1200" dirty="0" smtClean="0"/>
              <a:t>– Moss Landing, Ormond Beach,, Redondo Beach, Harbor, Haynes, Scattergood</a:t>
            </a:r>
          </a:p>
          <a:p>
            <a:pPr marL="0" indent="0">
              <a:buNone/>
            </a:pPr>
            <a:endParaRPr lang="en-US" sz="1200" dirty="0" smtClean="0"/>
          </a:p>
          <a:p>
            <a:pPr marL="0" indent="0">
              <a:buNone/>
            </a:pPr>
            <a:r>
              <a:rPr lang="en-US" sz="1200" dirty="0" smtClean="0"/>
              <a:t>3 plants</a:t>
            </a:r>
            <a:r>
              <a:rPr lang="en-US" sz="1200" baseline="0" dirty="0" smtClean="0"/>
              <a:t> on Watch list </a:t>
            </a:r>
            <a:r>
              <a:rPr lang="en-US" sz="1200" dirty="0" smtClean="0"/>
              <a:t>– Huntington Beach, Alamitos, </a:t>
            </a:r>
            <a:r>
              <a:rPr lang="en-US" sz="1200" dirty="0" err="1" smtClean="0"/>
              <a:t>Encina</a:t>
            </a:r>
            <a:r>
              <a:rPr lang="en-US" sz="1200" dirty="0" smtClean="0"/>
              <a:t>/Carlsbad, Mandalay/Puente</a:t>
            </a:r>
          </a:p>
          <a:p>
            <a:pPr marL="0" indent="0">
              <a:buNone/>
            </a:pPr>
            <a:endParaRPr lang="en-US" sz="1200" dirty="0" smtClean="0"/>
          </a:p>
          <a:p>
            <a:pPr marL="0" indent="0">
              <a:buNone/>
            </a:pPr>
            <a:r>
              <a:rPr lang="en-US" sz="1200" dirty="0" smtClean="0"/>
              <a:t>1 plant</a:t>
            </a:r>
            <a:r>
              <a:rPr lang="en-US" sz="1200" baseline="0" dirty="0" smtClean="0"/>
              <a:t> – PG&amp;E plans to retire Diablo at the end of its NRC license which will require an extension of unit 2</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4</a:t>
            </a:fld>
            <a:endParaRPr lang="en-US"/>
          </a:p>
        </p:txBody>
      </p:sp>
    </p:spTree>
    <p:extLst>
      <p:ext uri="{BB962C8B-B14F-4D97-AF65-F5344CB8AC3E}">
        <p14:creationId xmlns:p14="http://schemas.microsoft.com/office/powerpoint/2010/main" val="327905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Table 1 from</a:t>
            </a:r>
            <a:r>
              <a:rPr lang="en-US" baseline="0" dirty="0" smtClean="0"/>
              <a:t> page 2 of the 2017 SACCWIS report.</a:t>
            </a:r>
            <a:r>
              <a:rPr lang="en-US" sz="1200" dirty="0" smtClean="0"/>
              <a:t> </a:t>
            </a:r>
          </a:p>
          <a:p>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5</a:t>
            </a:fld>
            <a:endParaRPr lang="en-US" dirty="0"/>
          </a:p>
        </p:txBody>
      </p:sp>
    </p:spTree>
    <p:extLst>
      <p:ext uri="{BB962C8B-B14F-4D97-AF65-F5344CB8AC3E}">
        <p14:creationId xmlns:p14="http://schemas.microsoft.com/office/powerpoint/2010/main" val="118592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no single reason that explains the uptick in 2015 from 2014, but there are a few main contributing factors. Though hydro production is lower in 2015, total in-state gas generation for the state is not higher, except for the OTC units. Evaluating individual OTC unit operations provides some insight into the reasons for the slight increase in OTC generation and associated water usage in 2015.</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2 units at Diablo Canyon were on a refueling outage in 2014 whereas only 1 unit was out in 2015. This resulted in more generation in 2015. The higher generation at Diablo explains about 25% of the increased water usage in 2015.</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OTC gas generation had slightly more generation in 2015 than 2014, just above a 1% increase. Some of the reasons for slightly higher OTC generation in 2015 could be from contracting issues, weather related increases, or renewable integration. For example, Moss Landing units 6 and 7 (older steam units) ran more in 2015 than 2014 while units 1 and 2 (newer combined cycle units) ran less in 2015 than 2014. Units 6 and 7 have a higher water usage rate than the newer combined cycle units 1 and 2. This generation pattern appears to be tied to the RA contracted capacity in 2014 and 2015. </a:t>
            </a:r>
          </a:p>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6</a:t>
            </a:fld>
            <a:endParaRPr lang="en-US"/>
          </a:p>
        </p:txBody>
      </p:sp>
    </p:spTree>
    <p:extLst>
      <p:ext uri="{BB962C8B-B14F-4D97-AF65-F5344CB8AC3E}">
        <p14:creationId xmlns:p14="http://schemas.microsoft.com/office/powerpoint/2010/main" val="209274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Mesa Loop-In: It is called Mesa Loop-In because 500kV transmission</a:t>
            </a:r>
            <a:r>
              <a:rPr lang="en-US" baseline="0" dirty="0" smtClean="0"/>
              <a:t> lines are tied into the 230 kV circuits serving all of Western LA Basin at the Mesa substation. A very short link of new 500 kV line and a major upgrade to the Mesa substation is the scope of the project. Renewable power from Tehachapi area can substitute for some local resources in West LA.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7</a:t>
            </a:fld>
            <a:endParaRPr lang="en-US"/>
          </a:p>
        </p:txBody>
      </p:sp>
    </p:spTree>
    <p:extLst>
      <p:ext uri="{BB962C8B-B14F-4D97-AF65-F5344CB8AC3E}">
        <p14:creationId xmlns:p14="http://schemas.microsoft.com/office/powerpoint/2010/main" val="271586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9</a:t>
            </a:fld>
            <a:endParaRPr lang="en-US"/>
          </a:p>
        </p:txBody>
      </p:sp>
    </p:spTree>
    <p:extLst>
      <p:ext uri="{BB962C8B-B14F-4D97-AF65-F5344CB8AC3E}">
        <p14:creationId xmlns:p14="http://schemas.microsoft.com/office/powerpoint/2010/main" val="374510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A0482-6E30-4B43-9C13-29FED590447D}" type="slidenum">
              <a:rPr lang="en-US" smtClean="0"/>
              <a:pPr>
                <a:defRPr/>
              </a:pPr>
              <a:t>10</a:t>
            </a:fld>
            <a:endParaRPr lang="en-US"/>
          </a:p>
        </p:txBody>
      </p:sp>
    </p:spTree>
    <p:extLst>
      <p:ext uri="{BB962C8B-B14F-4D97-AF65-F5344CB8AC3E}">
        <p14:creationId xmlns:p14="http://schemas.microsoft.com/office/powerpoint/2010/main" val="125361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pPr>
              <a:defRPr/>
            </a:pPr>
            <a:fld id="{883727CC-E19E-4BBA-84A7-D0CCB55C6243}"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Footer Placeholder 8"/>
          <p:cNvSpPr>
            <a:spLocks noGrp="1"/>
          </p:cNvSpPr>
          <p:nvPr>
            <p:ph type="ftr" sz="quarter" idx="12"/>
          </p:nvPr>
        </p:nvSpPr>
        <p:spPr/>
        <p:txBody>
          <a:bodyPr/>
          <a:lstStyle/>
          <a:p>
            <a:pPr>
              <a:defRPr/>
            </a:pPr>
            <a:endParaRPr lang="en-US" dirty="0">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307796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A39BFB-1B6B-43A9-921A-E0C919DD48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67840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32AE94-A1FA-44B5-8DB9-93263CE935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69439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804299-8DF5-4072-A323-854C65E4AC0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790605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556C9E-E2D2-4293-998A-DD5477A7B9D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34586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5DACE0-C205-44B3-88DB-8EE9B94D76B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23321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54A1F16-8A18-4A84-8E2E-AD4FB15915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45063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CFE0862-3910-470D-B074-72500BFE44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03900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00DA55E-CF26-4EA8-A400-B0D6700459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28768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5D1EDAE-15B4-490D-884F-B624CD7602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49683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88B988-9BC5-4492-9A8A-3E6A039CAD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829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pitchFamily="1" charset="0"/>
              </a:defRPr>
            </a:lvl1pPr>
          </a:lstStyle>
          <a:p>
            <a:pPr eaLnBrk="0" hangingPunct="0">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pitchFamily="1" charset="0"/>
              </a:defRPr>
            </a:lvl1pPr>
          </a:lstStyle>
          <a:p>
            <a:pPr eaLnBrk="0" hangingPunct="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pitchFamily="1" charset="0"/>
              </a:defRPr>
            </a:lvl1pPr>
          </a:lstStyle>
          <a:p>
            <a:pPr eaLnBrk="0" hangingPunct="0">
              <a:defRPr/>
            </a:pPr>
            <a:fld id="{883727CC-E19E-4BBA-84A7-D0CCB55C6243}" type="slidenum">
              <a:rPr lang="en-US">
                <a:solidFill>
                  <a:prstClr val="black">
                    <a:tint val="75000"/>
                  </a:prstClr>
                </a:solidFill>
              </a:rPr>
              <a:pPr eaLnBrk="0" hangingPunct="0">
                <a:defRPr/>
              </a:pPr>
              <a:t>‹#›</a:t>
            </a:fld>
            <a:endParaRPr lang="en-US" dirty="0">
              <a:solidFill>
                <a:prstClr val="black">
                  <a:tint val="75000"/>
                </a:prstClr>
              </a:solidFill>
            </a:endParaRPr>
          </a:p>
        </p:txBody>
      </p:sp>
    </p:spTree>
    <p:extLst>
      <p:ext uri="{BB962C8B-B14F-4D97-AF65-F5344CB8AC3E}">
        <p14:creationId xmlns:p14="http://schemas.microsoft.com/office/powerpoint/2010/main" val="1103894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371600"/>
            <a:ext cx="7772400" cy="1904999"/>
          </a:xfrm>
        </p:spPr>
        <p:txBody>
          <a:bodyPr/>
          <a:lstStyle/>
          <a:p>
            <a:pPr eaLnBrk="1" hangingPunct="1"/>
            <a:r>
              <a:rPr lang="en-US" dirty="0" smtClean="0"/>
              <a:t>Overview of 2017 Report by Statewide Advisory Committee on Cooling Water Intake Structures  </a:t>
            </a:r>
          </a:p>
        </p:txBody>
      </p:sp>
      <p:sp>
        <p:nvSpPr>
          <p:cNvPr id="3" name="Subtitle 2"/>
          <p:cNvSpPr>
            <a:spLocks noGrp="1"/>
          </p:cNvSpPr>
          <p:nvPr>
            <p:ph type="subTitle" idx="1"/>
          </p:nvPr>
        </p:nvSpPr>
        <p:spPr>
          <a:xfrm>
            <a:off x="1371600" y="4191000"/>
            <a:ext cx="6400800" cy="1752600"/>
          </a:xfrm>
        </p:spPr>
        <p:txBody>
          <a:bodyPr rtlCol="0">
            <a:normAutofit fontScale="92500" lnSpcReduction="20000"/>
          </a:bodyPr>
          <a:lstStyle/>
          <a:p>
            <a:pPr eaLnBrk="1" fontAlgn="auto" hangingPunct="1">
              <a:spcAft>
                <a:spcPts val="0"/>
              </a:spcAft>
              <a:buFont typeface="Arial" pitchFamily="34" charset="0"/>
              <a:buNone/>
              <a:defRPr/>
            </a:pPr>
            <a:r>
              <a:rPr lang="en-US" sz="2800" dirty="0" smtClean="0">
                <a:solidFill>
                  <a:schemeClr val="tx1"/>
                </a:solidFill>
              </a:rPr>
              <a:t>Rob Oglesby</a:t>
            </a:r>
            <a:endParaRPr lang="en-US" sz="2800" dirty="0">
              <a:solidFill>
                <a:schemeClr val="tx1"/>
              </a:solidFill>
            </a:endParaRPr>
          </a:p>
          <a:p>
            <a:pPr eaLnBrk="1" fontAlgn="auto" hangingPunct="1">
              <a:spcAft>
                <a:spcPts val="0"/>
              </a:spcAft>
              <a:buFont typeface="Arial" pitchFamily="34" charset="0"/>
              <a:buNone/>
              <a:defRPr/>
            </a:pPr>
            <a:r>
              <a:rPr lang="en-US" sz="2800" dirty="0" smtClean="0">
                <a:solidFill>
                  <a:schemeClr val="tx1"/>
                </a:solidFill>
              </a:rPr>
              <a:t>Executive Director</a:t>
            </a:r>
          </a:p>
          <a:p>
            <a:pPr eaLnBrk="1" fontAlgn="auto" hangingPunct="1">
              <a:spcAft>
                <a:spcPts val="0"/>
              </a:spcAft>
              <a:buFont typeface="Arial" pitchFamily="34" charset="0"/>
              <a:buNone/>
              <a:defRPr/>
            </a:pPr>
            <a:r>
              <a:rPr lang="en-US" sz="2800" dirty="0" smtClean="0">
                <a:solidFill>
                  <a:schemeClr val="tx1"/>
                </a:solidFill>
              </a:rPr>
              <a:t>California Energy Commission</a:t>
            </a:r>
          </a:p>
          <a:p>
            <a:pPr eaLnBrk="1" fontAlgn="auto" hangingPunct="1">
              <a:spcAft>
                <a:spcPts val="0"/>
              </a:spcAft>
              <a:buFont typeface="Arial" pitchFamily="34" charset="0"/>
              <a:buNone/>
              <a:defRPr/>
            </a:pPr>
            <a:r>
              <a:rPr lang="en-US" sz="2800" dirty="0" smtClean="0">
                <a:solidFill>
                  <a:schemeClr val="tx1"/>
                </a:solidFill>
              </a:rPr>
              <a:t>June 20, 2017</a:t>
            </a:r>
          </a:p>
        </p:txBody>
      </p:sp>
    </p:spTree>
    <p:extLst>
      <p:ext uri="{BB962C8B-B14F-4D97-AF65-F5344CB8AC3E}">
        <p14:creationId xmlns:p14="http://schemas.microsoft.com/office/powerpoint/2010/main" val="29250364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lstStyle/>
          <a:p>
            <a:r>
              <a:rPr lang="en-US" sz="4000" b="1" dirty="0" smtClean="0">
                <a:solidFill>
                  <a:srgbClr val="0000FF"/>
                </a:solidFill>
              </a:rPr>
              <a:t>Pittsburg (2017)</a:t>
            </a:r>
          </a:p>
        </p:txBody>
      </p:sp>
      <p:sp>
        <p:nvSpPr>
          <p:cNvPr id="8195" name="Content Placeholder 2"/>
          <p:cNvSpPr>
            <a:spLocks noGrp="1"/>
          </p:cNvSpPr>
          <p:nvPr>
            <p:ph idx="1"/>
          </p:nvPr>
        </p:nvSpPr>
        <p:spPr>
          <a:xfrm>
            <a:off x="457200" y="1143000"/>
            <a:ext cx="8229600" cy="4525963"/>
          </a:xfrm>
        </p:spPr>
        <p:txBody>
          <a:bodyPr/>
          <a:lstStyle/>
          <a:p>
            <a:r>
              <a:rPr lang="en-US" sz="2800" dirty="0"/>
              <a:t>Permanently ceased once-through-cooling operation for all three units (5, 6 and 7) </a:t>
            </a:r>
            <a:r>
              <a:rPr lang="en-US" sz="2800" dirty="0" smtClean="0"/>
              <a:t>as </a:t>
            </a:r>
            <a:r>
              <a:rPr lang="en-US" sz="2800" dirty="0"/>
              <a:t>of December 31, 2016 </a:t>
            </a:r>
          </a:p>
          <a:p>
            <a:endParaRPr lang="en-US" sz="1200" dirty="0"/>
          </a:p>
          <a:p>
            <a:r>
              <a:rPr lang="en-US" sz="2800" dirty="0"/>
              <a:t>NRG placed the Pittsburg units on long term outage effective January 1, 2017 to preserve deliverability status for a potential replacement project at the same location that would not use once-through-cooling</a:t>
            </a:r>
          </a:p>
          <a:p>
            <a:endParaRPr lang="en-US" sz="1200" dirty="0"/>
          </a:p>
          <a:p>
            <a:r>
              <a:rPr lang="en-US" sz="2800" dirty="0"/>
              <a:t>Pittsburg Power Plant has come into compliance with its OTC schedule before its originally projected date</a:t>
            </a:r>
          </a:p>
          <a:p>
            <a:pPr lvl="1"/>
            <a:endParaRPr lang="en-US" dirty="0"/>
          </a:p>
        </p:txBody>
      </p:sp>
      <p:sp>
        <p:nvSpPr>
          <p:cNvPr id="4" name="Slide Number Placeholder 3"/>
          <p:cNvSpPr>
            <a:spLocks noGrp="1"/>
          </p:cNvSpPr>
          <p:nvPr>
            <p:ph type="sldNum" sz="quarter" idx="12"/>
          </p:nvPr>
        </p:nvSpPr>
        <p:spPr/>
        <p:txBody>
          <a:bodyPr/>
          <a:lstStyle/>
          <a:p>
            <a:pPr>
              <a:defRPr/>
            </a:pPr>
            <a:fld id="{75851D81-958F-4F1E-A2C1-2E895EC1A8E5}" type="slidenum">
              <a:rPr lang="en-US" smtClean="0"/>
              <a:pPr>
                <a:defRPr/>
              </a:pPr>
              <a:t>10</a:t>
            </a:fld>
            <a:endParaRPr lang="en-US"/>
          </a:p>
        </p:txBody>
      </p:sp>
    </p:spTree>
    <p:extLst>
      <p:ext uri="{BB962C8B-B14F-4D97-AF65-F5344CB8AC3E}">
        <p14:creationId xmlns:p14="http://schemas.microsoft.com/office/powerpoint/2010/main" val="37330161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On Track</a:t>
            </a:r>
            <a:endParaRPr lang="en-US" b="1" dirty="0">
              <a:solidFill>
                <a:srgbClr val="00B050"/>
              </a:solidFill>
            </a:endParaRPr>
          </a:p>
        </p:txBody>
      </p:sp>
      <p:sp>
        <p:nvSpPr>
          <p:cNvPr id="3" name="Content Placeholder 2"/>
          <p:cNvSpPr>
            <a:spLocks noGrp="1"/>
          </p:cNvSpPr>
          <p:nvPr>
            <p:ph idx="1"/>
          </p:nvPr>
        </p:nvSpPr>
        <p:spPr/>
        <p:txBody>
          <a:bodyPr/>
          <a:lstStyle/>
          <a:p>
            <a:r>
              <a:rPr lang="en-US" dirty="0" smtClean="0"/>
              <a:t>Moss Landing</a:t>
            </a:r>
          </a:p>
          <a:p>
            <a:r>
              <a:rPr lang="en-US" dirty="0" smtClean="0"/>
              <a:t>Ormond Beach</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5015028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92"/>
            <a:ext cx="8229600" cy="1143000"/>
          </a:xfrm>
        </p:spPr>
        <p:txBody>
          <a:bodyPr/>
          <a:lstStyle/>
          <a:p>
            <a:r>
              <a:rPr lang="en-US" sz="4000" b="1" dirty="0">
                <a:solidFill>
                  <a:srgbClr val="00B050"/>
                </a:solidFill>
              </a:rPr>
              <a:t>Moss Landing</a:t>
            </a:r>
            <a:endParaRPr lang="en-US" sz="4000" dirty="0"/>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12</a:t>
            </a:fld>
            <a:endParaRPr lang="en-US" dirty="0">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23441"/>
            <a:ext cx="8458200" cy="5801141"/>
          </a:xfrm>
          <a:prstGeom prst="rect">
            <a:avLst/>
          </a:prstGeom>
        </p:spPr>
      </p:pic>
    </p:spTree>
    <p:extLst>
      <p:ext uri="{BB962C8B-B14F-4D97-AF65-F5344CB8AC3E}">
        <p14:creationId xmlns:p14="http://schemas.microsoft.com/office/powerpoint/2010/main" val="24929806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1021"/>
            <a:ext cx="8229600" cy="1143000"/>
          </a:xfrm>
        </p:spPr>
        <p:txBody>
          <a:bodyPr/>
          <a:lstStyle/>
          <a:p>
            <a:r>
              <a:rPr lang="en-US" sz="4000" b="1" dirty="0" smtClean="0">
                <a:solidFill>
                  <a:srgbClr val="00B050"/>
                </a:solidFill>
              </a:rPr>
              <a:t>Moss Landing (2020)</a:t>
            </a:r>
          </a:p>
        </p:txBody>
      </p:sp>
      <p:sp>
        <p:nvSpPr>
          <p:cNvPr id="9219" name="Content Placeholder 2"/>
          <p:cNvSpPr>
            <a:spLocks noGrp="1"/>
          </p:cNvSpPr>
          <p:nvPr>
            <p:ph idx="1"/>
          </p:nvPr>
        </p:nvSpPr>
        <p:spPr>
          <a:xfrm>
            <a:off x="457200" y="1143000"/>
            <a:ext cx="8229600" cy="4525963"/>
          </a:xfrm>
        </p:spPr>
        <p:txBody>
          <a:bodyPr/>
          <a:lstStyle/>
          <a:p>
            <a:r>
              <a:rPr lang="en-US" sz="2400" dirty="0" smtClean="0"/>
              <a:t>Units 6-7 are old steam boilers, 750MW each; Units 1-2 are new combined cycles, 500MW each</a:t>
            </a:r>
          </a:p>
          <a:p>
            <a:r>
              <a:rPr lang="en-US" sz="2400" dirty="0" smtClean="0"/>
              <a:t>Units </a:t>
            </a:r>
            <a:r>
              <a:rPr lang="en-US" sz="2400" dirty="0"/>
              <a:t>6 &amp; 7 retired December 31, </a:t>
            </a:r>
            <a:r>
              <a:rPr lang="en-US" sz="2400" dirty="0" smtClean="0"/>
              <a:t>2016</a:t>
            </a:r>
          </a:p>
          <a:p>
            <a:r>
              <a:rPr lang="en-US" sz="2400" dirty="0"/>
              <a:t>Variable speed drive controls on Units 1-2 completed December 16, 2016 </a:t>
            </a:r>
            <a:endParaRPr lang="en-US" sz="2400" dirty="0" smtClean="0"/>
          </a:p>
          <a:p>
            <a:r>
              <a:rPr lang="en-US" sz="2400" dirty="0"/>
              <a:t>Units 1 &amp; 2 are scheduled for Track 2 compliance by December 31, 2020</a:t>
            </a:r>
          </a:p>
          <a:p>
            <a:pPr lvl="1"/>
            <a:r>
              <a:rPr lang="en-US" sz="2000" dirty="0" smtClean="0"/>
              <a:t>All </a:t>
            </a:r>
            <a:r>
              <a:rPr lang="en-US" sz="2000" dirty="0"/>
              <a:t>construction is expected to occur during scheduled maintenance outages (no dual unit outages anticipated)</a:t>
            </a:r>
          </a:p>
          <a:p>
            <a:pPr lvl="1"/>
            <a:r>
              <a:rPr lang="en-US" sz="2000" dirty="0"/>
              <a:t>Maximum capacity factor for both Unit 1 and Unit 2 will be 78 percent of the allowable capacity factor before Track 2 </a:t>
            </a:r>
            <a:r>
              <a:rPr lang="en-US" sz="2000" dirty="0" smtClean="0"/>
              <a:t>compliance</a:t>
            </a:r>
          </a:p>
          <a:p>
            <a:pPr lvl="1"/>
            <a:endParaRPr lang="en-US" sz="2000" dirty="0"/>
          </a:p>
          <a:p>
            <a:pPr marL="0" indent="0">
              <a:buNone/>
            </a:pPr>
            <a:r>
              <a:rPr lang="en-US" b="1" dirty="0"/>
              <a:t>SACCWIS does not recommend a change in compliance dates</a:t>
            </a:r>
          </a:p>
          <a:p>
            <a:pPr marL="0" indent="0">
              <a:buNone/>
            </a:pPr>
            <a:endParaRPr lang="en-US" sz="2400" dirty="0"/>
          </a:p>
          <a:p>
            <a:pPr lvl="1"/>
            <a:endParaRPr lang="en-US" sz="2000" dirty="0"/>
          </a:p>
          <a:p>
            <a:endParaRPr lang="en-US" sz="2400" dirty="0"/>
          </a:p>
        </p:txBody>
      </p:sp>
      <p:sp>
        <p:nvSpPr>
          <p:cNvPr id="4" name="Slide Number Placeholder 3"/>
          <p:cNvSpPr>
            <a:spLocks noGrp="1"/>
          </p:cNvSpPr>
          <p:nvPr>
            <p:ph type="sldNum" sz="quarter" idx="12"/>
          </p:nvPr>
        </p:nvSpPr>
        <p:spPr/>
        <p:txBody>
          <a:bodyPr/>
          <a:lstStyle/>
          <a:p>
            <a:pPr>
              <a:defRPr/>
            </a:pPr>
            <a:fld id="{7417F6DF-8CDB-4CE4-8880-9C84B046675E}" type="slidenum">
              <a:rPr lang="en-US" smtClean="0"/>
              <a:pPr>
                <a:defRPr/>
              </a:pPr>
              <a:t>13</a:t>
            </a:fld>
            <a:endParaRPr lang="en-US"/>
          </a:p>
        </p:txBody>
      </p:sp>
    </p:spTree>
    <p:extLst>
      <p:ext uri="{BB962C8B-B14F-4D97-AF65-F5344CB8AC3E}">
        <p14:creationId xmlns:p14="http://schemas.microsoft.com/office/powerpoint/2010/main" val="6531655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917"/>
            <a:ext cx="8229600" cy="1143000"/>
          </a:xfrm>
        </p:spPr>
        <p:txBody>
          <a:bodyPr/>
          <a:lstStyle/>
          <a:p>
            <a:r>
              <a:rPr lang="en-US" sz="4000" b="1" dirty="0">
                <a:solidFill>
                  <a:srgbClr val="00B050"/>
                </a:solidFill>
              </a:rPr>
              <a:t>Ormond Beach</a:t>
            </a:r>
            <a:endParaRPr lang="en-US" sz="4000" dirty="0"/>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14</a:t>
            </a:fld>
            <a:endParaRPr lang="en-US" dirty="0">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42116"/>
            <a:ext cx="8382000" cy="5748879"/>
          </a:xfrm>
          <a:prstGeom prst="rect">
            <a:avLst/>
          </a:prstGeom>
        </p:spPr>
      </p:pic>
    </p:spTree>
    <p:extLst>
      <p:ext uri="{BB962C8B-B14F-4D97-AF65-F5344CB8AC3E}">
        <p14:creationId xmlns:p14="http://schemas.microsoft.com/office/powerpoint/2010/main" val="23443816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b="1" dirty="0">
                <a:solidFill>
                  <a:srgbClr val="00B050"/>
                </a:solidFill>
              </a:rPr>
              <a:t>Ormond Beach (2020)</a:t>
            </a:r>
          </a:p>
        </p:txBody>
      </p:sp>
      <p:sp>
        <p:nvSpPr>
          <p:cNvPr id="13315" name="Content Placeholder 2"/>
          <p:cNvSpPr>
            <a:spLocks noGrp="1"/>
          </p:cNvSpPr>
          <p:nvPr>
            <p:ph idx="1"/>
          </p:nvPr>
        </p:nvSpPr>
        <p:spPr>
          <a:xfrm>
            <a:off x="457200" y="1219200"/>
            <a:ext cx="8229600" cy="4724400"/>
          </a:xfrm>
        </p:spPr>
        <p:txBody>
          <a:bodyPr/>
          <a:lstStyle/>
          <a:p>
            <a:r>
              <a:rPr lang="en-US" sz="2800" dirty="0" smtClean="0"/>
              <a:t>Two units combined capacity of 1,486 MW</a:t>
            </a:r>
            <a:endParaRPr lang="en-US" sz="2800" dirty="0"/>
          </a:p>
          <a:p>
            <a:r>
              <a:rPr lang="en-US" sz="2800" dirty="0" smtClean="0"/>
              <a:t>CPUC authorized 215-290 MW in the area where Ormond Beach and Mandalay are located</a:t>
            </a:r>
          </a:p>
          <a:p>
            <a:r>
              <a:rPr lang="en-US" sz="2800" dirty="0" smtClean="0"/>
              <a:t>SCE selected a 262 MW repower of Mandalay, which the CPUC has approved</a:t>
            </a:r>
          </a:p>
          <a:p>
            <a:r>
              <a:rPr lang="en-US" sz="2800" dirty="0"/>
              <a:t>January 4, 2017, NRG confirmed its intent to retire the facility by its compliance date with no further operations</a:t>
            </a:r>
          </a:p>
          <a:p>
            <a:pPr marL="0" indent="0">
              <a:buNone/>
            </a:pPr>
            <a:r>
              <a:rPr lang="en-US" b="1" dirty="0" smtClean="0"/>
              <a:t>SACCWIS does not recommend a change in compliance dates</a:t>
            </a:r>
          </a:p>
        </p:txBody>
      </p:sp>
      <p:sp>
        <p:nvSpPr>
          <p:cNvPr id="4" name="Slide Number Placeholder 3"/>
          <p:cNvSpPr>
            <a:spLocks noGrp="1"/>
          </p:cNvSpPr>
          <p:nvPr>
            <p:ph type="sldNum" sz="quarter" idx="12"/>
          </p:nvPr>
        </p:nvSpPr>
        <p:spPr/>
        <p:txBody>
          <a:bodyPr/>
          <a:lstStyle/>
          <a:p>
            <a:pPr>
              <a:defRPr/>
            </a:pPr>
            <a:fld id="{F954FBDE-7036-4A01-B9C0-4283E9B94668}" type="slidenum">
              <a:rPr lang="en-US" smtClean="0"/>
              <a:pPr>
                <a:defRPr/>
              </a:pPr>
              <a:t>15</a:t>
            </a:fld>
            <a:endParaRPr lang="en-US"/>
          </a:p>
        </p:txBody>
      </p:sp>
    </p:spTree>
    <p:extLst>
      <p:ext uri="{BB962C8B-B14F-4D97-AF65-F5344CB8AC3E}">
        <p14:creationId xmlns:p14="http://schemas.microsoft.com/office/powerpoint/2010/main" val="1780757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a:solidFill>
                  <a:srgbClr val="00B050"/>
                </a:solidFill>
              </a:rPr>
              <a:t>Redondo Beach</a:t>
            </a:r>
            <a:endParaRPr lang="en-US" sz="3200" dirty="0"/>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16</a:t>
            </a:fld>
            <a:endParaRPr lang="en-US" dirty="0">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 y="901367"/>
            <a:ext cx="8305800" cy="5696616"/>
          </a:xfrm>
          <a:prstGeom prst="rect">
            <a:avLst/>
          </a:prstGeom>
        </p:spPr>
      </p:pic>
    </p:spTree>
    <p:extLst>
      <p:ext uri="{BB962C8B-B14F-4D97-AF65-F5344CB8AC3E}">
        <p14:creationId xmlns:p14="http://schemas.microsoft.com/office/powerpoint/2010/main" val="32446600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153400" cy="762000"/>
          </a:xfrm>
        </p:spPr>
        <p:txBody>
          <a:bodyPr/>
          <a:lstStyle/>
          <a:p>
            <a:r>
              <a:rPr lang="en-US" sz="4000" b="1" dirty="0" smtClean="0">
                <a:solidFill>
                  <a:srgbClr val="00B050"/>
                </a:solidFill>
              </a:rPr>
              <a:t>Redondo Beach (2020)</a:t>
            </a:r>
          </a:p>
        </p:txBody>
      </p:sp>
      <p:sp>
        <p:nvSpPr>
          <p:cNvPr id="13315" name="Content Placeholder 2"/>
          <p:cNvSpPr>
            <a:spLocks noGrp="1"/>
          </p:cNvSpPr>
          <p:nvPr>
            <p:ph idx="1"/>
          </p:nvPr>
        </p:nvSpPr>
        <p:spPr>
          <a:xfrm>
            <a:off x="457200" y="609600"/>
            <a:ext cx="8305800" cy="5791200"/>
          </a:xfrm>
        </p:spPr>
        <p:txBody>
          <a:bodyPr/>
          <a:lstStyle/>
          <a:p>
            <a:r>
              <a:rPr lang="en-US" sz="2800" dirty="0" smtClean="0"/>
              <a:t>Consists </a:t>
            </a:r>
            <a:r>
              <a:rPr lang="en-US" sz="2800" dirty="0"/>
              <a:t>of </a:t>
            </a:r>
            <a:r>
              <a:rPr lang="en-US" sz="2800" dirty="0" smtClean="0"/>
              <a:t>four units; 1,300 MW total</a:t>
            </a:r>
          </a:p>
          <a:p>
            <a:r>
              <a:rPr lang="en-US" sz="2800" dirty="0" smtClean="0"/>
              <a:t>CEC licensing </a:t>
            </a:r>
            <a:r>
              <a:rPr lang="en-US" sz="2800" dirty="0"/>
              <a:t>suspended November 2015</a:t>
            </a:r>
          </a:p>
          <a:p>
            <a:r>
              <a:rPr lang="en-US" sz="2800" dirty="0" smtClean="0"/>
              <a:t>AES did not receive a Power Purchase Agreement</a:t>
            </a:r>
          </a:p>
          <a:p>
            <a:r>
              <a:rPr lang="en-US" sz="2800" dirty="0"/>
              <a:t>AES </a:t>
            </a:r>
            <a:r>
              <a:rPr lang="en-US" sz="2800" dirty="0" smtClean="0"/>
              <a:t>plans to use some Redondo Beach air credits to </a:t>
            </a:r>
            <a:r>
              <a:rPr lang="en-US" sz="2800" dirty="0"/>
              <a:t>repower Huntington Beach </a:t>
            </a:r>
            <a:endParaRPr lang="en-US" sz="2800" dirty="0" smtClean="0"/>
          </a:p>
          <a:p>
            <a:pPr lvl="1"/>
            <a:r>
              <a:rPr lang="en-US" sz="2400" dirty="0"/>
              <a:t>Unit 7 is scheduled to shut down October 31, 2019 in advance of the OTC Policy compliance date</a:t>
            </a:r>
            <a:endParaRPr lang="en-US" sz="2400" dirty="0" smtClean="0"/>
          </a:p>
          <a:p>
            <a:r>
              <a:rPr lang="en-US" sz="2800" dirty="0"/>
              <a:t>Delay of Mesa Loop-In beyond June 2021 could result in need for temporary extension of Redondo Beach or Alamitos compliance</a:t>
            </a:r>
          </a:p>
          <a:p>
            <a:pPr lvl="1"/>
            <a:r>
              <a:rPr lang="en-US" sz="2400" dirty="0" smtClean="0"/>
              <a:t>In </a:t>
            </a:r>
            <a:r>
              <a:rPr lang="en-US" sz="2400" dirty="0"/>
              <a:t>the event of a potential delay, further study is needed</a:t>
            </a:r>
          </a:p>
          <a:p>
            <a:pPr marL="0" indent="0">
              <a:buNone/>
            </a:pPr>
            <a:r>
              <a:rPr lang="en-US" b="1" dirty="0" smtClean="0"/>
              <a:t>SACCWIS </a:t>
            </a:r>
            <a:r>
              <a:rPr lang="en-US" b="1" dirty="0"/>
              <a:t>does not recommend a change in compliance </a:t>
            </a:r>
            <a:r>
              <a:rPr lang="en-US" b="1" dirty="0" smtClean="0"/>
              <a:t>dates</a:t>
            </a:r>
            <a:endParaRPr lang="en-US" b="1" dirty="0"/>
          </a:p>
          <a:p>
            <a:endParaRPr lang="en-US" sz="2800" b="1" dirty="0" smtClean="0"/>
          </a:p>
        </p:txBody>
      </p:sp>
      <p:sp>
        <p:nvSpPr>
          <p:cNvPr id="4" name="Slide Number Placeholder 3"/>
          <p:cNvSpPr>
            <a:spLocks noGrp="1"/>
          </p:cNvSpPr>
          <p:nvPr>
            <p:ph type="sldNum" sz="quarter" idx="12"/>
          </p:nvPr>
        </p:nvSpPr>
        <p:spPr/>
        <p:txBody>
          <a:bodyPr/>
          <a:lstStyle/>
          <a:p>
            <a:pPr>
              <a:defRPr/>
            </a:pPr>
            <a:fld id="{F954FBDE-7036-4A01-B9C0-4283E9B94668}" type="slidenum">
              <a:rPr lang="en-US" smtClean="0"/>
              <a:pPr>
                <a:defRPr/>
              </a:pPr>
              <a:t>17</a:t>
            </a:fld>
            <a:endParaRPr lang="en-US"/>
          </a:p>
        </p:txBody>
      </p:sp>
    </p:spTree>
    <p:extLst>
      <p:ext uri="{BB962C8B-B14F-4D97-AF65-F5344CB8AC3E}">
        <p14:creationId xmlns:p14="http://schemas.microsoft.com/office/powerpoint/2010/main" val="14252352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00"/>
                </a:solidFill>
              </a:rPr>
              <a:t>Watch List</a:t>
            </a:r>
            <a:endParaRPr lang="en-US" sz="4000" b="1" dirty="0">
              <a:solidFill>
                <a:srgbClr val="FFFF00"/>
              </a:solidFill>
            </a:endParaRPr>
          </a:p>
        </p:txBody>
      </p:sp>
      <p:sp>
        <p:nvSpPr>
          <p:cNvPr id="3" name="Content Placeholder 2"/>
          <p:cNvSpPr>
            <a:spLocks noGrp="1"/>
          </p:cNvSpPr>
          <p:nvPr>
            <p:ph idx="1"/>
          </p:nvPr>
        </p:nvSpPr>
        <p:spPr/>
        <p:txBody>
          <a:bodyPr/>
          <a:lstStyle/>
          <a:p>
            <a:r>
              <a:rPr lang="en-US" sz="2800" dirty="0" smtClean="0"/>
              <a:t>Huntington Beach</a:t>
            </a:r>
          </a:p>
          <a:p>
            <a:endParaRPr lang="en-US" sz="2800" dirty="0"/>
          </a:p>
          <a:p>
            <a:r>
              <a:rPr lang="en-US" sz="2800" dirty="0" smtClean="0"/>
              <a:t>Alamitos</a:t>
            </a:r>
          </a:p>
          <a:p>
            <a:endParaRPr lang="en-US" sz="2800" dirty="0"/>
          </a:p>
          <a:p>
            <a:r>
              <a:rPr lang="en-US" sz="2800" dirty="0" smtClean="0"/>
              <a:t>Mandalay/Puente</a:t>
            </a:r>
          </a:p>
          <a:p>
            <a:endParaRPr lang="en-US" sz="2800" dirty="0"/>
          </a:p>
          <a:p>
            <a:r>
              <a:rPr lang="en-US" sz="2800" dirty="0" err="1" smtClean="0"/>
              <a:t>Encina</a:t>
            </a:r>
            <a:r>
              <a:rPr lang="en-US" sz="2800" dirty="0" smtClean="0"/>
              <a:t>/Carlsbad</a:t>
            </a:r>
            <a:endParaRPr lang="en-US" sz="2800" dirty="0"/>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26935950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906"/>
            <a:ext cx="8229600" cy="1143000"/>
          </a:xfrm>
        </p:spPr>
        <p:txBody>
          <a:bodyPr/>
          <a:lstStyle/>
          <a:p>
            <a:r>
              <a:rPr lang="en-US" sz="3200" b="1" dirty="0" smtClean="0">
                <a:solidFill>
                  <a:srgbClr val="FFFF00"/>
                </a:solidFill>
              </a:rPr>
              <a:t>Huntington Beach</a:t>
            </a:r>
            <a:endParaRPr lang="en-US" sz="3200" b="1" dirty="0">
              <a:solidFill>
                <a:srgbClr val="FFFF00"/>
              </a:solidFill>
            </a:endParaRPr>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19</a:t>
            </a:fld>
            <a:endParaRPr lang="en-US" dirty="0">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 y="844652"/>
            <a:ext cx="8458200" cy="5801141"/>
          </a:xfrm>
          <a:prstGeom prst="rect">
            <a:avLst/>
          </a:prstGeom>
        </p:spPr>
      </p:pic>
    </p:spTree>
    <p:extLst>
      <p:ext uri="{BB962C8B-B14F-4D97-AF65-F5344CB8AC3E}">
        <p14:creationId xmlns:p14="http://schemas.microsoft.com/office/powerpoint/2010/main" val="19960259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685800"/>
            <a:ext cx="8229600" cy="1143000"/>
          </a:xfrm>
        </p:spPr>
        <p:txBody>
          <a:bodyPr/>
          <a:lstStyle/>
          <a:p>
            <a:r>
              <a:rPr lang="en-US" sz="4000" b="1" dirty="0" smtClean="0"/>
              <a:t>OTC Progress and Reliability Assessment</a:t>
            </a:r>
          </a:p>
        </p:txBody>
      </p:sp>
      <p:sp>
        <p:nvSpPr>
          <p:cNvPr id="4099" name="Content Placeholder 2"/>
          <p:cNvSpPr>
            <a:spLocks noGrp="1"/>
          </p:cNvSpPr>
          <p:nvPr>
            <p:ph idx="1"/>
          </p:nvPr>
        </p:nvSpPr>
        <p:spPr>
          <a:xfrm>
            <a:off x="457200" y="2209800"/>
            <a:ext cx="8229600" cy="4525963"/>
          </a:xfrm>
        </p:spPr>
        <p:txBody>
          <a:bodyPr/>
          <a:lstStyle/>
          <a:p>
            <a:r>
              <a:rPr lang="en-US" sz="2800" dirty="0" smtClean="0"/>
              <a:t>SACCWIS annual review of OTC facility compliance dates</a:t>
            </a:r>
          </a:p>
          <a:p>
            <a:endParaRPr lang="en-US" sz="2800" dirty="0" smtClean="0"/>
          </a:p>
          <a:p>
            <a:r>
              <a:rPr lang="en-US" sz="2800" dirty="0" smtClean="0"/>
              <a:t>CPUC, ISO and CEC continue to assess resource, infrastructure and reliability needs</a:t>
            </a:r>
          </a:p>
        </p:txBody>
      </p:sp>
      <p:sp>
        <p:nvSpPr>
          <p:cNvPr id="4" name="Slide Number Placeholder 3"/>
          <p:cNvSpPr>
            <a:spLocks noGrp="1"/>
          </p:cNvSpPr>
          <p:nvPr>
            <p:ph type="sldNum" sz="quarter" idx="12"/>
          </p:nvPr>
        </p:nvSpPr>
        <p:spPr/>
        <p:txBody>
          <a:bodyPr/>
          <a:lstStyle/>
          <a:p>
            <a:pPr>
              <a:defRPr/>
            </a:pPr>
            <a:fld id="{120BAD49-E0C1-4B53-BC67-79CD9B0A4050}" type="slidenum">
              <a:rPr lang="en-US" smtClean="0"/>
              <a:pPr>
                <a:defRPr/>
              </a:pPr>
              <a:t>2</a:t>
            </a:fld>
            <a:endParaRPr lang="en-US"/>
          </a:p>
        </p:txBody>
      </p:sp>
    </p:spTree>
    <p:extLst>
      <p:ext uri="{BB962C8B-B14F-4D97-AF65-F5344CB8AC3E}">
        <p14:creationId xmlns:p14="http://schemas.microsoft.com/office/powerpoint/2010/main" val="50801960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1143000"/>
          </a:xfrm>
        </p:spPr>
        <p:txBody>
          <a:bodyPr/>
          <a:lstStyle/>
          <a:p>
            <a:r>
              <a:rPr lang="en-US" sz="4000" b="1" dirty="0" smtClean="0">
                <a:solidFill>
                  <a:srgbClr val="FFFF00"/>
                </a:solidFill>
              </a:rPr>
              <a:t>Huntington Beach (2020) - Watch</a:t>
            </a:r>
          </a:p>
        </p:txBody>
      </p:sp>
      <p:sp>
        <p:nvSpPr>
          <p:cNvPr id="13315" name="Content Placeholder 2"/>
          <p:cNvSpPr>
            <a:spLocks noGrp="1"/>
          </p:cNvSpPr>
          <p:nvPr>
            <p:ph idx="1"/>
          </p:nvPr>
        </p:nvSpPr>
        <p:spPr>
          <a:xfrm>
            <a:off x="457200" y="1219200"/>
            <a:ext cx="8305800" cy="5029200"/>
          </a:xfrm>
        </p:spPr>
        <p:txBody>
          <a:bodyPr/>
          <a:lstStyle/>
          <a:p>
            <a:r>
              <a:rPr lang="en-US" sz="2400" dirty="0"/>
              <a:t>Units 1 and 2 </a:t>
            </a:r>
          </a:p>
          <a:p>
            <a:pPr lvl="1"/>
            <a:r>
              <a:rPr lang="en-US" sz="2400" dirty="0"/>
              <a:t>Capacity of 226 MW </a:t>
            </a:r>
            <a:endParaRPr lang="en-US" sz="2400" dirty="0" smtClean="0"/>
          </a:p>
          <a:p>
            <a:pPr lvl="1"/>
            <a:r>
              <a:rPr lang="en-US" sz="2400" dirty="0" smtClean="0"/>
              <a:t>RA contract </a:t>
            </a:r>
            <a:r>
              <a:rPr lang="en-US" sz="2400" dirty="0"/>
              <a:t>has been executed that would extend the operation of Huntington Beach units 1 and 2 through December 31, 2019 and December 31, 2020 respectively </a:t>
            </a:r>
          </a:p>
          <a:p>
            <a:pPr lvl="1"/>
            <a:r>
              <a:rPr lang="en-US" sz="2400" dirty="0"/>
              <a:t>Will be shut down and permanently retired at those contract end dates</a:t>
            </a:r>
          </a:p>
          <a:p>
            <a:r>
              <a:rPr lang="en-US" sz="2400" dirty="0" smtClean="0"/>
              <a:t>CEC license (Petition to Amend) approved on </a:t>
            </a:r>
            <a:r>
              <a:rPr lang="en-US" sz="2400" dirty="0"/>
              <a:t>April 12, 2017. </a:t>
            </a:r>
          </a:p>
          <a:p>
            <a:r>
              <a:rPr lang="en-US" sz="2400" dirty="0"/>
              <a:t>Repowering project - Awarded a PPA for 644 MW capacity with a planned commercial online date of March 2020 </a:t>
            </a:r>
          </a:p>
          <a:p>
            <a:pPr marL="0" indent="0">
              <a:buNone/>
            </a:pPr>
            <a:r>
              <a:rPr lang="en-US" b="1" dirty="0" smtClean="0"/>
              <a:t>SACCWIS </a:t>
            </a:r>
            <a:r>
              <a:rPr lang="en-US" b="1" dirty="0"/>
              <a:t>does not recommend a change in compliance </a:t>
            </a:r>
            <a:r>
              <a:rPr lang="en-US" b="1" dirty="0" smtClean="0"/>
              <a:t>dates</a:t>
            </a:r>
          </a:p>
          <a:p>
            <a:endParaRPr lang="en-US" sz="2400" dirty="0" smtClean="0"/>
          </a:p>
        </p:txBody>
      </p:sp>
      <p:sp>
        <p:nvSpPr>
          <p:cNvPr id="4" name="Slide Number Placeholder 3"/>
          <p:cNvSpPr>
            <a:spLocks noGrp="1"/>
          </p:cNvSpPr>
          <p:nvPr>
            <p:ph type="sldNum" sz="quarter" idx="12"/>
          </p:nvPr>
        </p:nvSpPr>
        <p:spPr/>
        <p:txBody>
          <a:bodyPr/>
          <a:lstStyle/>
          <a:p>
            <a:pPr>
              <a:defRPr/>
            </a:pPr>
            <a:fld id="{F954FBDE-7036-4A01-B9C0-4283E9B94668}" type="slidenum">
              <a:rPr lang="en-US" smtClean="0"/>
              <a:pPr>
                <a:defRPr/>
              </a:pPr>
              <a:t>20</a:t>
            </a:fld>
            <a:endParaRPr lang="en-US"/>
          </a:p>
        </p:txBody>
      </p:sp>
    </p:spTree>
    <p:extLst>
      <p:ext uri="{BB962C8B-B14F-4D97-AF65-F5344CB8AC3E}">
        <p14:creationId xmlns:p14="http://schemas.microsoft.com/office/powerpoint/2010/main" val="24188501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4"/>
            <a:ext cx="8229600" cy="1143000"/>
          </a:xfrm>
        </p:spPr>
        <p:txBody>
          <a:bodyPr/>
          <a:lstStyle/>
          <a:p>
            <a:r>
              <a:rPr lang="en-US" sz="3200" b="1" dirty="0" smtClean="0">
                <a:solidFill>
                  <a:srgbClr val="FFFF00"/>
                </a:solidFill>
              </a:rPr>
              <a:t>Alamitos</a:t>
            </a:r>
            <a:endParaRPr lang="en-US" sz="3200" b="1" dirty="0">
              <a:solidFill>
                <a:srgbClr val="FFFF00"/>
              </a:solidFill>
            </a:endParaRPr>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21</a:t>
            </a:fld>
            <a:endParaRPr lang="en-US" dirty="0">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68071"/>
            <a:ext cx="8534400" cy="5853404"/>
          </a:xfrm>
          <a:prstGeom prst="rect">
            <a:avLst/>
          </a:prstGeom>
        </p:spPr>
      </p:pic>
    </p:spTree>
    <p:extLst>
      <p:ext uri="{BB962C8B-B14F-4D97-AF65-F5344CB8AC3E}">
        <p14:creationId xmlns:p14="http://schemas.microsoft.com/office/powerpoint/2010/main" val="15953735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883"/>
            <a:ext cx="8229600" cy="1143000"/>
          </a:xfrm>
        </p:spPr>
        <p:txBody>
          <a:bodyPr/>
          <a:lstStyle/>
          <a:p>
            <a:r>
              <a:rPr lang="en-US" sz="4000" b="1" dirty="0" smtClean="0">
                <a:solidFill>
                  <a:srgbClr val="FFFF00"/>
                </a:solidFill>
              </a:rPr>
              <a:t>Alamitos (2020) - Watch</a:t>
            </a:r>
          </a:p>
        </p:txBody>
      </p:sp>
      <p:sp>
        <p:nvSpPr>
          <p:cNvPr id="13315" name="Content Placeholder 2"/>
          <p:cNvSpPr>
            <a:spLocks noGrp="1"/>
          </p:cNvSpPr>
          <p:nvPr>
            <p:ph idx="1"/>
          </p:nvPr>
        </p:nvSpPr>
        <p:spPr>
          <a:xfrm>
            <a:off x="457200" y="990600"/>
            <a:ext cx="8534400" cy="4648200"/>
          </a:xfrm>
        </p:spPr>
        <p:txBody>
          <a:bodyPr/>
          <a:lstStyle/>
          <a:p>
            <a:r>
              <a:rPr lang="en-US" sz="2400" dirty="0" smtClean="0"/>
              <a:t>Existing six OTC units totaling 2,010 MW</a:t>
            </a:r>
          </a:p>
          <a:p>
            <a:r>
              <a:rPr lang="en-US" sz="2400" dirty="0" smtClean="0"/>
              <a:t>CEC license approved April 12, 2017</a:t>
            </a:r>
          </a:p>
          <a:p>
            <a:r>
              <a:rPr lang="en-US" sz="2400" dirty="0"/>
              <a:t>November 2014 AES awarded 640 MW PPA with SCE</a:t>
            </a:r>
          </a:p>
          <a:p>
            <a:pPr lvl="1"/>
            <a:r>
              <a:rPr lang="en-US" sz="2400" dirty="0"/>
              <a:t>Units 1, 2, and 6 are contracted through December 31, 2019 and are expected to shut down earlier than the OTC compliance </a:t>
            </a:r>
            <a:r>
              <a:rPr lang="en-US" sz="2400" dirty="0" smtClean="0"/>
              <a:t>date to meet air pollution requirements</a:t>
            </a:r>
            <a:endParaRPr lang="en-US" sz="2400" dirty="0"/>
          </a:p>
          <a:p>
            <a:pPr lvl="1"/>
            <a:r>
              <a:rPr lang="en-US" sz="2400" dirty="0"/>
              <a:t>Units 3, 4, and 5 will likely operate through at least December 31, 2020</a:t>
            </a:r>
          </a:p>
          <a:p>
            <a:r>
              <a:rPr lang="en-US" sz="2400" dirty="0" smtClean="0"/>
              <a:t>Delay of Mesa Loop-In beyond June 2021 could result in need for temporary extension of Redondo Beach or Alamitos compliance</a:t>
            </a:r>
          </a:p>
          <a:p>
            <a:pPr lvl="1"/>
            <a:r>
              <a:rPr lang="en-US" sz="2400" dirty="0"/>
              <a:t>In the event of a potential delay, further study is needed</a:t>
            </a:r>
            <a:endParaRPr lang="en-US" sz="2400" dirty="0" smtClean="0"/>
          </a:p>
          <a:p>
            <a:pPr marL="0" indent="0">
              <a:buNone/>
            </a:pPr>
            <a:r>
              <a:rPr lang="en-US" sz="2800" b="1" dirty="0" smtClean="0"/>
              <a:t>SACCWIS </a:t>
            </a:r>
            <a:r>
              <a:rPr lang="en-US" sz="2800" b="1" dirty="0"/>
              <a:t>does not recommend a change in compliance </a:t>
            </a:r>
            <a:r>
              <a:rPr lang="en-US" sz="2800" b="1" dirty="0" smtClean="0"/>
              <a:t>dates</a:t>
            </a:r>
            <a:endParaRPr lang="en-US" sz="2800" b="1" dirty="0"/>
          </a:p>
          <a:p>
            <a:pPr marL="0" indent="0">
              <a:buNone/>
            </a:pPr>
            <a:endParaRPr lang="en-US" sz="2400" dirty="0" smtClean="0"/>
          </a:p>
        </p:txBody>
      </p:sp>
      <p:sp>
        <p:nvSpPr>
          <p:cNvPr id="4" name="Slide Number Placeholder 3"/>
          <p:cNvSpPr>
            <a:spLocks noGrp="1"/>
          </p:cNvSpPr>
          <p:nvPr>
            <p:ph type="sldNum" sz="quarter" idx="12"/>
          </p:nvPr>
        </p:nvSpPr>
        <p:spPr/>
        <p:txBody>
          <a:bodyPr/>
          <a:lstStyle/>
          <a:p>
            <a:pPr>
              <a:defRPr/>
            </a:pPr>
            <a:fld id="{F954FBDE-7036-4A01-B9C0-4283E9B94668}" type="slidenum">
              <a:rPr lang="en-US" smtClean="0"/>
              <a:pPr>
                <a:defRPr/>
              </a:pPr>
              <a:t>22</a:t>
            </a:fld>
            <a:endParaRPr lang="en-US"/>
          </a:p>
        </p:txBody>
      </p:sp>
    </p:spTree>
    <p:extLst>
      <p:ext uri="{BB962C8B-B14F-4D97-AF65-F5344CB8AC3E}">
        <p14:creationId xmlns:p14="http://schemas.microsoft.com/office/powerpoint/2010/main" val="217275547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92"/>
            <a:ext cx="8229600" cy="1143000"/>
          </a:xfrm>
        </p:spPr>
        <p:txBody>
          <a:bodyPr/>
          <a:lstStyle/>
          <a:p>
            <a:r>
              <a:rPr lang="en-US" sz="3200" b="1" dirty="0" smtClean="0">
                <a:solidFill>
                  <a:srgbClr val="FFFF00"/>
                </a:solidFill>
              </a:rPr>
              <a:t>Mandalay</a:t>
            </a:r>
            <a:endParaRPr lang="en-US" sz="3200" b="1" dirty="0">
              <a:solidFill>
                <a:srgbClr val="FFFF00"/>
              </a:solidFill>
            </a:endParaRPr>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23</a:t>
            </a:fld>
            <a:endParaRPr lang="en-US" dirty="0">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27789"/>
            <a:ext cx="8534400" cy="5853404"/>
          </a:xfrm>
          <a:prstGeom prst="rect">
            <a:avLst/>
          </a:prstGeom>
        </p:spPr>
      </p:pic>
    </p:spTree>
    <p:extLst>
      <p:ext uri="{BB962C8B-B14F-4D97-AF65-F5344CB8AC3E}">
        <p14:creationId xmlns:p14="http://schemas.microsoft.com/office/powerpoint/2010/main" val="26226275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52400"/>
            <a:ext cx="8229600" cy="914400"/>
          </a:xfrm>
        </p:spPr>
        <p:txBody>
          <a:bodyPr/>
          <a:lstStyle/>
          <a:p>
            <a:r>
              <a:rPr lang="en-US" sz="4000" b="1" dirty="0">
                <a:solidFill>
                  <a:srgbClr val="FFFF00"/>
                </a:solidFill>
              </a:rPr>
              <a:t>Mandalay (2020</a:t>
            </a:r>
            <a:r>
              <a:rPr lang="en-US" sz="4000" b="1" dirty="0" smtClean="0">
                <a:solidFill>
                  <a:srgbClr val="FFFF00"/>
                </a:solidFill>
              </a:rPr>
              <a:t>) - Watch</a:t>
            </a:r>
            <a:endParaRPr lang="en-US" sz="4000" b="1" dirty="0">
              <a:solidFill>
                <a:srgbClr val="FFFF00"/>
              </a:solidFill>
            </a:endParaRPr>
          </a:p>
        </p:txBody>
      </p:sp>
      <p:sp>
        <p:nvSpPr>
          <p:cNvPr id="13315" name="Content Placeholder 2"/>
          <p:cNvSpPr>
            <a:spLocks noGrp="1"/>
          </p:cNvSpPr>
          <p:nvPr>
            <p:ph idx="1"/>
          </p:nvPr>
        </p:nvSpPr>
        <p:spPr>
          <a:xfrm>
            <a:off x="381000" y="533400"/>
            <a:ext cx="8229600" cy="5105400"/>
          </a:xfrm>
        </p:spPr>
        <p:txBody>
          <a:bodyPr/>
          <a:lstStyle/>
          <a:p>
            <a:r>
              <a:rPr lang="en-US" sz="2600" dirty="0" smtClean="0"/>
              <a:t>Units 1 &amp; 2 OTC; 215 MW each</a:t>
            </a:r>
          </a:p>
          <a:p>
            <a:r>
              <a:rPr lang="en-US" sz="2600" dirty="0" smtClean="0"/>
              <a:t>NRG:</a:t>
            </a:r>
          </a:p>
          <a:p>
            <a:pPr lvl="1"/>
            <a:r>
              <a:rPr lang="en-US" sz="2000" dirty="0"/>
              <a:t>I</a:t>
            </a:r>
            <a:r>
              <a:rPr lang="en-US" sz="2000" dirty="0" smtClean="0"/>
              <a:t>ntends </a:t>
            </a:r>
            <a:r>
              <a:rPr lang="en-US" sz="2000" dirty="0"/>
              <a:t>to build Puente Power Project, 262 MW </a:t>
            </a:r>
            <a:r>
              <a:rPr lang="en-US" sz="2000" dirty="0" err="1"/>
              <a:t>peaker</a:t>
            </a:r>
            <a:r>
              <a:rPr lang="en-US" sz="2000" dirty="0"/>
              <a:t> to replace Units 1 &amp; 2 </a:t>
            </a:r>
            <a:r>
              <a:rPr lang="en-US" sz="2000" dirty="0" smtClean="0"/>
              <a:t>by June </a:t>
            </a:r>
            <a:r>
              <a:rPr lang="en-US" sz="2000" dirty="0"/>
              <a:t>1st, 2020 in the existing Mandalay site</a:t>
            </a:r>
          </a:p>
          <a:p>
            <a:pPr lvl="1"/>
            <a:r>
              <a:rPr lang="en-US" sz="2000" dirty="0" smtClean="0"/>
              <a:t>Submitted application </a:t>
            </a:r>
            <a:r>
              <a:rPr lang="en-US" sz="2000" dirty="0"/>
              <a:t>with CEC in April, 2015; and application for air permits in March, 2015 – both applications under </a:t>
            </a:r>
            <a:r>
              <a:rPr lang="en-US" sz="2000" dirty="0" smtClean="0"/>
              <a:t>review</a:t>
            </a:r>
          </a:p>
          <a:p>
            <a:pPr lvl="1"/>
            <a:r>
              <a:rPr lang="en-US" sz="2000" dirty="0" smtClean="0"/>
              <a:t>Confirmed in its January </a:t>
            </a:r>
            <a:r>
              <a:rPr lang="en-US" sz="2000" dirty="0"/>
              <a:t>4, 2017 implementation plan that it is on track to achieve commercial operation by June </a:t>
            </a:r>
            <a:r>
              <a:rPr lang="en-US" sz="2000" dirty="0" smtClean="0"/>
              <a:t>2020</a:t>
            </a:r>
            <a:endParaRPr lang="en-US" sz="2000" dirty="0"/>
          </a:p>
          <a:p>
            <a:r>
              <a:rPr lang="en-US" sz="2400" dirty="0" smtClean="0"/>
              <a:t>ISO </a:t>
            </a:r>
            <a:r>
              <a:rPr lang="en-US" sz="2400" dirty="0"/>
              <a:t>modeling 262 MW project as well as 12.5 MW of preferred resources to replace </a:t>
            </a:r>
            <a:r>
              <a:rPr lang="en-US" sz="2400" dirty="0" smtClean="0"/>
              <a:t>both Mandalay </a:t>
            </a:r>
            <a:r>
              <a:rPr lang="en-US" sz="2400" dirty="0"/>
              <a:t>and Ormond Beach </a:t>
            </a:r>
            <a:r>
              <a:rPr lang="en-US" sz="2400" dirty="0" smtClean="0"/>
              <a:t>generation</a:t>
            </a:r>
          </a:p>
          <a:p>
            <a:r>
              <a:rPr lang="en-US" sz="2400" dirty="0"/>
              <a:t>CEC is processing an application for certification for a competing project, Mission Rock Energy Center, which does not have a power purchase agreement</a:t>
            </a:r>
          </a:p>
          <a:p>
            <a:pPr marL="0" indent="0">
              <a:buNone/>
            </a:pPr>
            <a:r>
              <a:rPr lang="en-US" sz="2800" b="1" dirty="0" smtClean="0"/>
              <a:t>SACCWIS </a:t>
            </a:r>
            <a:r>
              <a:rPr lang="en-US" sz="2800" b="1" dirty="0"/>
              <a:t>does not recommend a change in compliance </a:t>
            </a:r>
            <a:r>
              <a:rPr lang="en-US" sz="2800" b="1" dirty="0" smtClean="0"/>
              <a:t>dates</a:t>
            </a:r>
            <a:endParaRPr lang="en-US" sz="2800" b="1" dirty="0"/>
          </a:p>
          <a:p>
            <a:endParaRPr lang="en-US" sz="2600" dirty="0"/>
          </a:p>
          <a:p>
            <a:endParaRPr lang="en-US" sz="2600" dirty="0" smtClean="0"/>
          </a:p>
          <a:p>
            <a:endParaRPr lang="en-US" sz="2600" dirty="0"/>
          </a:p>
        </p:txBody>
      </p:sp>
      <p:sp>
        <p:nvSpPr>
          <p:cNvPr id="4" name="Slide Number Placeholder 3"/>
          <p:cNvSpPr>
            <a:spLocks noGrp="1"/>
          </p:cNvSpPr>
          <p:nvPr>
            <p:ph type="sldNum" sz="quarter" idx="12"/>
          </p:nvPr>
        </p:nvSpPr>
        <p:spPr/>
        <p:txBody>
          <a:bodyPr/>
          <a:lstStyle/>
          <a:p>
            <a:pPr>
              <a:defRPr/>
            </a:pPr>
            <a:fld id="{F954FBDE-7036-4A01-B9C0-4283E9B94668}" type="slidenum">
              <a:rPr lang="en-US" smtClean="0"/>
              <a:pPr>
                <a:defRPr/>
              </a:pPr>
              <a:t>24</a:t>
            </a:fld>
            <a:endParaRPr lang="en-US"/>
          </a:p>
        </p:txBody>
      </p:sp>
    </p:spTree>
    <p:extLst>
      <p:ext uri="{BB962C8B-B14F-4D97-AF65-F5344CB8AC3E}">
        <p14:creationId xmlns:p14="http://schemas.microsoft.com/office/powerpoint/2010/main" val="8639133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b="1" dirty="0" smtClean="0">
                <a:solidFill>
                  <a:srgbClr val="C00000"/>
                </a:solidFill>
              </a:rPr>
              <a:t>OTC Deferral Recommended</a:t>
            </a:r>
            <a:r>
              <a:rPr lang="en-US" dirty="0" smtClean="0"/>
              <a:t> </a:t>
            </a:r>
            <a:endParaRPr lang="en-US" dirty="0"/>
          </a:p>
        </p:txBody>
      </p:sp>
      <p:sp>
        <p:nvSpPr>
          <p:cNvPr id="3" name="Content Placeholder 2"/>
          <p:cNvSpPr>
            <a:spLocks noGrp="1"/>
          </p:cNvSpPr>
          <p:nvPr>
            <p:ph idx="1"/>
          </p:nvPr>
        </p:nvSpPr>
        <p:spPr>
          <a:xfrm>
            <a:off x="381000" y="2667000"/>
            <a:ext cx="8229600" cy="4525963"/>
          </a:xfrm>
        </p:spPr>
        <p:txBody>
          <a:bodyPr/>
          <a:lstStyle/>
          <a:p>
            <a:pPr marL="0" indent="0" algn="ctr">
              <a:buNone/>
            </a:pPr>
            <a:r>
              <a:rPr lang="en-US" sz="4000" b="1" dirty="0" err="1" smtClean="0"/>
              <a:t>Encina</a:t>
            </a:r>
            <a:endParaRPr lang="en-US" sz="4000" b="1" dirty="0"/>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205219007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
            <a:ext cx="8229600" cy="1143000"/>
          </a:xfrm>
        </p:spPr>
        <p:txBody>
          <a:bodyPr/>
          <a:lstStyle/>
          <a:p>
            <a:r>
              <a:rPr lang="en-US" sz="4000" b="1" dirty="0" err="1" smtClean="0">
                <a:solidFill>
                  <a:srgbClr val="FF0000"/>
                </a:solidFill>
              </a:rPr>
              <a:t>Encina</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26</a:t>
            </a:fld>
            <a:endParaRPr lang="en-US" dirty="0">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845509"/>
            <a:ext cx="8458200" cy="5801141"/>
          </a:xfrm>
          <a:prstGeom prst="rect">
            <a:avLst/>
          </a:prstGeom>
        </p:spPr>
      </p:pic>
    </p:spTree>
    <p:extLst>
      <p:ext uri="{BB962C8B-B14F-4D97-AF65-F5344CB8AC3E}">
        <p14:creationId xmlns:p14="http://schemas.microsoft.com/office/powerpoint/2010/main" val="188463232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077200" cy="715962"/>
          </a:xfrm>
        </p:spPr>
        <p:txBody>
          <a:bodyPr/>
          <a:lstStyle/>
          <a:p>
            <a:r>
              <a:rPr lang="en-US" sz="4000" b="1" dirty="0" smtClean="0">
                <a:solidFill>
                  <a:schemeClr val="accent2"/>
                </a:solidFill>
              </a:rPr>
              <a:t>Encina (2017) - Delay</a:t>
            </a:r>
          </a:p>
        </p:txBody>
      </p:sp>
      <p:sp>
        <p:nvSpPr>
          <p:cNvPr id="12291" name="Content Placeholder 2"/>
          <p:cNvSpPr>
            <a:spLocks noGrp="1"/>
          </p:cNvSpPr>
          <p:nvPr>
            <p:ph idx="1"/>
          </p:nvPr>
        </p:nvSpPr>
        <p:spPr>
          <a:xfrm>
            <a:off x="457200" y="914400"/>
            <a:ext cx="8686800" cy="5105400"/>
          </a:xfrm>
        </p:spPr>
        <p:txBody>
          <a:bodyPr/>
          <a:lstStyle/>
          <a:p>
            <a:r>
              <a:rPr lang="en-US" sz="2100" dirty="0" smtClean="0"/>
              <a:t>Five OTC units </a:t>
            </a:r>
            <a:r>
              <a:rPr lang="en-US" sz="2100" dirty="0"/>
              <a:t>with an aggregate capacity of 950 </a:t>
            </a:r>
            <a:r>
              <a:rPr lang="en-US" sz="2100" dirty="0" smtClean="0"/>
              <a:t>MW</a:t>
            </a:r>
          </a:p>
          <a:p>
            <a:r>
              <a:rPr lang="en-US" sz="2100" dirty="0" smtClean="0"/>
              <a:t>Encina Unit 1 (106 MW) retired early on March 1, 2017</a:t>
            </a:r>
          </a:p>
          <a:p>
            <a:r>
              <a:rPr lang="en-US" sz="2100" dirty="0" smtClean="0"/>
              <a:t>Legal challenges have delayed </a:t>
            </a:r>
            <a:r>
              <a:rPr lang="en-US" sz="2100" dirty="0"/>
              <a:t>NRG’s commercial operation date of Carlsbad  Energy Center </a:t>
            </a:r>
            <a:r>
              <a:rPr lang="en-US" sz="2100" dirty="0" smtClean="0"/>
              <a:t>to </a:t>
            </a:r>
            <a:r>
              <a:rPr lang="en-US" sz="2100" dirty="0"/>
              <a:t>fourth quarter of 2018</a:t>
            </a:r>
          </a:p>
          <a:p>
            <a:pPr lvl="1"/>
            <a:r>
              <a:rPr lang="en-US" sz="1700" dirty="0" smtClean="0"/>
              <a:t>May </a:t>
            </a:r>
            <a:r>
              <a:rPr lang="en-US" sz="1700" dirty="0"/>
              <a:t>21, 2015, the CPUC approved 500 MW of the 600 MW originally requested - allocated remaining 100 MW to preferred or energy storage </a:t>
            </a:r>
          </a:p>
          <a:p>
            <a:pPr lvl="1"/>
            <a:r>
              <a:rPr lang="en-US" sz="1700" dirty="0"/>
              <a:t>November 2015 CEC approved 600 MW Carlsbad Energy Center Project</a:t>
            </a:r>
          </a:p>
          <a:p>
            <a:pPr lvl="1"/>
            <a:r>
              <a:rPr lang="en-US" sz="1700" dirty="0"/>
              <a:t>November 2015 appeals were </a:t>
            </a:r>
            <a:r>
              <a:rPr lang="en-US" sz="1700" dirty="0" smtClean="0"/>
              <a:t>filed.  </a:t>
            </a:r>
            <a:r>
              <a:rPr lang="en-US" sz="1700" dirty="0"/>
              <a:t>The First District Court of Appeal ruled on December 1, 2016 to affirm the original CPUC decision</a:t>
            </a:r>
          </a:p>
          <a:p>
            <a:r>
              <a:rPr lang="en-US" sz="2100" dirty="0" smtClean="0"/>
              <a:t>February </a:t>
            </a:r>
            <a:r>
              <a:rPr lang="en-US" sz="2100" dirty="0"/>
              <a:t>23, 2017, SACCWIS adopted report recommending the SWRCB defer the </a:t>
            </a:r>
            <a:r>
              <a:rPr lang="en-US" sz="2100" dirty="0" smtClean="0"/>
              <a:t>OTC compliance </a:t>
            </a:r>
            <a:r>
              <a:rPr lang="en-US" sz="2100" dirty="0"/>
              <a:t>date from </a:t>
            </a:r>
            <a:r>
              <a:rPr lang="en-US" sz="2100" dirty="0" smtClean="0"/>
              <a:t>Dec. </a:t>
            </a:r>
            <a:r>
              <a:rPr lang="en-US" sz="2100" dirty="0"/>
              <a:t>31, 2017 to </a:t>
            </a:r>
            <a:r>
              <a:rPr lang="en-US" sz="2100" dirty="0" smtClean="0"/>
              <a:t>Dec. </a:t>
            </a:r>
            <a:r>
              <a:rPr lang="en-US" sz="2100" dirty="0"/>
              <a:t>31, </a:t>
            </a:r>
            <a:r>
              <a:rPr lang="en-US" sz="2100" dirty="0" smtClean="0"/>
              <a:t>2018</a:t>
            </a:r>
            <a:endParaRPr lang="en-US" sz="2100" dirty="0"/>
          </a:p>
          <a:p>
            <a:r>
              <a:rPr lang="en-US" sz="2100" dirty="0"/>
              <a:t>SACCWIS report presented to the SWRCB on March 21, </a:t>
            </a:r>
            <a:r>
              <a:rPr lang="en-US" sz="2100" dirty="0" smtClean="0"/>
              <a:t>2017</a:t>
            </a:r>
          </a:p>
          <a:p>
            <a:r>
              <a:rPr lang="en-US" sz="2100" dirty="0" smtClean="0"/>
              <a:t>SWRCB Draft staff report on Encina OTC Deferral published May 23, 2017</a:t>
            </a:r>
            <a:endParaRPr lang="en-US" sz="2100" dirty="0"/>
          </a:p>
          <a:p>
            <a:r>
              <a:rPr lang="en-US" sz="2100" dirty="0"/>
              <a:t>Public hearing and adoption planned for August </a:t>
            </a:r>
            <a:r>
              <a:rPr lang="en-US" sz="2100" dirty="0" smtClean="0"/>
              <a:t>15 with </a:t>
            </a:r>
            <a:r>
              <a:rPr lang="en-US" sz="2100" dirty="0"/>
              <a:t>OAL approval in December 2017</a:t>
            </a:r>
          </a:p>
          <a:p>
            <a:endParaRPr lang="en-US" sz="2000" b="1" dirty="0" smtClean="0"/>
          </a:p>
          <a:p>
            <a:pPr>
              <a:buFont typeface="Arial" charset="0"/>
              <a:buNone/>
            </a:pPr>
            <a:endParaRPr lang="en-US" sz="2000" dirty="0" smtClean="0"/>
          </a:p>
        </p:txBody>
      </p:sp>
      <p:sp>
        <p:nvSpPr>
          <p:cNvPr id="4" name="Slide Number Placeholder 3"/>
          <p:cNvSpPr>
            <a:spLocks noGrp="1"/>
          </p:cNvSpPr>
          <p:nvPr>
            <p:ph type="sldNum" sz="quarter" idx="12"/>
          </p:nvPr>
        </p:nvSpPr>
        <p:spPr/>
        <p:txBody>
          <a:bodyPr/>
          <a:lstStyle/>
          <a:p>
            <a:pPr>
              <a:defRPr/>
            </a:pPr>
            <a:fld id="{8F44D2D9-DA26-46E9-AA02-49BC7DDBEC0C}" type="slidenum">
              <a:rPr lang="en-US" smtClean="0"/>
              <a:pPr>
                <a:defRPr/>
              </a:pPr>
              <a:t>27</a:t>
            </a:fld>
            <a:endParaRPr lang="en-US"/>
          </a:p>
        </p:txBody>
      </p:sp>
    </p:spTree>
    <p:extLst>
      <p:ext uri="{BB962C8B-B14F-4D97-AF65-F5344CB8AC3E}">
        <p14:creationId xmlns:p14="http://schemas.microsoft.com/office/powerpoint/2010/main" val="93700859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914400"/>
          </a:xfrm>
        </p:spPr>
        <p:txBody>
          <a:bodyPr/>
          <a:lstStyle/>
          <a:p>
            <a:r>
              <a:rPr lang="en-US" sz="4000" b="1" dirty="0" smtClean="0"/>
              <a:t>Conclusions</a:t>
            </a:r>
          </a:p>
        </p:txBody>
      </p:sp>
      <p:sp>
        <p:nvSpPr>
          <p:cNvPr id="14339" name="Content Placeholder 2"/>
          <p:cNvSpPr>
            <a:spLocks noGrp="1"/>
          </p:cNvSpPr>
          <p:nvPr>
            <p:ph idx="1"/>
          </p:nvPr>
        </p:nvSpPr>
        <p:spPr>
          <a:xfrm>
            <a:off x="228600" y="762000"/>
            <a:ext cx="8763000" cy="4525963"/>
          </a:xfrm>
        </p:spPr>
        <p:txBody>
          <a:bodyPr/>
          <a:lstStyle/>
          <a:p>
            <a:r>
              <a:rPr lang="en-US" sz="2800" dirty="0"/>
              <a:t>No additional recommendations for compliance date changes beyond </a:t>
            </a:r>
            <a:r>
              <a:rPr lang="en-US" sz="2800" dirty="0" smtClean="0"/>
              <a:t>Encina</a:t>
            </a:r>
            <a:endParaRPr lang="en-US" sz="2800" dirty="0"/>
          </a:p>
          <a:p>
            <a:r>
              <a:rPr lang="en-US" sz="2800" dirty="0" smtClean="0"/>
              <a:t>ISO</a:t>
            </a:r>
            <a:r>
              <a:rPr lang="en-US" sz="2800" dirty="0"/>
              <a:t>, CEC, and CPUC believe IOU procurement authorizations are sufficient to maintain reliability, but will continue to monitor developments and perform additional analyses with most recent data available</a:t>
            </a:r>
          </a:p>
          <a:p>
            <a:pPr lvl="1"/>
            <a:r>
              <a:rPr lang="en-US" dirty="0" smtClean="0"/>
              <a:t>In case of potential delays, </a:t>
            </a:r>
            <a:r>
              <a:rPr lang="en-US" dirty="0"/>
              <a:t>staff is evaluating timelines necessary to form a contingency, which could be procuring new resources or deferring existing deadlines</a:t>
            </a:r>
          </a:p>
          <a:p>
            <a:r>
              <a:rPr lang="en-US" sz="2800" dirty="0" smtClean="0"/>
              <a:t>Not </a:t>
            </a:r>
            <a:r>
              <a:rPr lang="en-US" sz="2800" dirty="0"/>
              <a:t>all OTC units need to be replaced</a:t>
            </a:r>
          </a:p>
          <a:p>
            <a:r>
              <a:rPr lang="en-US" sz="2800" dirty="0"/>
              <a:t>It may be necessary to modify final compliance dates for specific generating units</a:t>
            </a:r>
          </a:p>
          <a:p>
            <a:endParaRPr lang="en-US" sz="2400" dirty="0" smtClean="0"/>
          </a:p>
        </p:txBody>
      </p:sp>
      <p:sp>
        <p:nvSpPr>
          <p:cNvPr id="4" name="Slide Number Placeholder 3"/>
          <p:cNvSpPr>
            <a:spLocks noGrp="1"/>
          </p:cNvSpPr>
          <p:nvPr>
            <p:ph type="sldNum" sz="quarter" idx="12"/>
          </p:nvPr>
        </p:nvSpPr>
        <p:spPr/>
        <p:txBody>
          <a:bodyPr/>
          <a:lstStyle/>
          <a:p>
            <a:pPr>
              <a:defRPr/>
            </a:pPr>
            <a:fld id="{67EAE5E9-522F-4583-A34D-9F9CCD4B0EDD}" type="slidenum">
              <a:rPr lang="en-US" smtClean="0"/>
              <a:pPr>
                <a:defRPr/>
              </a:pPr>
              <a:t>28</a:t>
            </a:fld>
            <a:endParaRPr lang="en-US"/>
          </a:p>
        </p:txBody>
      </p:sp>
    </p:spTree>
    <p:extLst>
      <p:ext uri="{BB962C8B-B14F-4D97-AF65-F5344CB8AC3E}">
        <p14:creationId xmlns:p14="http://schemas.microsoft.com/office/powerpoint/2010/main" val="7735990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Planned Resources to Replace SONGS and Implement OTC</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Preferred resources</a:t>
            </a:r>
          </a:p>
          <a:p>
            <a:pPr lvl="1"/>
            <a:r>
              <a:rPr lang="en-US" dirty="0" smtClean="0"/>
              <a:t>Energy efficiency</a:t>
            </a:r>
          </a:p>
          <a:p>
            <a:pPr lvl="1"/>
            <a:r>
              <a:rPr lang="en-US" dirty="0" smtClean="0"/>
              <a:t>Demand response</a:t>
            </a:r>
          </a:p>
          <a:p>
            <a:pPr lvl="1"/>
            <a:r>
              <a:rPr lang="en-US" dirty="0" smtClean="0"/>
              <a:t>Distributed generation</a:t>
            </a:r>
          </a:p>
          <a:p>
            <a:pPr lvl="1"/>
            <a:r>
              <a:rPr lang="en-US" dirty="0" smtClean="0"/>
              <a:t>Storage</a:t>
            </a:r>
          </a:p>
          <a:p>
            <a:r>
              <a:rPr lang="en-US" dirty="0" smtClean="0"/>
              <a:t>Transmission solutions</a:t>
            </a:r>
          </a:p>
          <a:p>
            <a:pPr lvl="1"/>
            <a:r>
              <a:rPr lang="en-US" dirty="0" smtClean="0"/>
              <a:t>Reactive support (e.g., synchronous generators)</a:t>
            </a:r>
          </a:p>
          <a:p>
            <a:pPr lvl="1"/>
            <a:r>
              <a:rPr lang="en-US" dirty="0" smtClean="0"/>
              <a:t>Transmission lines and grid upgrades</a:t>
            </a:r>
          </a:p>
          <a:p>
            <a:pPr>
              <a:tabLst>
                <a:tab pos="684213" algn="l"/>
              </a:tabLst>
            </a:pPr>
            <a:r>
              <a:rPr lang="en-US" dirty="0" smtClean="0"/>
              <a:t>Conventional generation</a:t>
            </a:r>
            <a:endParaRPr lang="en-US" dirty="0"/>
          </a:p>
        </p:txBody>
      </p:sp>
      <p:sp>
        <p:nvSpPr>
          <p:cNvPr id="4" name="Slide Number Placeholder 3"/>
          <p:cNvSpPr>
            <a:spLocks noGrp="1"/>
          </p:cNvSpPr>
          <p:nvPr>
            <p:ph type="sldNum" sz="quarter" idx="12"/>
          </p:nvPr>
        </p:nvSpPr>
        <p:spPr/>
        <p:txBody>
          <a:bodyPr/>
          <a:lstStyle/>
          <a:p>
            <a:fld id="{4B8B1B17-F7E7-4852-A667-0295F73D4F6A}" type="slidenum">
              <a:rPr lang="en-US" smtClean="0"/>
              <a:pPr/>
              <a:t>3</a:t>
            </a:fld>
            <a:endParaRPr lang="en-US"/>
          </a:p>
        </p:txBody>
      </p:sp>
    </p:spTree>
    <p:extLst>
      <p:ext uri="{BB962C8B-B14F-4D97-AF65-F5344CB8AC3E}">
        <p14:creationId xmlns:p14="http://schemas.microsoft.com/office/powerpoint/2010/main" val="28393196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1963387" cy="3408218"/>
          </a:xfrm>
        </p:spPr>
        <p:txBody>
          <a:bodyPr/>
          <a:lstStyle/>
          <a:p>
            <a:r>
              <a:rPr lang="en-US" sz="3200" b="1" dirty="0" smtClean="0"/>
              <a:t>Current Status</a:t>
            </a:r>
            <a:endParaRPr lang="en-US" sz="3200" b="1" dirty="0"/>
          </a:p>
        </p:txBody>
      </p:sp>
      <p:sp>
        <p:nvSpPr>
          <p:cNvPr id="4" name="Slide Number Placeholder 3"/>
          <p:cNvSpPr>
            <a:spLocks noGrp="1"/>
          </p:cNvSpPr>
          <p:nvPr>
            <p:ph type="sldNum" sz="quarter" idx="12"/>
          </p:nvPr>
        </p:nvSpPr>
        <p:spPr/>
        <p:txBody>
          <a:bodyPr/>
          <a:lstStyle/>
          <a:p>
            <a:pPr>
              <a:defRPr/>
            </a:pPr>
            <a:fld id="{94C52F57-52AF-43ED-B4ED-7D4E90106C5F}" type="slidenum">
              <a:rPr lang="en-US" smtClean="0"/>
              <a:pPr>
                <a:defRPr/>
              </a:pPr>
              <a:t>4</a:t>
            </a:fld>
            <a:endParaRPr lang="en-US"/>
          </a:p>
        </p:txBody>
      </p:sp>
      <p:pic>
        <p:nvPicPr>
          <p:cNvPr id="9" name="Picture 8" descr="H:\jobs\Transmission\AB1318-OTC\SACCWIS Report\2017\maps\OnceThroughCoolingFacilities20170602.jpg"/>
          <p:cNvPicPr/>
          <p:nvPr/>
        </p:nvPicPr>
        <p:blipFill rotWithShape="1">
          <a:blip r:embed="rId3" cstate="print">
            <a:extLst>
              <a:ext uri="{28A0092B-C50C-407E-A947-70E740481C1C}">
                <a14:useLocalDpi xmlns:a14="http://schemas.microsoft.com/office/drawing/2010/main" val="0"/>
              </a:ext>
            </a:extLst>
          </a:blip>
          <a:srcRect l="3136" t="1848" r="2922" b="1848"/>
          <a:stretch/>
        </p:blipFill>
        <p:spPr bwMode="auto">
          <a:xfrm>
            <a:off x="2362200" y="23812"/>
            <a:ext cx="51816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34919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200" dirty="0">
                <a:effectLst>
                  <a:outerShdw blurRad="38100" dist="38100" dir="2700000" algn="tl">
                    <a:srgbClr val="000000">
                      <a:alpha val="43137"/>
                    </a:srgbClr>
                  </a:outerShdw>
                </a:effectLst>
              </a:rPr>
              <a:t>Once-Through Cooling Compliance </a:t>
            </a:r>
            <a:r>
              <a:rPr lang="en-US" sz="3200" dirty="0" smtClean="0">
                <a:effectLst>
                  <a:outerShdw blurRad="38100" dist="38100" dir="2700000" algn="tl">
                    <a:srgbClr val="000000">
                      <a:alpha val="43137"/>
                    </a:srgbClr>
                  </a:outerShdw>
                </a:effectLst>
              </a:rPr>
              <a:t>Achievement</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During this Past Year</a:t>
            </a:r>
            <a:endParaRPr lang="en-US" sz="3200" dirty="0">
              <a:effectLst>
                <a:outerShdw blurRad="38100" dist="38100" dir="2700000" algn="tl">
                  <a:srgbClr val="000000">
                    <a:alpha val="43137"/>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74071570"/>
              </p:ext>
            </p:extLst>
          </p:nvPr>
        </p:nvGraphicFramePr>
        <p:xfrm>
          <a:off x="152400" y="1676400"/>
          <a:ext cx="8839201" cy="4114799"/>
        </p:xfrm>
        <a:graphic>
          <a:graphicData uri="http://schemas.openxmlformats.org/drawingml/2006/table">
            <a:tbl>
              <a:tblPr firstRow="1" firstCol="1" bandRow="1">
                <a:tableStyleId>{3C2FFA5D-87B4-456A-9821-1D502468CF0F}</a:tableStyleId>
              </a:tblPr>
              <a:tblGrid>
                <a:gridCol w="2409380">
                  <a:extLst>
                    <a:ext uri="{9D8B030D-6E8A-4147-A177-3AD203B41FA5}">
                      <a16:colId xmlns:a16="http://schemas.microsoft.com/office/drawing/2014/main" val="20000"/>
                    </a:ext>
                  </a:extLst>
                </a:gridCol>
                <a:gridCol w="923355">
                  <a:extLst>
                    <a:ext uri="{9D8B030D-6E8A-4147-A177-3AD203B41FA5}">
                      <a16:colId xmlns:a16="http://schemas.microsoft.com/office/drawing/2014/main" val="20001"/>
                    </a:ext>
                  </a:extLst>
                </a:gridCol>
                <a:gridCol w="2116023">
                  <a:extLst>
                    <a:ext uri="{9D8B030D-6E8A-4147-A177-3AD203B41FA5}">
                      <a16:colId xmlns:a16="http://schemas.microsoft.com/office/drawing/2014/main" val="20002"/>
                    </a:ext>
                  </a:extLst>
                </a:gridCol>
                <a:gridCol w="3390443">
                  <a:extLst>
                    <a:ext uri="{9D8B030D-6E8A-4147-A177-3AD203B41FA5}">
                      <a16:colId xmlns:a16="http://schemas.microsoft.com/office/drawing/2014/main" val="20003"/>
                    </a:ext>
                  </a:extLst>
                </a:gridCol>
              </a:tblGrid>
              <a:tr h="1181862">
                <a:tc>
                  <a:txBody>
                    <a:bodyPr/>
                    <a:lstStyle/>
                    <a:p>
                      <a:pPr algn="l" rtl="0" fontAlgn="ctr"/>
                      <a:r>
                        <a:rPr lang="en-US" sz="2000" u="none" strike="noStrike" dirty="0">
                          <a:effectLst/>
                        </a:rPr>
                        <a:t>Facility &amp; Units</a:t>
                      </a:r>
                      <a:endParaRPr lang="en-US" sz="2000" b="1" i="0" u="none" strike="noStrike" dirty="0">
                        <a:solidFill>
                          <a:srgbClr val="FFFFFF"/>
                        </a:solidFill>
                        <a:effectLst/>
                        <a:latin typeface="Calibri"/>
                      </a:endParaRPr>
                    </a:p>
                  </a:txBody>
                  <a:tcPr marL="9525" marR="9525" marT="9525" marB="0" anchor="ctr"/>
                </a:tc>
                <a:tc>
                  <a:txBody>
                    <a:bodyPr/>
                    <a:lstStyle/>
                    <a:p>
                      <a:pPr algn="ctr" rtl="0" fontAlgn="ctr"/>
                      <a:r>
                        <a:rPr lang="en-US" sz="2000" u="none" strike="noStrike">
                          <a:effectLst/>
                        </a:rPr>
                        <a:t>NQC</a:t>
                      </a:r>
                      <a:endParaRPr lang="en-US" sz="2000" b="1" i="0" u="none" strike="noStrike">
                        <a:solidFill>
                          <a:srgbClr val="FFFFFF"/>
                        </a:solidFill>
                        <a:effectLst/>
                        <a:latin typeface="Calibri"/>
                      </a:endParaRPr>
                    </a:p>
                  </a:txBody>
                  <a:tcPr marL="9525" marR="9525" marT="9525" marB="0" anchor="ctr"/>
                </a:tc>
                <a:tc>
                  <a:txBody>
                    <a:bodyPr/>
                    <a:lstStyle/>
                    <a:p>
                      <a:pPr algn="ctr" rtl="0" fontAlgn="ctr"/>
                      <a:r>
                        <a:rPr lang="en-US" sz="2000" u="none" strike="noStrike">
                          <a:effectLst/>
                        </a:rPr>
                        <a:t>Compliance Date</a:t>
                      </a:r>
                      <a:endParaRPr lang="en-US" sz="2000" b="1" i="0" u="none" strike="noStrike">
                        <a:solidFill>
                          <a:srgbClr val="FFFFFF"/>
                        </a:solidFill>
                        <a:effectLst/>
                        <a:latin typeface="Calibri"/>
                      </a:endParaRPr>
                    </a:p>
                  </a:txBody>
                  <a:tcPr marL="9525" marR="9525" marT="9525" marB="0" anchor="ctr"/>
                </a:tc>
                <a:tc>
                  <a:txBody>
                    <a:bodyPr/>
                    <a:lstStyle/>
                    <a:p>
                      <a:pPr algn="l" rtl="0" fontAlgn="ctr"/>
                      <a:r>
                        <a:rPr lang="en-US" sz="2000" u="none" strike="noStrike">
                          <a:effectLst/>
                        </a:rPr>
                        <a:t>Retirement Date</a:t>
                      </a:r>
                      <a:endParaRPr lang="en-US" sz="2000" b="1" i="0" u="none" strike="noStrike">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885421">
                <a:tc>
                  <a:txBody>
                    <a:bodyPr/>
                    <a:lstStyle/>
                    <a:p>
                      <a:pPr algn="l" rtl="0" fontAlgn="ctr"/>
                      <a:r>
                        <a:rPr lang="en-US" sz="2000" u="none" strike="noStrike" dirty="0">
                          <a:effectLst/>
                        </a:rPr>
                        <a:t>Pittsburg</a:t>
                      </a:r>
                      <a:endParaRPr lang="en-US" sz="2000" b="1" i="0" u="none" strike="noStrike" dirty="0">
                        <a:solidFill>
                          <a:srgbClr val="FFFFFF"/>
                        </a:solidFill>
                        <a:effectLst/>
                        <a:latin typeface="Calibri"/>
                      </a:endParaRPr>
                    </a:p>
                  </a:txBody>
                  <a:tcPr marL="9525" marR="9525" marT="9525" marB="0" anchor="ctr"/>
                </a:tc>
                <a:tc>
                  <a:txBody>
                    <a:bodyPr/>
                    <a:lstStyle/>
                    <a:p>
                      <a:pPr algn="ctr" rtl="0" fontAlgn="ctr"/>
                      <a:r>
                        <a:rPr lang="en-US" sz="2000" u="none" strike="noStrike" dirty="0">
                          <a:effectLst/>
                        </a:rPr>
                        <a:t>1,159</a:t>
                      </a:r>
                      <a:endParaRPr lang="en-US" sz="2000" b="0" i="0" u="none" strike="noStrike" dirty="0">
                        <a:solidFill>
                          <a:srgbClr val="000000"/>
                        </a:solidFill>
                        <a:effectLst/>
                        <a:latin typeface="Calibri"/>
                      </a:endParaRPr>
                    </a:p>
                  </a:txBody>
                  <a:tcPr marL="9525" marR="9525" marT="9525" marB="0" anchor="ctr"/>
                </a:tc>
                <a:tc>
                  <a:txBody>
                    <a:bodyPr/>
                    <a:lstStyle/>
                    <a:p>
                      <a:pPr algn="ctr" rtl="0" fontAlgn="ctr"/>
                      <a:r>
                        <a:rPr lang="en-US" sz="2000" u="none" strike="noStrike" dirty="0" smtClean="0">
                          <a:effectLst/>
                        </a:rPr>
                        <a:t>Dec. 31, 2017</a:t>
                      </a:r>
                      <a:endParaRPr lang="en-US" sz="2000" b="0" i="0" u="none" strike="noStrike" dirty="0">
                        <a:solidFill>
                          <a:srgbClr val="000000"/>
                        </a:solidFill>
                        <a:effectLst/>
                        <a:latin typeface="Calibri"/>
                      </a:endParaRPr>
                    </a:p>
                  </a:txBody>
                  <a:tcPr marL="9525" marR="9525" marT="9525" marB="0" anchor="ctr"/>
                </a:tc>
                <a:tc>
                  <a:txBody>
                    <a:bodyPr/>
                    <a:lstStyle/>
                    <a:p>
                      <a:pPr algn="l" rtl="0" fontAlgn="ctr"/>
                      <a:r>
                        <a:rPr lang="en-US" sz="2000" u="none" strike="noStrike" dirty="0">
                          <a:effectLst/>
                        </a:rPr>
                        <a:t>Operations ceased Dec 31, 2016</a:t>
                      </a:r>
                      <a:endParaRPr lang="en-US"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1023758">
                <a:tc>
                  <a:txBody>
                    <a:bodyPr/>
                    <a:lstStyle/>
                    <a:p>
                      <a:pPr algn="l" rtl="0" fontAlgn="ctr"/>
                      <a:r>
                        <a:rPr lang="en-US" sz="2000" u="none" strike="noStrike" dirty="0">
                          <a:effectLst/>
                        </a:rPr>
                        <a:t>Moss Landing 6, 7</a:t>
                      </a:r>
                      <a:endParaRPr lang="en-US" sz="2000" b="1" i="0" u="none" strike="noStrike" dirty="0">
                        <a:solidFill>
                          <a:srgbClr val="FFFFFF"/>
                        </a:solidFill>
                        <a:effectLst/>
                        <a:latin typeface="Calibri"/>
                      </a:endParaRPr>
                    </a:p>
                  </a:txBody>
                  <a:tcPr marL="9525" marR="9525" marT="9525" marB="0" anchor="ctr"/>
                </a:tc>
                <a:tc>
                  <a:txBody>
                    <a:bodyPr/>
                    <a:lstStyle/>
                    <a:p>
                      <a:pPr algn="ctr" rtl="0" fontAlgn="ctr"/>
                      <a:r>
                        <a:rPr lang="en-US" sz="2000" u="none" strike="noStrike">
                          <a:effectLst/>
                        </a:rPr>
                        <a:t>1,509</a:t>
                      </a:r>
                      <a:endParaRPr lang="en-US" sz="2000" b="0" i="0" u="none" strike="noStrike">
                        <a:solidFill>
                          <a:srgbClr val="000000"/>
                        </a:solidFill>
                        <a:effectLst/>
                        <a:latin typeface="Calibri"/>
                      </a:endParaRPr>
                    </a:p>
                  </a:txBody>
                  <a:tcPr marL="9525" marR="9525" marT="9525" marB="0" anchor="ctr"/>
                </a:tc>
                <a:tc>
                  <a:txBody>
                    <a:bodyPr/>
                    <a:lstStyle/>
                    <a:p>
                      <a:pPr algn="ctr" rtl="0" fontAlgn="ctr"/>
                      <a:r>
                        <a:rPr lang="en-US" sz="2000" u="none" strike="noStrike">
                          <a:effectLst/>
                        </a:rPr>
                        <a:t>Dec. 31, 2020</a:t>
                      </a:r>
                      <a:endParaRPr lang="en-US" sz="2000" b="0" i="0" u="none" strike="noStrike">
                        <a:solidFill>
                          <a:srgbClr val="000000"/>
                        </a:solidFill>
                        <a:effectLst/>
                        <a:latin typeface="Calibri"/>
                      </a:endParaRPr>
                    </a:p>
                  </a:txBody>
                  <a:tcPr marL="9525" marR="9525" marT="9525" marB="0" anchor="ctr"/>
                </a:tc>
                <a:tc>
                  <a:txBody>
                    <a:bodyPr/>
                    <a:lstStyle/>
                    <a:p>
                      <a:pPr algn="l" rtl="0" fontAlgn="ctr"/>
                      <a:r>
                        <a:rPr lang="en-US" sz="2000" u="none" strike="noStrike">
                          <a:effectLst/>
                        </a:rPr>
                        <a:t>Retired January 1, 2017</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1023758">
                <a:tc>
                  <a:txBody>
                    <a:bodyPr/>
                    <a:lstStyle/>
                    <a:p>
                      <a:pPr algn="l" rtl="0" fontAlgn="ctr"/>
                      <a:r>
                        <a:rPr lang="en-US" sz="2000" u="none" strike="noStrike" dirty="0">
                          <a:effectLst/>
                        </a:rPr>
                        <a:t>Encina Unit 1</a:t>
                      </a:r>
                      <a:endParaRPr lang="en-US" sz="2000" b="1" i="0" u="none" strike="noStrike" dirty="0">
                        <a:solidFill>
                          <a:srgbClr val="FFFFFF"/>
                        </a:solidFill>
                        <a:effectLst/>
                        <a:latin typeface="Calibri"/>
                      </a:endParaRPr>
                    </a:p>
                  </a:txBody>
                  <a:tcPr marL="9525" marR="9525" marT="9525" marB="0" anchor="ctr"/>
                </a:tc>
                <a:tc>
                  <a:txBody>
                    <a:bodyPr/>
                    <a:lstStyle/>
                    <a:p>
                      <a:pPr algn="ctr" rtl="0" fontAlgn="ctr"/>
                      <a:r>
                        <a:rPr lang="en-US" sz="2000" u="none" strike="noStrike" dirty="0">
                          <a:effectLst/>
                        </a:rPr>
                        <a:t>106</a:t>
                      </a:r>
                      <a:endParaRPr lang="en-US" sz="2000" b="0" i="0" u="none" strike="noStrike" dirty="0">
                        <a:solidFill>
                          <a:srgbClr val="000000"/>
                        </a:solidFill>
                        <a:effectLst/>
                        <a:latin typeface="Calibri"/>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smtClean="0">
                          <a:effectLst/>
                        </a:rPr>
                        <a:t>Dec. 31, 2017</a:t>
                      </a:r>
                      <a:endParaRPr lang="en-US" sz="2000" b="0" i="0" u="none" strike="noStrike" dirty="0" smtClean="0">
                        <a:solidFill>
                          <a:srgbClr val="000000"/>
                        </a:solidFill>
                        <a:effectLst/>
                        <a:latin typeface="+mn-lt"/>
                      </a:endParaRPr>
                    </a:p>
                  </a:txBody>
                  <a:tcPr marL="9525" marR="9525" marT="9525" marB="0" anchor="ctr"/>
                </a:tc>
                <a:tc>
                  <a:txBody>
                    <a:bodyPr/>
                    <a:lstStyle/>
                    <a:p>
                      <a:pPr algn="l" rtl="0" fontAlgn="ctr"/>
                      <a:r>
                        <a:rPr lang="en-US" sz="2000" u="none" strike="noStrike" dirty="0">
                          <a:effectLst/>
                        </a:rPr>
                        <a:t>Retired March 1, 2017</a:t>
                      </a:r>
                      <a:endParaRPr lang="en-US"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20BAD49-E0C1-4B53-BC67-79CD9B0A4050}" type="slidenum">
              <a:rPr lang="en-US" smtClean="0"/>
              <a:pPr>
                <a:defRPr/>
              </a:pPr>
              <a:t>5</a:t>
            </a:fld>
            <a:endParaRPr lang="en-US" dirty="0"/>
          </a:p>
        </p:txBody>
      </p:sp>
    </p:spTree>
    <p:extLst>
      <p:ext uri="{BB962C8B-B14F-4D97-AF65-F5344CB8AC3E}">
        <p14:creationId xmlns:p14="http://schemas.microsoft.com/office/powerpoint/2010/main" val="35070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38" y="0"/>
            <a:ext cx="9152938" cy="1143000"/>
          </a:xfrm>
        </p:spPr>
        <p:txBody>
          <a:bodyPr>
            <a:normAutofit/>
          </a:bodyPr>
          <a:lstStyle/>
          <a:p>
            <a:r>
              <a:rPr lang="en-US" sz="3200" b="1" dirty="0"/>
              <a:t>Historic and Projected Water Usage by the Combined OTC Fleet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27992"/>
            <a:ext cx="7543800" cy="546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81105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Important Pending Actions</a:t>
            </a:r>
            <a:endParaRPr lang="en-US" sz="4000" b="1" dirty="0"/>
          </a:p>
        </p:txBody>
      </p:sp>
      <p:sp>
        <p:nvSpPr>
          <p:cNvPr id="3" name="Content Placeholder 2"/>
          <p:cNvSpPr>
            <a:spLocks noGrp="1"/>
          </p:cNvSpPr>
          <p:nvPr>
            <p:ph idx="1"/>
          </p:nvPr>
        </p:nvSpPr>
        <p:spPr>
          <a:xfrm>
            <a:off x="457200" y="1295400"/>
            <a:ext cx="8229600" cy="4525963"/>
          </a:xfrm>
        </p:spPr>
        <p:txBody>
          <a:bodyPr/>
          <a:lstStyle/>
          <a:p>
            <a:r>
              <a:rPr lang="en-US" dirty="0"/>
              <a:t>Licensing proceeding for Puente Power </a:t>
            </a:r>
            <a:r>
              <a:rPr lang="en-US" dirty="0" smtClean="0"/>
              <a:t>Project or Mission Rock </a:t>
            </a:r>
            <a:r>
              <a:rPr lang="en-US" dirty="0"/>
              <a:t>(Mandalay</a:t>
            </a:r>
            <a:r>
              <a:rPr lang="en-US" dirty="0" smtClean="0"/>
              <a:t>)</a:t>
            </a:r>
          </a:p>
          <a:p>
            <a:pPr marL="0" indent="0">
              <a:buNone/>
            </a:pPr>
            <a:endParaRPr lang="en-US" dirty="0"/>
          </a:p>
          <a:p>
            <a:r>
              <a:rPr lang="en-US" sz="2800" dirty="0" smtClean="0"/>
              <a:t>Mesa </a:t>
            </a:r>
            <a:r>
              <a:rPr lang="en-US" sz="2800" dirty="0"/>
              <a:t>Loop-In project ties 500kV transmission to load serving circuits in Western LA </a:t>
            </a:r>
            <a:r>
              <a:rPr lang="en-US" sz="2800" dirty="0" smtClean="0"/>
              <a:t>Basin.  Potential </a:t>
            </a:r>
            <a:r>
              <a:rPr lang="en-US" sz="2800" dirty="0"/>
              <a:t>delay of Mesa Loop-In transmission project to </a:t>
            </a:r>
            <a:r>
              <a:rPr lang="en-US" sz="2800" dirty="0" smtClean="0"/>
              <a:t>2022 </a:t>
            </a:r>
            <a:r>
              <a:rPr lang="en-US" sz="2800" dirty="0"/>
              <a:t>could result in need for temporary extension of Redondo Beach or Alamitos OTC compliance </a:t>
            </a:r>
            <a:r>
              <a:rPr lang="en-US" sz="2800" dirty="0" smtClean="0"/>
              <a:t>dates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5101377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b="1" dirty="0" smtClean="0">
                <a:solidFill>
                  <a:srgbClr val="0000FF"/>
                </a:solidFill>
              </a:rPr>
              <a:t>Across the Finish Line</a:t>
            </a:r>
            <a:endParaRPr lang="en-US" b="1" dirty="0">
              <a:solidFill>
                <a:srgbClr val="0000FF"/>
              </a:solidFill>
            </a:endParaRPr>
          </a:p>
        </p:txBody>
      </p:sp>
      <p:sp>
        <p:nvSpPr>
          <p:cNvPr id="3" name="Content Placeholder 2"/>
          <p:cNvSpPr>
            <a:spLocks noGrp="1"/>
          </p:cNvSpPr>
          <p:nvPr>
            <p:ph idx="1"/>
          </p:nvPr>
        </p:nvSpPr>
        <p:spPr>
          <a:xfrm>
            <a:off x="457200" y="3048000"/>
            <a:ext cx="8229600" cy="4525963"/>
          </a:xfrm>
        </p:spPr>
        <p:txBody>
          <a:bodyPr/>
          <a:lstStyle/>
          <a:p>
            <a:pPr marL="0" indent="0" algn="ctr">
              <a:buNone/>
            </a:pPr>
            <a:r>
              <a:rPr lang="en-US" dirty="0" smtClean="0"/>
              <a:t>Pittsburg - January 2017</a:t>
            </a:r>
            <a:endParaRPr lang="en-US" dirty="0"/>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1481257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8"/>
            <a:ext cx="8229600" cy="1143000"/>
          </a:xfrm>
        </p:spPr>
        <p:txBody>
          <a:bodyPr/>
          <a:lstStyle/>
          <a:p>
            <a:r>
              <a:rPr lang="en-US" sz="4000" b="1" dirty="0">
                <a:solidFill>
                  <a:srgbClr val="0000FF"/>
                </a:solidFill>
              </a:rPr>
              <a:t>Pittsburg</a:t>
            </a:r>
            <a:endParaRPr lang="en-US" sz="4000" dirty="0">
              <a:solidFill>
                <a:srgbClr val="0000FF"/>
              </a:solidFill>
            </a:endParaRPr>
          </a:p>
        </p:txBody>
      </p:sp>
      <p:sp>
        <p:nvSpPr>
          <p:cNvPr id="4" name="Slide Number Placeholder 3"/>
          <p:cNvSpPr>
            <a:spLocks noGrp="1"/>
          </p:cNvSpPr>
          <p:nvPr>
            <p:ph type="sldNum" sz="quarter" idx="12"/>
          </p:nvPr>
        </p:nvSpPr>
        <p:spPr/>
        <p:txBody>
          <a:bodyPr/>
          <a:lstStyle/>
          <a:p>
            <a:pPr>
              <a:defRPr/>
            </a:pPr>
            <a:fld id="{E4804299-8DF5-4072-A323-854C65E4AC01}" type="slidenum">
              <a:rPr lang="en-US" smtClean="0">
                <a:solidFill>
                  <a:prstClr val="black">
                    <a:tint val="75000"/>
                  </a:prstClr>
                </a:solidFill>
              </a:rPr>
              <a:pPr>
                <a:defRPr/>
              </a:pPr>
              <a:t>9</a:t>
            </a:fld>
            <a:endParaRPr lang="en-US" dirty="0">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69591"/>
            <a:ext cx="8686800" cy="5957929"/>
          </a:xfrm>
          <a:prstGeom prst="rect">
            <a:avLst/>
          </a:prstGeom>
        </p:spPr>
      </p:pic>
    </p:spTree>
    <p:extLst>
      <p:ext uri="{BB962C8B-B14F-4D97-AF65-F5344CB8AC3E}">
        <p14:creationId xmlns:p14="http://schemas.microsoft.com/office/powerpoint/2010/main" val="18295822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8826</TotalTime>
  <Words>2026</Words>
  <Application>Microsoft Office PowerPoint</Application>
  <PresentationFormat>On-screen Show (4:3)</PresentationFormat>
  <Paragraphs>236</Paragraphs>
  <Slides>28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vt:lpstr>
      <vt:lpstr>Times New Roman</vt:lpstr>
      <vt:lpstr>1_Office Theme</vt:lpstr>
      <vt:lpstr>Overview of 2017 Report by Statewide Advisory Committee on Cooling Water Intake Structures  </vt:lpstr>
      <vt:lpstr>OTC Progress and Reliability Assessment</vt:lpstr>
      <vt:lpstr>Planned Resources to Replace SONGS and Implement OTC</vt:lpstr>
      <vt:lpstr>Current Status</vt:lpstr>
      <vt:lpstr>Once-Through Cooling Compliance Achievement During this Past Year</vt:lpstr>
      <vt:lpstr>Historic and Projected Water Usage by the Combined OTC Fleet</vt:lpstr>
      <vt:lpstr>Important Pending Actions</vt:lpstr>
      <vt:lpstr>Across the Finish Line</vt:lpstr>
      <vt:lpstr>Pittsburg</vt:lpstr>
      <vt:lpstr>Pittsburg (2017)</vt:lpstr>
      <vt:lpstr>On Track</vt:lpstr>
      <vt:lpstr>Moss Landing</vt:lpstr>
      <vt:lpstr>Moss Landing (2020)</vt:lpstr>
      <vt:lpstr>Ormond Beach</vt:lpstr>
      <vt:lpstr>Ormond Beach (2020)</vt:lpstr>
      <vt:lpstr>Redondo Beach</vt:lpstr>
      <vt:lpstr>Redondo Beach (2020)</vt:lpstr>
      <vt:lpstr>Watch List</vt:lpstr>
      <vt:lpstr>Huntington Beach</vt:lpstr>
      <vt:lpstr>Huntington Beach (2020) - Watch</vt:lpstr>
      <vt:lpstr>Alamitos</vt:lpstr>
      <vt:lpstr>Alamitos (2020) - Watch</vt:lpstr>
      <vt:lpstr>Mandalay</vt:lpstr>
      <vt:lpstr>Mandalay (2020) - Watch</vt:lpstr>
      <vt:lpstr>OTC Deferral Recommended </vt:lpstr>
      <vt:lpstr>Encina</vt:lpstr>
      <vt:lpstr>Encina (2017) - Delay</vt:lpstr>
      <vt:lpstr>Conclusions</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LADWP Compliance Filings to SWRCB</dc:title>
  <dc:creator>Reardon, Neal</dc:creator>
  <cp:lastModifiedBy>Calalang, Allysen@Waterboards</cp:lastModifiedBy>
  <cp:revision>358</cp:revision>
  <cp:lastPrinted>2017-06-02T18:20:39Z</cp:lastPrinted>
  <dcterms:created xsi:type="dcterms:W3CDTF">2011-06-23T20:47:12Z</dcterms:created>
  <dcterms:modified xsi:type="dcterms:W3CDTF">2017-06-27T22:28:45Z</dcterms:modified>
</cp:coreProperties>
</file>