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xlsx" ContentType="application/vnd.openxmlformats-officedocument.spreadsheetml.sheet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524" r:id="rId2"/>
    <p:sldId id="611" r:id="rId3"/>
    <p:sldId id="830" r:id="rId4"/>
    <p:sldId id="807" r:id="rId5"/>
    <p:sldId id="838" r:id="rId6"/>
    <p:sldId id="802" r:id="rId7"/>
    <p:sldId id="836" r:id="rId8"/>
    <p:sldId id="828" r:id="rId9"/>
    <p:sldId id="804" r:id="rId10"/>
    <p:sldId id="805" r:id="rId11"/>
    <p:sldId id="847" r:id="rId12"/>
    <p:sldId id="848" r:id="rId13"/>
    <p:sldId id="849" r:id="rId14"/>
    <p:sldId id="850" r:id="rId15"/>
    <p:sldId id="827" r:id="rId16"/>
    <p:sldId id="841" r:id="rId17"/>
    <p:sldId id="842" r:id="rId18"/>
    <p:sldId id="843" r:id="rId19"/>
    <p:sldId id="845" r:id="rId20"/>
    <p:sldId id="834" r:id="rId21"/>
    <p:sldId id="840" r:id="rId22"/>
    <p:sldId id="846" r:id="rId23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27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3" autoAdjust="0"/>
    <p:restoredTop sz="82927" autoAdjust="0"/>
  </p:normalViewPr>
  <p:slideViewPr>
    <p:cSldViewPr>
      <p:cViewPr varScale="1">
        <p:scale>
          <a:sx n="52" d="100"/>
          <a:sy n="52" d="100"/>
        </p:scale>
        <p:origin x="-186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-3408" y="534"/>
      </p:cViewPr>
      <p:guideLst>
        <p:guide orient="horz" pos="2927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'Conservation Percentages'!$A$2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'Conservation Percentages'!$B$1:$M$1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March</c:v>
                </c:pt>
                <c:pt idx="3">
                  <c:v>April</c:v>
                </c:pt>
                <c:pt idx="4">
                  <c:v>May 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Sept.</c:v>
                </c:pt>
                <c:pt idx="9">
                  <c:v>Oct.</c:v>
                </c:pt>
                <c:pt idx="10">
                  <c:v>Nov.</c:v>
                </c:pt>
                <c:pt idx="11">
                  <c:v>Dec.</c:v>
                </c:pt>
              </c:strCache>
            </c:strRef>
          </c:cat>
          <c:val>
            <c:numRef>
              <c:f>'Conservation Percentages'!$B$2:$M$2</c:f>
              <c:numCache>
                <c:formatCode>0.0%</c:formatCode>
                <c:ptCount val="12"/>
                <c:pt idx="0">
                  <c:v>3.5055791868258482E-2</c:v>
                </c:pt>
                <c:pt idx="1">
                  <c:v>0.14510464454957706</c:v>
                </c:pt>
                <c:pt idx="2">
                  <c:v>0.12952322272309202</c:v>
                </c:pt>
                <c:pt idx="3">
                  <c:v>0.23290181346224087</c:v>
                </c:pt>
                <c:pt idx="4">
                  <c:v>0.39559963922288877</c:v>
                </c:pt>
                <c:pt idx="5">
                  <c:v>0.36273380163385338</c:v>
                </c:pt>
                <c:pt idx="6">
                  <c:v>0.38491249952205586</c:v>
                </c:pt>
                <c:pt idx="7">
                  <c:v>0.33528449454953257</c:v>
                </c:pt>
                <c:pt idx="8" formatCode="0%">
                  <c:v>0.27</c:v>
                </c:pt>
                <c:pt idx="9" formatCode="0.00%">
                  <c:v>0.27500000000000002</c:v>
                </c:pt>
                <c:pt idx="10" formatCode="0.00%">
                  <c:v>0.33000000000000013</c:v>
                </c:pt>
                <c:pt idx="11" formatCode="0%">
                  <c:v>0.26</c:v>
                </c:pt>
              </c:numCache>
            </c:numRef>
          </c:val>
        </c:ser>
        <c:ser>
          <c:idx val="1"/>
          <c:order val="1"/>
          <c:tx>
            <c:strRef>
              <c:f>'Conservation Percentages'!$A$3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strRef>
              <c:f>'Conservation Percentages'!$B$1:$M$1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March</c:v>
                </c:pt>
                <c:pt idx="3">
                  <c:v>April</c:v>
                </c:pt>
                <c:pt idx="4">
                  <c:v>May 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Sept.</c:v>
                </c:pt>
                <c:pt idx="9">
                  <c:v>Oct.</c:v>
                </c:pt>
                <c:pt idx="10">
                  <c:v>Nov.</c:v>
                </c:pt>
                <c:pt idx="11">
                  <c:v>Dec.</c:v>
                </c:pt>
              </c:strCache>
            </c:strRef>
          </c:cat>
          <c:val>
            <c:numRef>
              <c:f>'Conservation Percentages'!$B$3:$M$3</c:f>
              <c:numCache>
                <c:formatCode>0.0%</c:formatCode>
                <c:ptCount val="12"/>
                <c:pt idx="0">
                  <c:v>-0.18885145953922311</c:v>
                </c:pt>
                <c:pt idx="1">
                  <c:v>0.13376097464054068</c:v>
                </c:pt>
                <c:pt idx="2">
                  <c:v>0.26876097321556991</c:v>
                </c:pt>
                <c:pt idx="3">
                  <c:v>0.27278117540986047</c:v>
                </c:pt>
                <c:pt idx="4">
                  <c:v>0.24685585047903663</c:v>
                </c:pt>
                <c:pt idx="5">
                  <c:v>0.13435170328698326</c:v>
                </c:pt>
                <c:pt idx="6">
                  <c:v>0.21915643054484696</c:v>
                </c:pt>
                <c:pt idx="7">
                  <c:v>0.22440470057563841</c:v>
                </c:pt>
                <c:pt idx="8">
                  <c:v>0.16389102068633093</c:v>
                </c:pt>
                <c:pt idx="9">
                  <c:v>0.18122673467072445</c:v>
                </c:pt>
                <c:pt idx="10">
                  <c:v>0.26390718794848012</c:v>
                </c:pt>
                <c:pt idx="11">
                  <c:v>0.21201926520458658</c:v>
                </c:pt>
              </c:numCache>
            </c:numRef>
          </c:val>
        </c:ser>
        <c:dLbls/>
        <c:gapWidth val="219"/>
        <c:overlap val="-27"/>
        <c:axId val="95995776"/>
        <c:axId val="95997312"/>
      </c:barChart>
      <c:catAx>
        <c:axId val="9599577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5997312"/>
        <c:crosses val="autoZero"/>
        <c:auto val="1"/>
        <c:lblAlgn val="ctr"/>
        <c:lblOffset val="100"/>
      </c:catAx>
      <c:valAx>
        <c:axId val="95997312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5995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</c:chart>
  <c:spPr>
    <a:noFill/>
    <a:ln w="15875" cap="flat" cmpd="sng" algn="ctr">
      <a:solidFill>
        <a:srgbClr val="000000"/>
      </a:solidFill>
      <a:round/>
    </a:ln>
    <a:effectLst/>
  </c:spPr>
  <c:txPr>
    <a:bodyPr/>
    <a:lstStyle/>
    <a:p>
      <a:pPr>
        <a:defRPr/>
      </a:pPr>
      <a:endParaRPr lang="en-US"/>
    </a:p>
  </c:txPr>
  <c:externalData r:id="rId2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88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5" tIns="46217" rIns="92435" bIns="46217" numCol="1" anchor="t" anchorCtr="0" compatLnSpc="1">
            <a:prstTxWarp prst="textNoShape">
              <a:avLst/>
            </a:prstTxWarp>
          </a:bodyPr>
          <a:lstStyle>
            <a:lvl1pPr defTabSz="925033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3513" y="0"/>
            <a:ext cx="303688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5" tIns="46217" rIns="92435" bIns="46217" numCol="1" anchor="t" anchorCtr="0" compatLnSpc="1">
            <a:prstTxWarp prst="textNoShape">
              <a:avLst/>
            </a:prstTxWarp>
          </a:bodyPr>
          <a:lstStyle>
            <a:lvl1pPr algn="r" defTabSz="925033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2850"/>
            <a:ext cx="303688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5" tIns="46217" rIns="92435" bIns="46217" numCol="1" anchor="b" anchorCtr="0" compatLnSpc="1">
            <a:prstTxWarp prst="textNoShape">
              <a:avLst/>
            </a:prstTxWarp>
          </a:bodyPr>
          <a:lstStyle>
            <a:lvl1pPr defTabSz="925033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3513" y="8832850"/>
            <a:ext cx="303688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5" tIns="46217" rIns="92435" bIns="46217" numCol="1" anchor="b" anchorCtr="0" compatLnSpc="1">
            <a:prstTxWarp prst="textNoShape">
              <a:avLst/>
            </a:prstTxWarp>
          </a:bodyPr>
          <a:lstStyle>
            <a:lvl1pPr algn="r" defTabSz="923925" eaLnBrk="1" hangingPunct="1">
              <a:defRPr sz="1200" smtClean="0"/>
            </a:lvl1pPr>
          </a:lstStyle>
          <a:p>
            <a:pPr>
              <a:defRPr/>
            </a:pPr>
            <a:fld id="{8B9F0B9D-4273-497B-BF00-84DBAB41A3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42946251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6888" cy="463550"/>
          </a:xfrm>
          <a:prstGeom prst="rect">
            <a:avLst/>
          </a:prstGeom>
        </p:spPr>
        <p:txBody>
          <a:bodyPr vert="horz" lIns="91392" tIns="45696" rIns="91392" bIns="45696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1925" y="0"/>
            <a:ext cx="3036888" cy="463550"/>
          </a:xfrm>
          <a:prstGeom prst="rect">
            <a:avLst/>
          </a:prstGeom>
        </p:spPr>
        <p:txBody>
          <a:bodyPr vert="horz" lIns="91392" tIns="45696" rIns="91392" bIns="45696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29321C7A-813C-4CE0-92FD-34F3D0EE6B64}" type="datetimeFigureOut">
              <a:rPr lang="en-US"/>
              <a:pPr>
                <a:defRPr/>
              </a:pPr>
              <a:t>4/18/2016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8500"/>
            <a:ext cx="4645025" cy="3484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92" tIns="45696" rIns="91392" bIns="45696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088" y="4416425"/>
            <a:ext cx="5610225" cy="4181475"/>
          </a:xfrm>
          <a:prstGeom prst="rect">
            <a:avLst/>
          </a:prstGeom>
        </p:spPr>
        <p:txBody>
          <a:bodyPr vert="horz" lIns="91392" tIns="45696" rIns="91392" bIns="45696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1263"/>
            <a:ext cx="3036888" cy="463550"/>
          </a:xfrm>
          <a:prstGeom prst="rect">
            <a:avLst/>
          </a:prstGeom>
        </p:spPr>
        <p:txBody>
          <a:bodyPr vert="horz" lIns="91392" tIns="45696" rIns="91392" bIns="45696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1925" y="8831263"/>
            <a:ext cx="3036888" cy="463550"/>
          </a:xfrm>
          <a:prstGeom prst="rect">
            <a:avLst/>
          </a:prstGeom>
        </p:spPr>
        <p:txBody>
          <a:bodyPr vert="horz" wrap="square" lIns="91392" tIns="45696" rIns="91392" bIns="4569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BA7335BC-C46A-4EB7-B7F2-DFC29BFF85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40804612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D5DE196-BD12-4E79-A561-2030C5F4B8E8}" type="slidenum">
              <a:rPr lang="en-US" altLang="en-US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5398816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10BD1A1-C9D9-4E48-A170-CB59D3F9BF0D}" type="slidenum">
              <a:rPr lang="en-US" altLang="en-US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0424754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3E3590-078B-4E49-9B20-F5C955614EC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679121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January 11.5%, 18% in Feb.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7335BC-C46A-4EB7-B7F2-DFC29BFF85BB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8890975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15963" indent="-274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01725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41463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982788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39988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897188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54388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11588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3BFCA69-5E72-449F-90AA-BA2377A13F08}" type="slidenum">
              <a:rPr lang="en-US" altLang="en-US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7</a:t>
            </a:fld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13152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7335BC-C46A-4EB7-B7F2-DFC29BFF85BB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7335BC-C46A-4EB7-B7F2-DFC29BFF85BB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3517173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7335BC-C46A-4EB7-B7F2-DFC29BFF85BB}" type="slidenum">
              <a:rPr lang="en-US" altLang="en-US" smtClean="0"/>
              <a:pPr>
                <a:defRPr/>
              </a:pPr>
              <a:t>21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7335BC-C46A-4EB7-B7F2-DFC29BFF85BB}" type="slidenum">
              <a:rPr lang="en-US" altLang="en-US" smtClean="0"/>
              <a:pPr>
                <a:defRPr/>
              </a:pPr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351717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52400"/>
            <a:ext cx="1943100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76900" cy="594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water drop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0" descr="rwa symbol fad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2800" y="6096000"/>
            <a:ext cx="17811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67990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33600"/>
            <a:ext cx="38100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33600"/>
            <a:ext cx="38100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RWA Page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7772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133600"/>
            <a:ext cx="77724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2" r:id="rId3"/>
    <p:sldLayoutId id="2147483853" r:id="rId4"/>
    <p:sldLayoutId id="2147483854" r:id="rId5"/>
    <p:sldLayoutId id="2147483855" r:id="rId6"/>
    <p:sldLayoutId id="2147483856" r:id="rId7"/>
    <p:sldLayoutId id="2147483857" r:id="rId8"/>
    <p:sldLayoutId id="2147483858" r:id="rId9"/>
    <p:sldLayoutId id="2147483859" r:id="rId10"/>
    <p:sldLayoutId id="2147483860" r:id="rId11"/>
    <p:sldLayoutId id="214748386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Franklin Gothic Medium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Franklin Gothic Medium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Franklin Gothic Medium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Franklin Gothic Medium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Franklin Gothic Medium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Franklin Gothic Medium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Franklin Gothic Medium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Times New Roman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Times New Roman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\\localhost\Volumes\Shared%20Files\COMMERCIAL\IN%20Communications\RWA\RWA_PowerPoint\RWA_PPTcover5.jpg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7" Type="http://schemas.openxmlformats.org/officeDocument/2006/relationships/image" Target="../media/image22.em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emf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RWA_PPTcover5.jpg" descr="/Volumes/Shared Files/COMMERCIAL/IN Communications/RWA/RWA_PowerPoint/RWA_PPTcover5.jpg"/>
          <p:cNvPicPr>
            <a:picLocks noChangeAspect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-1" y="-152400"/>
            <a:ext cx="9332913" cy="708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27855" y="3733800"/>
            <a:ext cx="8077200" cy="249299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 smtClean="0">
                <a:solidFill>
                  <a:schemeClr val="bg1"/>
                </a:solidFill>
                <a:latin typeface="+mj-lt"/>
              </a:rPr>
              <a:t>April 20, 2016</a:t>
            </a:r>
          </a:p>
          <a:p>
            <a:pPr algn="ctr">
              <a:defRPr/>
            </a:pPr>
            <a:endParaRPr lang="en-US" sz="3000" dirty="0" smtClean="0">
              <a:solidFill>
                <a:schemeClr val="bg1"/>
              </a:solidFill>
              <a:latin typeface="+mj-lt"/>
            </a:endParaRPr>
          </a:p>
          <a:p>
            <a:pPr algn="ctr">
              <a:defRPr/>
            </a:pPr>
            <a:r>
              <a:rPr lang="en-US" sz="3000" i="1" dirty="0" smtClean="0">
                <a:solidFill>
                  <a:schemeClr val="bg1"/>
                </a:solidFill>
                <a:latin typeface="+mj-lt"/>
              </a:rPr>
              <a:t>Beyond </a:t>
            </a:r>
            <a:r>
              <a:rPr lang="en-US" sz="3000" i="1" dirty="0">
                <a:solidFill>
                  <a:schemeClr val="bg1"/>
                </a:solidFill>
                <a:latin typeface="+mj-lt"/>
              </a:rPr>
              <a:t>the Drought Emergency: </a:t>
            </a:r>
            <a:endParaRPr lang="en-US" sz="3000" i="1" dirty="0" smtClean="0">
              <a:solidFill>
                <a:schemeClr val="bg1"/>
              </a:solidFill>
              <a:latin typeface="+mj-lt"/>
            </a:endParaRPr>
          </a:p>
          <a:p>
            <a:pPr algn="ctr">
              <a:defRPr/>
            </a:pPr>
            <a:r>
              <a:rPr lang="en-US" sz="3000" dirty="0" smtClean="0">
                <a:solidFill>
                  <a:schemeClr val="bg1"/>
                </a:solidFill>
                <a:latin typeface="+mj-lt"/>
              </a:rPr>
              <a:t>The </a:t>
            </a:r>
            <a:r>
              <a:rPr lang="en-US" sz="3000" dirty="0">
                <a:solidFill>
                  <a:schemeClr val="bg1"/>
                </a:solidFill>
                <a:latin typeface="+mj-lt"/>
              </a:rPr>
              <a:t>Case for Returning the Sacramento Region to Long-Term Conservation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7696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3726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" y="228600"/>
            <a:ext cx="8229600" cy="6359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655197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3726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85668"/>
            <a:ext cx="8610600" cy="6572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381000" y="304800"/>
            <a:ext cx="899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WY 2016 </a:t>
            </a:r>
            <a:r>
              <a:rPr lang="en-US" dirty="0" smtClean="0">
                <a:solidFill>
                  <a:schemeClr val="tx2"/>
                </a:solidFill>
              </a:rPr>
              <a:t>Cumulative Precipitation @ Lake Spaulding 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55197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3726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125" y="304800"/>
            <a:ext cx="8626475" cy="641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381000" y="381000"/>
            <a:ext cx="899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Middle Fork Project: Current Storage and Projections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655197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3726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89154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304800" y="304800"/>
            <a:ext cx="899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Folsom Lake: Current Storage and Projections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655197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3726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85750"/>
            <a:ext cx="8991600" cy="634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28600" y="228600"/>
            <a:ext cx="899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Folsom Lake: Daily Inflow and Flood Control Releases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655197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3726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8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4099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575" y="1457325"/>
            <a:ext cx="8070850" cy="494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3" descr="SGAMembers-v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0400" y="0"/>
            <a:ext cx="5943600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ight Arrow 8"/>
          <p:cNvSpPr/>
          <p:nvPr/>
        </p:nvSpPr>
        <p:spPr>
          <a:xfrm rot="18840855">
            <a:off x="3814762" y="2251076"/>
            <a:ext cx="2809875" cy="3937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05888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93726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3" descr="SGAMembers-v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55950" y="1947863"/>
            <a:ext cx="5943600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V="1">
            <a:off x="3275013" y="4356100"/>
            <a:ext cx="2409825" cy="727075"/>
          </a:xfrm>
          <a:prstGeom prst="straightConnector1">
            <a:avLst/>
          </a:prstGeom>
          <a:ln w="603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890838" y="1073150"/>
            <a:ext cx="969962" cy="1660525"/>
          </a:xfrm>
          <a:prstGeom prst="straightConnector1">
            <a:avLst/>
          </a:prstGeom>
          <a:ln w="603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3752850" y="3919538"/>
            <a:ext cx="61913" cy="200025"/>
          </a:xfrm>
          <a:prstGeom prst="straightConnector1">
            <a:avLst/>
          </a:prstGeom>
          <a:ln w="603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6164263" y="1087438"/>
            <a:ext cx="87312" cy="1273175"/>
          </a:xfrm>
          <a:prstGeom prst="straightConnector1">
            <a:avLst/>
          </a:prstGeom>
          <a:ln w="603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6726238" y="3441700"/>
            <a:ext cx="1276350" cy="1571625"/>
          </a:xfrm>
          <a:prstGeom prst="straightConnector1">
            <a:avLst/>
          </a:prstGeom>
          <a:ln w="603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2635250" y="3663950"/>
            <a:ext cx="2178050" cy="55563"/>
          </a:xfrm>
          <a:prstGeom prst="straightConnector1">
            <a:avLst/>
          </a:prstGeom>
          <a:ln w="603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9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7550" y="4676775"/>
            <a:ext cx="3346450" cy="216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362325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328863"/>
            <a:ext cx="3362325" cy="205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03900" y="0"/>
            <a:ext cx="3340100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3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730750"/>
            <a:ext cx="3371850" cy="211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94624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Transition to </a:t>
            </a:r>
            <a:br>
              <a:rPr lang="en-US" dirty="0" smtClean="0"/>
            </a:br>
            <a:r>
              <a:rPr lang="en-US" dirty="0" smtClean="0"/>
              <a:t>Long Term Efficiency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04800" y="2057401"/>
            <a:ext cx="8001000" cy="3352799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en-US" sz="2800" kern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Actions a water agency takes to respond to an emergency and long term efficiency initiatives are different</a:t>
            </a:r>
          </a:p>
          <a:p>
            <a:pPr>
              <a:defRPr/>
            </a:pPr>
            <a:r>
              <a:rPr lang="en-US" altLang="en-US" sz="2800" kern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Currently in an enforcement mode</a:t>
            </a:r>
            <a:endParaRPr lang="en-US" altLang="en-US" sz="2800" kern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defRPr/>
            </a:pPr>
            <a:r>
              <a:rPr lang="en-US" altLang="en-US" sz="2800" kern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Promoting</a:t>
            </a:r>
            <a:r>
              <a:rPr lang="en-US" altLang="en-US" sz="2800" kern="0" dirty="0">
                <a:solidFill>
                  <a:srgbClr val="000000"/>
                </a:solidFill>
                <a:latin typeface="Calibri" panose="020F0502020204030204" pitchFamily="34" charset="0"/>
              </a:rPr>
              <a:t>, analyzing and enhancing programs</a:t>
            </a:r>
          </a:p>
          <a:p>
            <a:pPr marL="0" indent="0">
              <a:buNone/>
              <a:defRPr/>
            </a:pPr>
            <a:endParaRPr lang="en-US" altLang="en-US" sz="2800" kern="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buNone/>
              <a:defRPr/>
            </a:pPr>
            <a:endParaRPr lang="en-US" altLang="en-US" kern="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07813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295400"/>
            <a:ext cx="9144000" cy="556260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762000" y="-76200"/>
            <a:ext cx="7772400" cy="1524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900" dirty="0" smtClean="0"/>
              <a:t/>
            </a:r>
            <a:br>
              <a:rPr lang="en-US" sz="4900" dirty="0" smtClean="0"/>
            </a:br>
            <a:r>
              <a:rPr lang="en-US" sz="4000" dirty="0" smtClean="0"/>
              <a:t>Water</a:t>
            </a:r>
            <a:r>
              <a:rPr lang="en-US" sz="4000" dirty="0" smtClean="0">
                <a:solidFill>
                  <a:schemeClr val="accent3"/>
                </a:solidFill>
                <a:latin typeface="Franklin Gothic Book" pitchFamily="34" charset="0"/>
              </a:rPr>
              <a:t> </a:t>
            </a:r>
            <a:r>
              <a:rPr lang="en-US" sz="4000" dirty="0" smtClean="0"/>
              <a:t>Misuse Complaints &amp; NOV’s</a:t>
            </a:r>
            <a:r>
              <a:rPr lang="en-US" sz="4900" dirty="0" smtClean="0"/>
              <a:t> </a:t>
            </a:r>
            <a:r>
              <a:rPr lang="en-US" dirty="0">
                <a:solidFill>
                  <a:schemeClr val="accent3"/>
                </a:solidFill>
                <a:latin typeface="Franklin Gothic Book" pitchFamily="34" charset="0"/>
              </a:rPr>
              <a:t/>
            </a:r>
            <a:br>
              <a:rPr lang="en-US" dirty="0">
                <a:solidFill>
                  <a:schemeClr val="accent3"/>
                </a:solidFill>
                <a:latin typeface="Franklin Gothic Book" pitchFamily="34" charset="0"/>
              </a:rPr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" y="1583055"/>
            <a:ext cx="8915400" cy="5274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245196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1524000"/>
          </a:xfrm>
        </p:spPr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04800" y="2057400"/>
            <a:ext cx="8534400" cy="38401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en-US" kern="0" dirty="0" smtClean="0">
                <a:solidFill>
                  <a:srgbClr val="000000"/>
                </a:solidFill>
              </a:rPr>
              <a:t>Region Introduction</a:t>
            </a:r>
          </a:p>
          <a:p>
            <a:pPr>
              <a:defRPr/>
            </a:pPr>
            <a:r>
              <a:rPr lang="en-US" altLang="en-US" kern="0" dirty="0" smtClean="0">
                <a:solidFill>
                  <a:srgbClr val="000000"/>
                </a:solidFill>
              </a:rPr>
              <a:t>Conservation Drought Response</a:t>
            </a:r>
          </a:p>
          <a:p>
            <a:pPr>
              <a:defRPr/>
            </a:pPr>
            <a:r>
              <a:rPr lang="en-US" altLang="en-US" kern="0" dirty="0" smtClean="0">
                <a:solidFill>
                  <a:srgbClr val="000000"/>
                </a:solidFill>
              </a:rPr>
              <a:t>Long Term Water Efficiency Progress</a:t>
            </a:r>
          </a:p>
          <a:p>
            <a:pPr>
              <a:defRPr/>
            </a:pPr>
            <a:r>
              <a:rPr lang="en-US" altLang="en-US" kern="0" dirty="0" smtClean="0">
                <a:solidFill>
                  <a:srgbClr val="000000"/>
                </a:solidFill>
              </a:rPr>
              <a:t>2016 Water Supply Conditions</a:t>
            </a:r>
          </a:p>
          <a:p>
            <a:pPr>
              <a:defRPr/>
            </a:pPr>
            <a:r>
              <a:rPr lang="en-US" altLang="en-US" kern="0" dirty="0" smtClean="0">
                <a:solidFill>
                  <a:srgbClr val="000000"/>
                </a:solidFill>
              </a:rPr>
              <a:t>Transitioning </a:t>
            </a:r>
            <a:r>
              <a:rPr lang="en-US" altLang="en-US" b="1" kern="0" dirty="0" smtClean="0">
                <a:solidFill>
                  <a:srgbClr val="000000"/>
                </a:solidFill>
              </a:rPr>
              <a:t>B</a:t>
            </a:r>
            <a:r>
              <a:rPr lang="en-US" altLang="en-US" kern="0" dirty="0" smtClean="0">
                <a:solidFill>
                  <a:srgbClr val="000000"/>
                </a:solidFill>
              </a:rPr>
              <a:t>ack to Long Term Efficiency</a:t>
            </a:r>
          </a:p>
          <a:p>
            <a:pPr>
              <a:defRPr/>
            </a:pPr>
            <a:r>
              <a:rPr lang="en-US" altLang="en-US" kern="0" dirty="0" smtClean="0">
                <a:solidFill>
                  <a:srgbClr val="000000"/>
                </a:solidFill>
              </a:rPr>
              <a:t>Proposed Region-based Framework</a:t>
            </a:r>
          </a:p>
          <a:p>
            <a:pPr>
              <a:defRPr/>
            </a:pPr>
            <a:endParaRPr lang="en-US" altLang="en-US" kern="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3162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Region-based Framework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05400" y="2133600"/>
            <a:ext cx="3657790" cy="3900487"/>
          </a:xfrm>
          <a:prstGeom prst="rect">
            <a:avLst/>
          </a:prstGeom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304800" y="2057401"/>
            <a:ext cx="3899452" cy="375699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en-US" sz="2800" kern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Hydrologic Regions</a:t>
            </a:r>
          </a:p>
          <a:p>
            <a:pPr>
              <a:defRPr/>
            </a:pPr>
            <a:r>
              <a:rPr lang="en-US" altLang="en-US" sz="2800" kern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Use Existing Data</a:t>
            </a:r>
          </a:p>
          <a:p>
            <a:pPr lvl="1">
              <a:defRPr/>
            </a:pPr>
            <a:r>
              <a:rPr lang="en-US" altLang="en-US" kern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Bulletin 120</a:t>
            </a:r>
          </a:p>
          <a:p>
            <a:pPr>
              <a:defRPr/>
            </a:pPr>
            <a:r>
              <a:rPr lang="en-US" altLang="en-US" sz="2800" kern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Rescind Emergency Regulation for regions with recovering water supplies </a:t>
            </a:r>
          </a:p>
          <a:p>
            <a:pPr marL="0" indent="0">
              <a:buNone/>
              <a:defRPr/>
            </a:pPr>
            <a:endParaRPr lang="en-US" altLang="en-US" sz="2800" kern="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buNone/>
              <a:defRPr/>
            </a:pPr>
            <a:endParaRPr lang="en-US" altLang="en-US" kern="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10024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April 1</a:t>
            </a:r>
            <a:r>
              <a:rPr lang="en-US" baseline="30000" dirty="0" smtClean="0"/>
              <a:t>st</a:t>
            </a:r>
            <a:r>
              <a:rPr lang="en-US" dirty="0" smtClean="0"/>
              <a:t> Bulletin 120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3084" y="1981200"/>
            <a:ext cx="8697832" cy="394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837434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192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944542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9200" y="-32558"/>
            <a:ext cx="7924800" cy="6880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3768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RWA Water Provider Members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427512" y="1945640"/>
          <a:ext cx="8229600" cy="4074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California</a:t>
                      </a:r>
                      <a:r>
                        <a:rPr lang="en-US" baseline="0" dirty="0" smtClean="0"/>
                        <a:t> American Water</a:t>
                      </a:r>
                      <a:endParaRPr lang="en-US" b="1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Elk Grove Water District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Carmichael Water District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Fair Oaks Water District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Citrus</a:t>
                      </a:r>
                      <a:r>
                        <a:rPr lang="en-US" baseline="0" dirty="0" smtClean="0"/>
                        <a:t> Heights Water District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Golden State Water Company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City of Folsom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Orange Vale Water Company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City of Lincoln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Placer County Water Agency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City of</a:t>
                      </a:r>
                      <a:r>
                        <a:rPr lang="en-US" baseline="0" dirty="0" smtClean="0"/>
                        <a:t> Roseville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Rancho</a:t>
                      </a:r>
                      <a:r>
                        <a:rPr lang="en-US" baseline="0" dirty="0" smtClean="0"/>
                        <a:t> Murieta CSD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City of</a:t>
                      </a:r>
                      <a:r>
                        <a:rPr lang="en-US" baseline="0" dirty="0" smtClean="0"/>
                        <a:t> Sacramento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Rio Linda/Elverta CWD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City</a:t>
                      </a:r>
                      <a:r>
                        <a:rPr lang="en-US" baseline="0" dirty="0" smtClean="0"/>
                        <a:t> of West Sacramento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Sacramento</a:t>
                      </a:r>
                      <a:r>
                        <a:rPr lang="en-US" baseline="0" dirty="0" smtClean="0"/>
                        <a:t> County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City of Yuba</a:t>
                      </a:r>
                      <a:r>
                        <a:rPr lang="en-US" baseline="0" dirty="0" smtClean="0"/>
                        <a:t> City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Sacramento Suburban Water District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Del Paso</a:t>
                      </a:r>
                      <a:r>
                        <a:rPr lang="en-US" baseline="0" dirty="0" smtClean="0"/>
                        <a:t> Manor Water District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San Juan</a:t>
                      </a:r>
                      <a:r>
                        <a:rPr lang="en-US" baseline="0" dirty="0" smtClean="0"/>
                        <a:t> Water District</a:t>
                      </a:r>
                      <a:endParaRPr lang="en-US" b="1" baseline="0" dirty="0" smtClean="0"/>
                    </a:p>
                  </a:txBody>
                  <a:tcPr/>
                </a:tc>
              </a:tr>
              <a:tr h="330200">
                <a:tc>
                  <a:txBody>
                    <a:bodyPr/>
                    <a:lstStyle/>
                    <a:p>
                      <a:r>
                        <a:rPr lang="en-US" dirty="0" smtClean="0"/>
                        <a:t>El Dorado Irrigation District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Woodland Davis Clean Water Agency</a:t>
                      </a:r>
                      <a:endParaRPr lang="en-US" b="1" baseline="0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89772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2014/2015 Conservation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-762000" y="5029200"/>
            <a:ext cx="1071403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Calibri" panose="020F0502020204030204" pitchFamily="34" charset="0"/>
              </a:rPr>
              <a:t/>
            </a:r>
            <a:br>
              <a:rPr lang="en-US" sz="2000" dirty="0">
                <a:latin typeface="Calibri" panose="020F0502020204030204" pitchFamily="34" charset="0"/>
              </a:rPr>
            </a:br>
            <a:r>
              <a:rPr lang="en-US" sz="2000" dirty="0" smtClean="0">
                <a:latin typeface="Calibri" panose="020F0502020204030204" pitchFamily="34" charset="0"/>
              </a:rPr>
              <a:t>In 2015, the region saved 49 </a:t>
            </a:r>
            <a:r>
              <a:rPr lang="en-US" sz="2000" dirty="0">
                <a:latin typeface="Calibri" panose="020F0502020204030204" pitchFamily="34" charset="0"/>
              </a:rPr>
              <a:t>billion gallons </a:t>
            </a:r>
            <a:endParaRPr lang="en-US" sz="2000" dirty="0" smtClean="0">
              <a:latin typeface="Calibri" panose="020F0502020204030204" pitchFamily="34" charset="0"/>
            </a:endParaRPr>
          </a:p>
          <a:p>
            <a:pPr algn="ctr"/>
            <a:r>
              <a:rPr lang="en-US" sz="2000" dirty="0" smtClean="0">
                <a:latin typeface="Calibri" panose="020F0502020204030204" pitchFamily="34" charset="0"/>
              </a:rPr>
              <a:t>or </a:t>
            </a:r>
            <a:r>
              <a:rPr lang="en-US" sz="2000" dirty="0">
                <a:latin typeface="Calibri" panose="020F0502020204030204" pitchFamily="34" charset="0"/>
              </a:rPr>
              <a:t>enough to serve </a:t>
            </a:r>
            <a:r>
              <a:rPr lang="en-US" sz="2000" dirty="0" smtClean="0">
                <a:latin typeface="Calibri" panose="020F0502020204030204" pitchFamily="34" charset="0"/>
              </a:rPr>
              <a:t>360,000 households </a:t>
            </a:r>
            <a:r>
              <a:rPr lang="en-US" sz="2000" dirty="0">
                <a:latin typeface="Calibri" panose="020F0502020204030204" pitchFamily="34" charset="0"/>
              </a:rPr>
              <a:t>for a </a:t>
            </a:r>
            <a:r>
              <a:rPr lang="en-US" sz="2000" dirty="0" smtClean="0">
                <a:latin typeface="Calibri" panose="020F0502020204030204" pitchFamily="34" charset="0"/>
              </a:rPr>
              <a:t>year, 18% of the region’s population.</a:t>
            </a:r>
            <a:endParaRPr lang="en-US" sz="2000" dirty="0">
              <a:latin typeface="Calibri" panose="020F050202020403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4222" y="3810000"/>
            <a:ext cx="7996378" cy="129539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4646" y="2184736"/>
            <a:ext cx="7995954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68148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458200" cy="1524000"/>
          </a:xfrm>
        </p:spPr>
        <p:txBody>
          <a:bodyPr/>
          <a:lstStyle/>
          <a:p>
            <a:r>
              <a:rPr lang="en-US" dirty="0" smtClean="0"/>
              <a:t>Monthly Conservation Reductions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565590954"/>
              </p:ext>
            </p:extLst>
          </p:nvPr>
        </p:nvGraphicFramePr>
        <p:xfrm>
          <a:off x="381000" y="2057400"/>
          <a:ext cx="8305800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4017645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Headline Here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  <a:solidFill>
            <a:schemeClr val="tx1"/>
          </a:solidFill>
        </p:spPr>
        <p:txBody>
          <a:bodyPr/>
          <a:lstStyle/>
          <a:p>
            <a:pPr eaLnBrk="1" hangingPunct="1">
              <a:buFontTx/>
              <a:buNone/>
            </a:pPr>
            <a:endParaRPr lang="en-US" altLang="en-US" smtClean="0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685800" y="533400"/>
            <a:ext cx="75977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 fontScale="9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</a:rPr>
              <a:t> 20% Savings in GPCD since 2000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7653" name="Picture 1" descr="image0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088" y="1417638"/>
            <a:ext cx="7315200" cy="516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2252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229600" cy="1524000"/>
          </a:xfrm>
        </p:spPr>
        <p:txBody>
          <a:bodyPr/>
          <a:lstStyle/>
          <a:p>
            <a:r>
              <a:rPr lang="en-US" dirty="0" smtClean="0"/>
              <a:t>Current Water Supply Conditions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04800" y="2057400"/>
            <a:ext cx="8534400" cy="38401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en-US" sz="2800" kern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Folsom is </a:t>
            </a:r>
            <a:r>
              <a:rPr lang="en-US" altLang="en-US" sz="2800" kern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110% </a:t>
            </a:r>
            <a:r>
              <a:rPr lang="en-US" altLang="en-US" sz="2800" kern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of historical average storage</a:t>
            </a:r>
          </a:p>
          <a:p>
            <a:pPr>
              <a:defRPr/>
            </a:pPr>
            <a:r>
              <a:rPr lang="en-US" altLang="en-US" sz="2800" kern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Central Sierra snowpack is </a:t>
            </a:r>
            <a:r>
              <a:rPr lang="en-US" altLang="en-US" sz="2800" kern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87</a:t>
            </a:r>
            <a:r>
              <a:rPr lang="en-US" altLang="en-US" sz="2800" kern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% </a:t>
            </a:r>
            <a:r>
              <a:rPr lang="en-US" altLang="en-US" sz="2800" kern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of </a:t>
            </a:r>
            <a:r>
              <a:rPr lang="en-US" altLang="en-US" sz="2800" kern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normal</a:t>
            </a:r>
          </a:p>
          <a:p>
            <a:pPr>
              <a:defRPr/>
            </a:pPr>
            <a:r>
              <a:rPr lang="en-US" altLang="en-US" sz="2800" kern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American River Basin runoff is 101% of average</a:t>
            </a:r>
            <a:endParaRPr lang="en-US" altLang="en-US" sz="2800" kern="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defRPr/>
            </a:pPr>
            <a:r>
              <a:rPr lang="en-US" altLang="en-US" sz="2800" kern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8 station precipitation index is at </a:t>
            </a:r>
            <a:r>
              <a:rPr lang="en-US" altLang="en-US" sz="2800" kern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123% of </a:t>
            </a:r>
            <a:r>
              <a:rPr lang="en-US" altLang="en-US" sz="2800" kern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average</a:t>
            </a:r>
          </a:p>
          <a:p>
            <a:pPr>
              <a:defRPr/>
            </a:pPr>
            <a:r>
              <a:rPr lang="en-US" altLang="en-US" sz="2800" kern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Central Valley Project is providing 100% deliveries</a:t>
            </a:r>
          </a:p>
          <a:p>
            <a:pPr>
              <a:defRPr/>
            </a:pPr>
            <a:r>
              <a:rPr lang="en-US" altLang="en-US" sz="2800" kern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Groundwater is recovering from drought conditions</a:t>
            </a:r>
          </a:p>
          <a:p>
            <a:pPr marL="0" indent="0">
              <a:buNone/>
              <a:defRPr/>
            </a:pPr>
            <a:endParaRPr lang="en-US" altLang="en-US" sz="1000" kern="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 algn="ctr">
              <a:buNone/>
              <a:defRPr/>
            </a:pPr>
            <a:r>
              <a:rPr lang="en-US" altLang="en-US" sz="2800" u="sng" kern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We are not in emergency drought conditions</a:t>
            </a:r>
            <a:endParaRPr lang="en-US" altLang="en-US" sz="2800" u="sng" kern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defRPr/>
            </a:pPr>
            <a:endParaRPr lang="en-US" altLang="en-US" kern="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buNone/>
              <a:defRPr/>
            </a:pPr>
            <a:endParaRPr lang="en-US" altLang="en-US" kern="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09887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192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94454231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Franklin Gothic Medium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6611</TotalTime>
  <Words>302</Words>
  <Application>Microsoft Office PowerPoint</Application>
  <PresentationFormat>On-screen Show (4:3)</PresentationFormat>
  <Paragraphs>74</Paragraphs>
  <Slides>22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Default Design</vt:lpstr>
      <vt:lpstr>Slide 1</vt:lpstr>
      <vt:lpstr>Overview</vt:lpstr>
      <vt:lpstr>Slide 3</vt:lpstr>
      <vt:lpstr>RWA Water Provider Members</vt:lpstr>
      <vt:lpstr>2014/2015 Conservation</vt:lpstr>
      <vt:lpstr>Monthly Conservation Reductions</vt:lpstr>
      <vt:lpstr>Headline Here</vt:lpstr>
      <vt:lpstr>Current Water Supply Conditions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Transition to  Long Term Efficiency</vt:lpstr>
      <vt:lpstr> Water Misuse Complaints &amp; NOV’s  </vt:lpstr>
      <vt:lpstr>Region-based Framework</vt:lpstr>
      <vt:lpstr>April 1st Bulletin 120</vt:lpstr>
      <vt:lpstr>Slide 22</vt:lpstr>
    </vt:vector>
  </TitlesOfParts>
  <Company>PMC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 Light</dc:creator>
  <cp:lastModifiedBy>Amy</cp:lastModifiedBy>
  <cp:revision>1750</cp:revision>
  <cp:lastPrinted>2015-11-10T00:25:39Z</cp:lastPrinted>
  <dcterms:created xsi:type="dcterms:W3CDTF">2006-05-25T22:17:07Z</dcterms:created>
  <dcterms:modified xsi:type="dcterms:W3CDTF">2016-04-18T23:48:30Z</dcterms:modified>
</cp:coreProperties>
</file>