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789" r:id="rId3"/>
    <p:sldId id="825" r:id="rId4"/>
    <p:sldId id="795" r:id="rId5"/>
    <p:sldId id="831" r:id="rId6"/>
    <p:sldId id="834" r:id="rId7"/>
    <p:sldId id="835" r:id="rId8"/>
    <p:sldId id="836" r:id="rId9"/>
    <p:sldId id="833" r:id="rId10"/>
    <p:sldId id="823" r:id="rId11"/>
    <p:sldId id="799" r:id="rId12"/>
    <p:sldId id="838" r:id="rId13"/>
    <p:sldId id="813" r:id="rId14"/>
    <p:sldId id="837" r:id="rId15"/>
    <p:sldId id="828" r:id="rId16"/>
    <p:sldId id="809" r:id="rId17"/>
    <p:sldId id="80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4A2"/>
    <a:srgbClr val="004E7D"/>
    <a:srgbClr val="001C2E"/>
    <a:srgbClr val="188EAE"/>
    <a:srgbClr val="FFCC99"/>
    <a:srgbClr val="CCCC00"/>
    <a:srgbClr val="996633"/>
    <a:srgbClr val="030CC9"/>
    <a:srgbClr val="0408A8"/>
    <a:srgbClr val="0208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7" autoAdjust="0"/>
    <p:restoredTop sz="84455" autoAdjust="0"/>
  </p:normalViewPr>
  <p:slideViewPr>
    <p:cSldViewPr snapToGrid="0">
      <p:cViewPr varScale="1">
        <p:scale>
          <a:sx n="72" d="100"/>
          <a:sy n="72" d="100"/>
        </p:scale>
        <p:origin x="1090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CDC5C4-3C58-443F-94A7-C50D6660CAC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7C87C-FB0B-40C1-9930-A9EA487A0B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29B8-2B78-4150-ACFD-78CA0CF3F35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500A8C-A6E6-4B2A-9A59-0CF38C544E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809AC-E625-4A15-8D14-AFE6076BFE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D79DE-7A56-41EE-8AC0-94551D98F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2B14E81-70CD-46C0-88FF-B77D18962F33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06FCD0-1D65-46BA-BE27-6CE1CE19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4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6369">
              <a:defRPr/>
            </a:pPr>
            <a:endParaRPr lang="en-US" dirty="0">
              <a:cs typeface="Calibri" panose="020F0502020204030204"/>
            </a:endParaRPr>
          </a:p>
          <a:p>
            <a:pPr defTabSz="916369">
              <a:defRPr/>
            </a:pPr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BED5FF-EA5C-45D1-8D1E-5176989223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29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b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13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72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5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44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42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8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9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6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b="0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67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19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7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01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78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5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sz="1800" dirty="0">
              <a:solidFill>
                <a:srgbClr val="444444"/>
              </a:solidFill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06FCD0-1D65-46BA-BE27-6CE1CE197D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01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EE050-FD4A-4FBD-A57A-320964C661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466B0E-E483-4FEE-8D84-A0ADE38B6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A83DE-6F33-46FC-ABF4-806425B3E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36525"/>
            <a:ext cx="10483121" cy="2276891"/>
          </a:xfrm>
        </p:spPr>
        <p:txBody>
          <a:bodyPr anchor="t">
            <a:normAutofit/>
          </a:bodyPr>
          <a:lstStyle>
            <a:lvl1pPr algn="r">
              <a:defRPr sz="6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7D661-7BB0-4687-9A64-1828D6368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120" y="2549941"/>
            <a:ext cx="9144000" cy="1152629"/>
          </a:xfrm>
        </p:spPr>
        <p:txBody>
          <a:bodyPr>
            <a:normAutofit/>
          </a:bodyPr>
          <a:lstStyle>
            <a:lvl1pPr marL="0" indent="0" algn="r">
              <a:buNone/>
              <a:defRPr sz="4000">
                <a:solidFill>
                  <a:schemeClr val="accent5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C4E27-E980-4F71-8F86-5CC9BE8405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7" y="4684924"/>
            <a:ext cx="2225046" cy="1345285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D9558C0-FB6A-4F5E-9A90-0D6B3C7233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6184757"/>
            <a:ext cx="12192000" cy="670258"/>
          </a:xfrm>
          <a:solidFill>
            <a:srgbClr val="004E7D"/>
          </a:solidFill>
        </p:spPr>
        <p:txBody>
          <a:bodyPr anchor="ctr">
            <a:normAutofit/>
          </a:bodyPr>
          <a:lstStyle>
            <a:lvl1pPr marL="0" indent="0" algn="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Add unit name, date</a:t>
            </a:r>
          </a:p>
        </p:txBody>
      </p:sp>
    </p:spTree>
    <p:extLst>
      <p:ext uri="{BB962C8B-B14F-4D97-AF65-F5344CB8AC3E}">
        <p14:creationId xmlns:p14="http://schemas.microsoft.com/office/powerpoint/2010/main" val="1072913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92CB5-8976-4B52-9FCA-E300FEDECEF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54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F76ED-BE5A-4112-B35B-71E209A81D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70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66420-42E5-4730-B060-EEE29963BD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8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39941-C0F9-4802-92FF-95F85D9134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17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473E2-0185-43F0-963C-A9DAC129F2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8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F65C7-50C8-4520-93D2-FD769C5F8A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27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52C84-2A52-47EA-BDB7-6D4A0EA0B1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681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7A233-786C-4C9E-BC87-CA8AD8B670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06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101DBC-9A3C-4583-8FDE-B7C0B48153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78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9879D-3968-4EA7-8E1A-9895D300B2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6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38BDE-65BA-4B6B-97DF-BF4FA6B53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256224-5D0E-432A-9251-CCF542A9C2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8800"/>
            <a:ext cx="10515600" cy="4559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B0E5FF-2A35-407F-A94F-E8CAC8F27C06}"/>
              </a:ext>
            </a:extLst>
          </p:cNvPr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BB9CE45-AA7A-45BA-A224-FF331FE018FB}"/>
              </a:ext>
            </a:extLst>
          </p:cNvPr>
          <p:cNvSpPr txBox="1">
            <a:spLocks/>
          </p:cNvSpPr>
          <p:nvPr userDrawn="1"/>
        </p:nvSpPr>
        <p:spPr>
          <a:xfrm>
            <a:off x="9448800" y="6497637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7E82FA-9EC7-4EE5-9F39-9C5D9452A792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 algn="r"/>
              <a:t>‹#›</a:t>
            </a:fld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694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E0CE9-FC01-4A00-887E-28B071D068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8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D5DF6-9BB8-488B-9824-01BD900C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6A65250A-B9EF-4C46-9875-3E80FF43085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E82FA-9EC7-4EE5-9F39-9C5D9452A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CC5C77-1D15-4A42-B529-70748DC3B76B}"/>
              </a:ext>
            </a:extLst>
          </p:cNvPr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BBBAD-B645-468D-A0A0-824BD868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DD4BC-239F-4B09-82B8-E12498217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E1B32B-1CA6-4C7E-9C3F-B8224781A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D1B4D-E9DA-462D-8590-949412986D7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E82FA-9EC7-4EE5-9F39-9C5D9452A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F06566-CF8E-4438-BCDD-91C6FB8BF559}"/>
              </a:ext>
            </a:extLst>
          </p:cNvPr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338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C4E0-EBAC-4E7C-BE28-BC0FFD07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5D8B0-934B-4C02-BD23-78E9CD5A5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C2C38B-656C-42A7-A45B-4523264C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3314E-D827-488E-99B8-DF6687915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D87AB4-C19B-4A84-AFAC-629878771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61948D19-FD7D-48B5-8C66-15D33B793F42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E82FA-9EC7-4EE5-9F39-9C5D9452A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2F6E62-6956-42EF-A7B5-62D8C462405C}"/>
              </a:ext>
            </a:extLst>
          </p:cNvPr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F8CD-4C6C-4B3F-B751-4FFF43BC5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58ECB7A-B7B6-4C2E-A4CC-8064CE5398EA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E82FA-9EC7-4EE5-9F39-9C5D9452A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754446-CD51-4960-ADA0-B9FD23FEF862}"/>
              </a:ext>
            </a:extLst>
          </p:cNvPr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2E7A34B6-37DD-4AE3-A88D-92C80FC7C5A9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E82FA-9EC7-4EE5-9F39-9C5D9452A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E311B2-2D24-42CD-A441-F993F2BD44BE}"/>
              </a:ext>
            </a:extLst>
          </p:cNvPr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8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1753-75BC-4FDC-AE08-599116BA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8BBF5-709A-4722-B5F8-25FBC94C1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8513D-2361-49C3-91F2-91FE1F67F5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BC390-1FA8-4420-9C3D-8E55FD78611F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E82FA-9EC7-4EE5-9F39-9C5D9452A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02BB9E-4321-41D5-8DB1-D3C8AEBCF855}"/>
              </a:ext>
            </a:extLst>
          </p:cNvPr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8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1EC3-AA2A-4057-A61B-9067410D3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941CC7-C447-4EDF-914C-1D195793E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F3ECE-0A62-4491-90EA-14E9675F7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D915F-3005-4CF5-A2E3-A0823D562C76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7E82FA-9EC7-4EE5-9F39-9C5D9452A7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AB810-EFD0-46D9-B036-8815F41778D5}"/>
              </a:ext>
            </a:extLst>
          </p:cNvPr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9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E744356-6CB2-4833-9D39-4BFF8467543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DB3DC-FA1C-495C-A457-8142B6084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EEADB-4591-4818-A152-E71E2043C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88AE23-902A-43B4-80BC-34B0AD3F115B}"/>
              </a:ext>
            </a:extLst>
          </p:cNvPr>
          <p:cNvSpPr txBox="1"/>
          <p:nvPr userDrawn="1"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004E7D"/>
          </a:solidFill>
        </p:spPr>
        <p:txBody>
          <a:bodyPr wrap="square" rtlCol="0" anchor="ctr">
            <a:spAutoFit/>
          </a:bodyPr>
          <a:lstStyle/>
          <a:p>
            <a:pPr algn="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3C6305-16E6-4361-ACA0-D098D7CC9F65}"/>
              </a:ext>
            </a:extLst>
          </p:cNvPr>
          <p:cNvSpPr/>
          <p:nvPr userDrawn="1"/>
        </p:nvSpPr>
        <p:spPr>
          <a:xfrm>
            <a:off x="0" y="6388100"/>
            <a:ext cx="12192000" cy="4699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6F29E-CD5C-4B44-9B8E-833F2FB9B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404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CFC30-E45D-4431-B46B-489B270F78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98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852DDE0-4927-4660-8507-65C532E14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5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61056899@N06/5751301741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coloradoriv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xels.com/photo/selective-focus-photo-of-magnifying-glass-1194775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Joshua-National-Park-California099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s://www.flickr.com/photos/61056899@N06/5751301741" TargetMode="External"/><Relationship Id="rId4" Type="http://schemas.openxmlformats.org/officeDocument/2006/relationships/hyperlink" Target="https://www.publicdomainpictures.net/en/view-image.php?image=269478&amp;picture=woman-showing-checklis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24159" y="4559219"/>
            <a:ext cx="6201463" cy="1082828"/>
          </a:xfrm>
        </p:spPr>
        <p:txBody>
          <a:bodyPr/>
          <a:lstStyle/>
          <a:p>
            <a:pPr>
              <a:spcBef>
                <a:spcPts val="20"/>
              </a:spcBef>
            </a:pPr>
            <a:r>
              <a:rPr lang="en-US" sz="2400" b="1">
                <a:solidFill>
                  <a:srgbClr val="19194D"/>
                </a:solidFill>
                <a:latin typeface="Calibri Light"/>
                <a:cs typeface="Calibri Light"/>
              </a:rPr>
              <a:t>October 10, 2023</a:t>
            </a:r>
          </a:p>
          <a:p>
            <a:r>
              <a:rPr lang="en-US" sz="2400" b="1">
                <a:solidFill>
                  <a:srgbClr val="19194D"/>
                </a:solidFill>
                <a:latin typeface="Calibri Light"/>
                <a:cs typeface="Calibri Light"/>
              </a:rPr>
              <a:t>Hajer </a:t>
            </a:r>
            <a:r>
              <a:rPr lang="en-US" sz="2400" b="1" err="1">
                <a:solidFill>
                  <a:srgbClr val="19194D"/>
                </a:solidFill>
                <a:latin typeface="Calibri Light"/>
                <a:cs typeface="Calibri Light"/>
              </a:rPr>
              <a:t>Dawoody</a:t>
            </a:r>
            <a:r>
              <a:rPr lang="en-US" sz="2400" b="1">
                <a:solidFill>
                  <a:srgbClr val="19194D"/>
                </a:solidFill>
                <a:latin typeface="Calibri Light"/>
                <a:cs typeface="Calibri Light"/>
              </a:rPr>
              <a:t>, Engineering Geologist</a:t>
            </a:r>
            <a:endParaRPr lang="en-US"/>
          </a:p>
          <a:p>
            <a:br>
              <a:rPr lang="en-US" sz="2400" b="1" i="1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endParaRPr lang="en-US" sz="2400" b="1" i="1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D630B2B-6D9E-4DEE-9EF7-A7D1A4C69D78}"/>
              </a:ext>
            </a:extLst>
          </p:cNvPr>
          <p:cNvCxnSpPr/>
          <p:nvPr/>
        </p:nvCxnSpPr>
        <p:spPr bwMode="auto">
          <a:xfrm>
            <a:off x="6096000" y="196584"/>
            <a:ext cx="0" cy="5598574"/>
          </a:xfrm>
          <a:prstGeom prst="line">
            <a:avLst/>
          </a:prstGeom>
          <a:solidFill>
            <a:schemeClr val="accent1"/>
          </a:solidFill>
          <a:ln w="19050" cap="flat" cmpd="thinThick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008267E-8AE4-4881-964B-D328754A8592}"/>
              </a:ext>
            </a:extLst>
          </p:cNvPr>
          <p:cNvSpPr txBox="1">
            <a:spLocks/>
          </p:cNvSpPr>
          <p:nvPr/>
        </p:nvSpPr>
        <p:spPr bwMode="auto">
          <a:xfrm>
            <a:off x="1" y="474449"/>
            <a:ext cx="6095998" cy="3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Public Workshop</a:t>
            </a:r>
            <a:br>
              <a:rPr lang="en-US" sz="3600" kern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kern="0" dirty="0">
                <a:solidFill>
                  <a:schemeClr val="accent6">
                    <a:lumMod val="50000"/>
                  </a:schemeClr>
                </a:solidFill>
              </a:rPr>
              <a:t>2023 Triennial Review </a:t>
            </a:r>
            <a:br>
              <a:rPr lang="en-US" sz="3600" kern="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600" kern="0" dirty="0">
                <a:solidFill>
                  <a:schemeClr val="accent6">
                    <a:lumMod val="50000"/>
                  </a:schemeClr>
                </a:solidFill>
              </a:rPr>
              <a:t>of the Water Quality Control Plan for the Colorado River Basin Region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579ED-C354-443A-ADE5-4EA0BF63D7B7}"/>
              </a:ext>
            </a:extLst>
          </p:cNvPr>
          <p:cNvSpPr txBox="1">
            <a:spLocks/>
          </p:cNvSpPr>
          <p:nvPr/>
        </p:nvSpPr>
        <p:spPr bwMode="auto">
          <a:xfrm>
            <a:off x="6095998" y="474449"/>
            <a:ext cx="6095998" cy="380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s-ES" sz="3600" kern="0" dirty="0">
                <a:solidFill>
                  <a:srgbClr val="1684A2"/>
                </a:solidFill>
              </a:rPr>
              <a:t>Taller público</a:t>
            </a:r>
            <a:br>
              <a:rPr lang="es-ES" sz="3600" kern="0" dirty="0">
                <a:solidFill>
                  <a:srgbClr val="1684A2"/>
                </a:solidFill>
              </a:rPr>
            </a:br>
            <a:r>
              <a:rPr lang="es-ES" sz="3600" kern="0" dirty="0">
                <a:solidFill>
                  <a:srgbClr val="1684A2"/>
                </a:solidFill>
              </a:rPr>
              <a:t>Revisión trienal 2023 del plan de control de la calidad del agua para la región de la cuenca del río Colorado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F8593F8-69B9-458A-BE09-9D88C1457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0533" y="4558313"/>
            <a:ext cx="6201463" cy="108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s-ES" sz="2400" b="1" kern="0" dirty="0">
                <a:solidFill>
                  <a:srgbClr val="004E7D"/>
                </a:solidFill>
                <a:latin typeface="Calibri Light"/>
                <a:cs typeface="Calibri Light"/>
              </a:rPr>
              <a:t>10 de octubre de 2023</a:t>
            </a:r>
            <a:endParaRPr lang="es-ES" dirty="0"/>
          </a:p>
          <a:p>
            <a:r>
              <a:rPr lang="es-ES" sz="2400" b="1" kern="0" dirty="0">
                <a:solidFill>
                  <a:srgbClr val="004E7D"/>
                </a:solidFill>
                <a:latin typeface="Calibri Light"/>
                <a:cs typeface="Calibri Light"/>
              </a:rPr>
              <a:t>Hajer Dawoody, ingeniero geólogo</a:t>
            </a:r>
            <a:endParaRPr lang="es-ES" sz="2400" b="1" i="1" kern="0" dirty="0">
              <a:solidFill>
                <a:srgbClr val="004E7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cale, table, sitting, small&#10;&#10;Description automatically generated">
            <a:extLst>
              <a:ext uri="{FF2B5EF4-FFF2-40B4-BE49-F238E27FC236}">
                <a16:creationId xmlns:a16="http://schemas.microsoft.com/office/drawing/2014/main" id="{7F37EF07-B67E-4463-899E-5110FEA90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51366" y="4987636"/>
            <a:ext cx="1669307" cy="125198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0B8B3F8-1F8D-407E-82A8-7DAF5A358B18}"/>
              </a:ext>
            </a:extLst>
          </p:cNvPr>
          <p:cNvSpPr txBox="1"/>
          <p:nvPr/>
        </p:nvSpPr>
        <p:spPr>
          <a:xfrm>
            <a:off x="9037122" y="6388018"/>
            <a:ext cx="29094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accent5">
                    <a:lumMod val="60000"/>
                    <a:lumOff val="40000"/>
                  </a:schemeClr>
                </a:solidFill>
                <a:hlinkClick r:id="rId4" tooltip="https://www.flickr.com/photos/61056899@N06/57513017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accent5">
                    <a:lumMod val="60000"/>
                    <a:lumOff val="40000"/>
                  </a:schemeClr>
                </a:solidFill>
              </a:rPr>
              <a:t> by Unknown Author is licensed under </a:t>
            </a:r>
            <a:r>
              <a:rPr lang="en-US" sz="900">
                <a:solidFill>
                  <a:schemeClr val="accent5">
                    <a:lumMod val="60000"/>
                    <a:lumOff val="40000"/>
                  </a:schemeClr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9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6923D-7051-46C8-9559-5DA828CEE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766" y="72551"/>
            <a:ext cx="5308265" cy="10916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Ranking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5039E-4965-4B9E-8E54-995D04FD6FD3}"/>
              </a:ext>
            </a:extLst>
          </p:cNvPr>
          <p:cNvSpPr txBox="1">
            <a:spLocks/>
          </p:cNvSpPr>
          <p:nvPr/>
        </p:nvSpPr>
        <p:spPr>
          <a:xfrm>
            <a:off x="790693" y="1164214"/>
            <a:ext cx="3864435" cy="541931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Ongoing project</a:t>
            </a:r>
          </a:p>
          <a:p>
            <a:r>
              <a:rPr lang="en-US" sz="3200" dirty="0"/>
              <a:t>Salton Sea</a:t>
            </a:r>
          </a:p>
          <a:p>
            <a:r>
              <a:rPr lang="en-US" sz="3200" dirty="0"/>
              <a:t>EJ or Tribal issue</a:t>
            </a:r>
          </a:p>
          <a:p>
            <a:r>
              <a:rPr lang="en-US" sz="3200" dirty="0"/>
              <a:t>Time to completion</a:t>
            </a:r>
          </a:p>
          <a:p>
            <a:r>
              <a:rPr lang="en-US" sz="3200" dirty="0"/>
              <a:t>Groundwater issue</a:t>
            </a:r>
          </a:p>
          <a:p>
            <a:r>
              <a:rPr lang="en-US" sz="3200" dirty="0"/>
              <a:t>Public interest</a:t>
            </a:r>
          </a:p>
          <a:p>
            <a:r>
              <a:rPr lang="en-US" sz="3200" dirty="0"/>
              <a:t>Time sensitivity</a:t>
            </a:r>
          </a:p>
          <a:p>
            <a:r>
              <a:rPr lang="en-US" sz="3200" dirty="0"/>
              <a:t>Impairments</a:t>
            </a:r>
          </a:p>
          <a:p>
            <a:r>
              <a:rPr lang="en-US" sz="3200" dirty="0"/>
              <a:t>Beneficial Uses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8A7DFC-CE4E-48DE-A7DF-416718BF2B95}"/>
              </a:ext>
            </a:extLst>
          </p:cNvPr>
          <p:cNvCxnSpPr>
            <a:cxnSpLocks/>
          </p:cNvCxnSpPr>
          <p:nvPr/>
        </p:nvCxnSpPr>
        <p:spPr>
          <a:xfrm>
            <a:off x="6096000" y="201881"/>
            <a:ext cx="1" cy="5985163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517BFA52-53D0-42BF-A48B-F6BA5C7D562A}"/>
              </a:ext>
            </a:extLst>
          </p:cNvPr>
          <p:cNvSpPr txBox="1">
            <a:spLocks/>
          </p:cNvSpPr>
          <p:nvPr/>
        </p:nvSpPr>
        <p:spPr>
          <a:xfrm>
            <a:off x="6271328" y="100064"/>
            <a:ext cx="5809011" cy="109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rgbClr val="004E7D"/>
                </a:solidFill>
              </a:rPr>
              <a:t>Criterios de clasificación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C7C90A2-77EB-4433-8C86-539A1C608141}"/>
              </a:ext>
            </a:extLst>
          </p:cNvPr>
          <p:cNvSpPr txBox="1">
            <a:spLocks/>
          </p:cNvSpPr>
          <p:nvPr/>
        </p:nvSpPr>
        <p:spPr>
          <a:xfrm>
            <a:off x="6627414" y="1131122"/>
            <a:ext cx="3864435" cy="5419319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200" dirty="0">
                <a:solidFill>
                  <a:srgbClr val="004E7D"/>
                </a:solidFill>
              </a:rPr>
              <a:t>Proyecto en curso</a:t>
            </a:r>
          </a:p>
          <a:p>
            <a:r>
              <a:rPr lang="es-ES" sz="3200" dirty="0">
                <a:solidFill>
                  <a:srgbClr val="004E7D"/>
                </a:solidFill>
              </a:rPr>
              <a:t>Mar Salton</a:t>
            </a:r>
          </a:p>
          <a:p>
            <a:r>
              <a:rPr lang="es-ES" sz="3200" dirty="0">
                <a:solidFill>
                  <a:srgbClr val="004E7D"/>
                </a:solidFill>
              </a:rPr>
              <a:t>Cuestión tribal o de justicia ambiental</a:t>
            </a:r>
          </a:p>
          <a:p>
            <a:r>
              <a:rPr lang="es-ES" sz="3200" dirty="0">
                <a:solidFill>
                  <a:srgbClr val="004E7D"/>
                </a:solidFill>
              </a:rPr>
              <a:t>Plazo de ejecución</a:t>
            </a:r>
          </a:p>
          <a:p>
            <a:r>
              <a:rPr lang="es-ES" sz="3200" dirty="0">
                <a:solidFill>
                  <a:srgbClr val="004E7D"/>
                </a:solidFill>
              </a:rPr>
              <a:t>Problema de agua subterránea</a:t>
            </a:r>
          </a:p>
          <a:p>
            <a:r>
              <a:rPr lang="es-ES" sz="3200" dirty="0">
                <a:solidFill>
                  <a:srgbClr val="004E7D"/>
                </a:solidFill>
              </a:rPr>
              <a:t>Interés público</a:t>
            </a:r>
          </a:p>
          <a:p>
            <a:r>
              <a:rPr lang="es-ES" sz="3200" dirty="0">
                <a:solidFill>
                  <a:srgbClr val="004E7D"/>
                </a:solidFill>
              </a:rPr>
              <a:t>Urgencia</a:t>
            </a:r>
          </a:p>
          <a:p>
            <a:r>
              <a:rPr lang="es-ES" sz="3200" dirty="0">
                <a:solidFill>
                  <a:srgbClr val="004E7D"/>
                </a:solidFill>
              </a:rPr>
              <a:t>Impedimentos</a:t>
            </a:r>
          </a:p>
          <a:p>
            <a:r>
              <a:rPr lang="es-ES" sz="3200" dirty="0">
                <a:solidFill>
                  <a:srgbClr val="004E7D"/>
                </a:solidFill>
              </a:rPr>
              <a:t>Usos beneficiosos</a:t>
            </a:r>
          </a:p>
        </p:txBody>
      </p:sp>
    </p:spTree>
    <p:extLst>
      <p:ext uri="{BB962C8B-B14F-4D97-AF65-F5344CB8AC3E}">
        <p14:creationId xmlns:p14="http://schemas.microsoft.com/office/powerpoint/2010/main" val="16133851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667A6-4A97-F116-881A-BF1E2C2A5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8877" y="-56906"/>
            <a:ext cx="10199077" cy="751133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cs typeface="Arial"/>
              </a:rPr>
              <a:t>Estado de la revisión trienal 2020</a:t>
            </a:r>
            <a:endParaRPr lang="es-ES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4BDB0A-6705-9FC0-08C6-B9FF2A65E9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853EA02-3A9E-E23B-E64C-3614FEDD8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256166"/>
              </p:ext>
            </p:extLst>
          </p:nvPr>
        </p:nvGraphicFramePr>
        <p:xfrm>
          <a:off x="82098" y="469900"/>
          <a:ext cx="5916708" cy="57426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89809">
                  <a:extLst>
                    <a:ext uri="{9D8B030D-6E8A-4147-A177-3AD203B41FA5}">
                      <a16:colId xmlns:a16="http://schemas.microsoft.com/office/drawing/2014/main" val="3419914839"/>
                    </a:ext>
                  </a:extLst>
                </a:gridCol>
                <a:gridCol w="294455">
                  <a:extLst>
                    <a:ext uri="{9D8B030D-6E8A-4147-A177-3AD203B41FA5}">
                      <a16:colId xmlns:a16="http://schemas.microsoft.com/office/drawing/2014/main" val="3843158707"/>
                    </a:ext>
                  </a:extLst>
                </a:gridCol>
                <a:gridCol w="2659262">
                  <a:extLst>
                    <a:ext uri="{9D8B030D-6E8A-4147-A177-3AD203B41FA5}">
                      <a16:colId xmlns:a16="http://schemas.microsoft.com/office/drawing/2014/main" val="1266914042"/>
                    </a:ext>
                  </a:extLst>
                </a:gridCol>
                <a:gridCol w="812617">
                  <a:extLst>
                    <a:ext uri="{9D8B030D-6E8A-4147-A177-3AD203B41FA5}">
                      <a16:colId xmlns:a16="http://schemas.microsoft.com/office/drawing/2014/main" val="3637433530"/>
                    </a:ext>
                  </a:extLst>
                </a:gridCol>
                <a:gridCol w="651272">
                  <a:extLst>
                    <a:ext uri="{9D8B030D-6E8A-4147-A177-3AD203B41FA5}">
                      <a16:colId xmlns:a16="http://schemas.microsoft.com/office/drawing/2014/main" val="558447443"/>
                    </a:ext>
                  </a:extLst>
                </a:gridCol>
                <a:gridCol w="1009293">
                  <a:extLst>
                    <a:ext uri="{9D8B030D-6E8A-4147-A177-3AD203B41FA5}">
                      <a16:colId xmlns:a16="http://schemas.microsoft.com/office/drawing/2014/main" val="1984768340"/>
                    </a:ext>
                  </a:extLst>
                </a:gridCol>
              </a:tblGrid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No.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Rank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Item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Type of Project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Status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Expected Completion by Dec. 2026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754563159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Salton Sea Watershed, Imperial Valley Organochlorine Compounds and Organophosphate Pesticides TMDLs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TMDL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Complete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2682072449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Salton Sea Watershed, Coachella Valley Stormwater Channel Organochlorine Compounds TMDLs Alternatives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TMDL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Complete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1304201011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Salton Sea Watershed, Alamo River Chloride, Indicator Bacteria, and Toxicity TMDLs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15978"/>
                  </a:ext>
                </a:extLst>
              </a:tr>
              <a:tr h="34803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Salton Sea Watershed, New River Ammonia and Toxicity TMDLs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15079"/>
                  </a:ext>
                </a:extLst>
              </a:tr>
              <a:tr h="34803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Salton Sea Dissolved Oxygen and Nutrients TMDLs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914344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Yucca Valley Septic System Prohibition Revision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Complete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848158389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Salton Sea Watershed, Coachella Valley </a:t>
                      </a:r>
                      <a:r>
                        <a:rPr lang="en-US" sz="1000" dirty="0" err="1">
                          <a:effectLst/>
                        </a:rPr>
                        <a:t>Stormwater</a:t>
                      </a:r>
                      <a:r>
                        <a:rPr lang="en-US" sz="1000" dirty="0">
                          <a:effectLst/>
                        </a:rPr>
                        <a:t> Channel Ammonia, Dissolved Oxygen and Toxicity TMDLs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030826"/>
                  </a:ext>
                </a:extLst>
              </a:tr>
              <a:tr h="34803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Imperial Valley Pyrethroid Pesticides TMDLs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4366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Salton Sea Beneficial Use Review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07672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Regionwide Indicator Bacteria 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Complete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62138818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Beneficial Use Designation for Salton Sea Constructed Aquatic Habitats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Ongoing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Yes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01262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13B8C9D-9838-B8D8-8981-2B28D68FBF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092977"/>
              </p:ext>
            </p:extLst>
          </p:nvPr>
        </p:nvGraphicFramePr>
        <p:xfrm>
          <a:off x="6193194" y="469900"/>
          <a:ext cx="5916708" cy="560410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76048">
                  <a:extLst>
                    <a:ext uri="{9D8B030D-6E8A-4147-A177-3AD203B41FA5}">
                      <a16:colId xmlns:a16="http://schemas.microsoft.com/office/drawing/2014/main" val="3419914839"/>
                    </a:ext>
                  </a:extLst>
                </a:gridCol>
                <a:gridCol w="481263">
                  <a:extLst>
                    <a:ext uri="{9D8B030D-6E8A-4147-A177-3AD203B41FA5}">
                      <a16:colId xmlns:a16="http://schemas.microsoft.com/office/drawing/2014/main" val="384315870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266914042"/>
                    </a:ext>
                  </a:extLst>
                </a:gridCol>
                <a:gridCol w="890337">
                  <a:extLst>
                    <a:ext uri="{9D8B030D-6E8A-4147-A177-3AD203B41FA5}">
                      <a16:colId xmlns:a16="http://schemas.microsoft.com/office/drawing/2014/main" val="3637433530"/>
                    </a:ext>
                  </a:extLst>
                </a:gridCol>
                <a:gridCol w="643600">
                  <a:extLst>
                    <a:ext uri="{9D8B030D-6E8A-4147-A177-3AD203B41FA5}">
                      <a16:colId xmlns:a16="http://schemas.microsoft.com/office/drawing/2014/main" val="558447443"/>
                    </a:ext>
                  </a:extLst>
                </a:gridCol>
                <a:gridCol w="782260">
                  <a:extLst>
                    <a:ext uri="{9D8B030D-6E8A-4147-A177-3AD203B41FA5}">
                      <a16:colId xmlns:a16="http://schemas.microsoft.com/office/drawing/2014/main" val="1984768340"/>
                    </a:ext>
                  </a:extLst>
                </a:gridCol>
              </a:tblGrid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Nro.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Clasificación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Elemento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Tipo de proyecto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Estado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Finalización prevista para diciembre de 2026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754563159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1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TMDL </a:t>
                      </a:r>
                      <a:r>
                        <a:rPr lang="es-ES" sz="1000" noProof="0" dirty="0">
                          <a:effectLst/>
                        </a:rPr>
                        <a:t>de compuestos organoclorados y plaguicidas organofosforados de la cuenca del Mar Salton, Valle Imperial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TMDL</a:t>
                      </a:r>
                      <a:endParaRPr lang="es-ES" sz="1000" noProof="0" dirty="0">
                        <a:effectLst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Completo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Sí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2682072449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1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>
                          <a:effectLst/>
                        </a:rPr>
                        <a:t>Alternativas de </a:t>
                      </a:r>
                      <a:r>
                        <a:rPr lang="en-US" sz="1000" dirty="0">
                          <a:effectLst/>
                        </a:rPr>
                        <a:t>TMDL </a:t>
                      </a:r>
                      <a:r>
                        <a:rPr lang="es-ES" sz="1000" noProof="0" dirty="0">
                          <a:effectLst/>
                        </a:rPr>
                        <a:t>de compuestos organoclorados del canal de aguas pluviales del Valle de Coachella,</a:t>
                      </a:r>
                      <a:r>
                        <a:rPr lang="es-ES" sz="1000" baseline="0" noProof="0" dirty="0">
                          <a:effectLst/>
                        </a:rPr>
                        <a:t> </a:t>
                      </a:r>
                      <a:r>
                        <a:rPr lang="es-ES" sz="1000" noProof="0" dirty="0">
                          <a:effectLst/>
                        </a:rPr>
                        <a:t>cuenca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TMDL</a:t>
                      </a:r>
                      <a:endParaRPr lang="es-ES" sz="1000" noProof="0" dirty="0">
                        <a:effectLst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Completo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Sí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1304201011"/>
                  </a:ext>
                </a:extLst>
              </a:tr>
              <a:tr h="390982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1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TMDL </a:t>
                      </a:r>
                      <a:r>
                        <a:rPr lang="es-ES" sz="1000" noProof="0" dirty="0">
                          <a:effectLst/>
                        </a:rPr>
                        <a:t>de cloruro, bacterias indicadoras y toxicidad del río Alamo, cuenca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TMDL</a:t>
                      </a:r>
                      <a:endParaRPr lang="es-ES" sz="1000" noProof="0" dirty="0">
                        <a:effectLst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En curso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Sí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215978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1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TMDL </a:t>
                      </a:r>
                      <a:r>
                        <a:rPr lang="es-ES" sz="1000" noProof="0" dirty="0">
                          <a:effectLst/>
                        </a:rPr>
                        <a:t>de amoníaco y toxicidad de New River</a:t>
                      </a:r>
                      <a:r>
                        <a:rPr lang="es-ES" sz="1200" noProof="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ES" sz="1200" baseline="0" noProof="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000" noProof="0" dirty="0">
                          <a:effectLst/>
                        </a:rPr>
                        <a:t>cuenca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TMDL</a:t>
                      </a:r>
                      <a:endParaRPr lang="es-ES" sz="1000" noProof="0" dirty="0">
                        <a:effectLst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>
                          <a:effectLst/>
                        </a:rPr>
                        <a:t>En curso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Sí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915079"/>
                  </a:ext>
                </a:extLst>
              </a:tr>
              <a:tr h="31442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1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TMDL </a:t>
                      </a:r>
                      <a:r>
                        <a:rPr lang="es-ES" sz="1000" noProof="0" dirty="0">
                          <a:effectLst/>
                        </a:rPr>
                        <a:t>de oxígeno disuelto y nutrientes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TMDL</a:t>
                      </a:r>
                      <a:endParaRPr lang="es-ES" sz="1000" noProof="0" dirty="0">
                        <a:effectLst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>
                          <a:effectLst/>
                        </a:rPr>
                        <a:t>En curso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Sí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914344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2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Revisión de la prohibición de sistemas sépticos en el Valle de Yucca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Enmienda</a:t>
                      </a:r>
                      <a:r>
                        <a:rPr lang="es-ES" sz="1000" baseline="0" noProof="0" dirty="0">
                          <a:effectLst/>
                        </a:rPr>
                        <a:t> al plan de cuenca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Completo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Sí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848158389"/>
                  </a:ext>
                </a:extLst>
              </a:tr>
              <a:tr h="41640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2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TMDL </a:t>
                      </a:r>
                      <a:r>
                        <a:rPr lang="es-ES" sz="1000" noProof="0" dirty="0">
                          <a:effectLst/>
                        </a:rPr>
                        <a:t>de amoníaco, oxígeno disuelto y toxicidad del canal de aguas pluviales del Valle de Coachella,</a:t>
                      </a:r>
                      <a:r>
                        <a:rPr lang="es-ES" sz="1000" baseline="0" noProof="0" dirty="0">
                          <a:effectLst/>
                        </a:rPr>
                        <a:t> cuenca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effectLst/>
                        </a:rPr>
                        <a:t>TMDL</a:t>
                      </a:r>
                      <a:endParaRPr lang="es-ES" sz="1000" noProof="0" dirty="0">
                        <a:effectLst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>
                          <a:effectLst/>
                        </a:rPr>
                        <a:t>En curso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Sí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030826"/>
                  </a:ext>
                </a:extLst>
              </a:tr>
              <a:tr h="21186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2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TMDL </a:t>
                      </a:r>
                      <a:r>
                        <a:rPr lang="es-ES" sz="1000" noProof="0" dirty="0">
                          <a:effectLst/>
                        </a:rPr>
                        <a:t>de plaguicidas piretroides</a:t>
                      </a:r>
                      <a:r>
                        <a:rPr lang="es-ES" sz="1000" baseline="0" noProof="0" dirty="0">
                          <a:effectLst/>
                        </a:rPr>
                        <a:t> </a:t>
                      </a:r>
                      <a:r>
                        <a:rPr lang="es-ES" sz="1000" noProof="0" dirty="0">
                          <a:effectLst/>
                        </a:rPr>
                        <a:t>del Valle Imperial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TMDL</a:t>
                      </a:r>
                      <a:endParaRPr lang="es-ES" sz="1000" noProof="0" dirty="0">
                        <a:effectLst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>
                          <a:effectLst/>
                        </a:rPr>
                        <a:t>En curso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Sí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4366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S" sz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3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Revisión del uso beneficioso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Enmienda</a:t>
                      </a:r>
                      <a:r>
                        <a:rPr lang="es-ES" sz="1000" baseline="0" noProof="0" dirty="0">
                          <a:effectLst/>
                        </a:rPr>
                        <a:t> al plan de cuenca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>
                          <a:effectLst/>
                        </a:rPr>
                        <a:t>En curso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Sí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07672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S" sz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3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Enmienda al plan de cuenca para las bacterias indicadoras a nivel regional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Enmienda</a:t>
                      </a:r>
                      <a:r>
                        <a:rPr lang="es-ES" sz="1000" baseline="0" noProof="0" dirty="0">
                          <a:effectLst/>
                        </a:rPr>
                        <a:t> al plan de cuenca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Completo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Sí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/>
                </a:tc>
                <a:extLst>
                  <a:ext uri="{0D108BD9-81ED-4DB2-BD59-A6C34878D82A}">
                    <a16:rowId xmlns:a16="http://schemas.microsoft.com/office/drawing/2014/main" val="62138818"/>
                  </a:ext>
                </a:extLst>
              </a:tr>
              <a:tr h="52205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S" sz="1200" noProof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6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Designación de uso beneficioso para los hábitats acuáticos construidos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Enmienda</a:t>
                      </a:r>
                      <a:r>
                        <a:rPr lang="es-ES" sz="1000" baseline="0" noProof="0" dirty="0">
                          <a:effectLst/>
                        </a:rPr>
                        <a:t> al plan de cuenca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>
                          <a:effectLst/>
                        </a:rPr>
                        <a:t>En curso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Sí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5942" marR="65942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012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00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7A5D768-BC52-4BA3-9308-EAFC7D8A1238}"/>
              </a:ext>
            </a:extLst>
          </p:cNvPr>
          <p:cNvSpPr txBox="1">
            <a:spLocks/>
          </p:cNvSpPr>
          <p:nvPr/>
        </p:nvSpPr>
        <p:spPr>
          <a:xfrm>
            <a:off x="0" y="-2322"/>
            <a:ext cx="5195440" cy="480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Proposed 2023 Triennial Review List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4B5246-24CF-4AC2-8E02-9DD72DAFACAD}"/>
              </a:ext>
            </a:extLst>
          </p:cNvPr>
          <p:cNvCxnSpPr>
            <a:cxnSpLocks/>
          </p:cNvCxnSpPr>
          <p:nvPr/>
        </p:nvCxnSpPr>
        <p:spPr>
          <a:xfrm>
            <a:off x="6096000" y="238153"/>
            <a:ext cx="1" cy="5985163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43B37DC-EC6D-4BAC-B718-B509107578B4}"/>
              </a:ext>
            </a:extLst>
          </p:cNvPr>
          <p:cNvSpPr txBox="1">
            <a:spLocks/>
          </p:cNvSpPr>
          <p:nvPr/>
        </p:nvSpPr>
        <p:spPr>
          <a:xfrm>
            <a:off x="5387440" y="-2322"/>
            <a:ext cx="6739234" cy="480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400" dirty="0">
                <a:solidFill>
                  <a:srgbClr val="004E7D"/>
                </a:solidFill>
                <a:cs typeface="Arial"/>
              </a:rPr>
              <a:t>Lista de revisión trienal 2023 propuesta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A7BA01F-C7E3-599F-224C-A5FB5CBD8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263362"/>
              </p:ext>
            </p:extLst>
          </p:nvPr>
        </p:nvGraphicFramePr>
        <p:xfrm>
          <a:off x="172943" y="378889"/>
          <a:ext cx="5827057" cy="594416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6616">
                  <a:extLst>
                    <a:ext uri="{9D8B030D-6E8A-4147-A177-3AD203B41FA5}">
                      <a16:colId xmlns:a16="http://schemas.microsoft.com/office/drawing/2014/main" val="1333196562"/>
                    </a:ext>
                  </a:extLst>
                </a:gridCol>
                <a:gridCol w="480149">
                  <a:extLst>
                    <a:ext uri="{9D8B030D-6E8A-4147-A177-3AD203B41FA5}">
                      <a16:colId xmlns:a16="http://schemas.microsoft.com/office/drawing/2014/main" val="2683642511"/>
                    </a:ext>
                  </a:extLst>
                </a:gridCol>
                <a:gridCol w="3307438">
                  <a:extLst>
                    <a:ext uri="{9D8B030D-6E8A-4147-A177-3AD203B41FA5}">
                      <a16:colId xmlns:a16="http://schemas.microsoft.com/office/drawing/2014/main" val="3217878783"/>
                    </a:ext>
                  </a:extLst>
                </a:gridCol>
                <a:gridCol w="903194">
                  <a:extLst>
                    <a:ext uri="{9D8B030D-6E8A-4147-A177-3AD203B41FA5}">
                      <a16:colId xmlns:a16="http://schemas.microsoft.com/office/drawing/2014/main" val="350447305"/>
                    </a:ext>
                  </a:extLst>
                </a:gridCol>
                <a:gridCol w="779660">
                  <a:extLst>
                    <a:ext uri="{9D8B030D-6E8A-4147-A177-3AD203B41FA5}">
                      <a16:colId xmlns:a16="http://schemas.microsoft.com/office/drawing/2014/main" val="2107331907"/>
                    </a:ext>
                  </a:extLst>
                </a:gridCol>
              </a:tblGrid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No.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Rank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Item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Type of Project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Status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441636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Salton Sea Watershed, Alamo River Chloride, Indicator Bacteria, and Toxicity TMDLs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96368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Salton Sea Watershed, New River Ammonia and Toxicity TMDLs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535327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Salton Sea Dissolved Oxygen and Nutrients TMDLs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87200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Salton Sea Watershed, Coachella Valley Stormwater Channel Ammonia, Dissolved Oxygen and Toxicity TMDLs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1725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Imperial Valley Pyrethroid Pesticides TMDLs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60741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Salton Sea Beneficial Use Review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Ongoing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61666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Beneficial Use Designation for Salton Sea Constructed Aquatic Habitats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Ongoing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263966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Salton Sea Watershed Bacteria TMDL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851485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Adopt Secondary MCLs as Ground- and Surface Water Quality Objectives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920139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Adopt Region-Wide Water Quality Objectives Based on USEPA 304(a) Criteria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587717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Salton Sea Arsenic 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240870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Salton Sea Toxicity 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43738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Salton Sea DDT and DDE TMDLs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TMDL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81876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Delineate Groundwater Beneficial Uses by Groundwater Subbasin and/or Aquifer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579041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Designate Tribal Beneficial Uses for Specific Water Bodies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Pending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962323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Tribal Beneficial Uses Definitions and Administrative Updates to the Basin Plan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 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New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13456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Administrative Update to the Basin Plan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48793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Imperial Valley Drains Toxicity TMDL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365871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OWTS Prohibitions in Areas Where OWTS Pose a Threat to Water Quality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Pending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726441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574ADDC-4650-2D43-BB64-29C13217C3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778536"/>
              </p:ext>
            </p:extLst>
          </p:nvPr>
        </p:nvGraphicFramePr>
        <p:xfrm>
          <a:off x="6192000" y="375952"/>
          <a:ext cx="5828264" cy="631314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01305">
                  <a:extLst>
                    <a:ext uri="{9D8B030D-6E8A-4147-A177-3AD203B41FA5}">
                      <a16:colId xmlns:a16="http://schemas.microsoft.com/office/drawing/2014/main" val="1333196562"/>
                    </a:ext>
                  </a:extLst>
                </a:gridCol>
                <a:gridCol w="481263">
                  <a:extLst>
                    <a:ext uri="{9D8B030D-6E8A-4147-A177-3AD203B41FA5}">
                      <a16:colId xmlns:a16="http://schemas.microsoft.com/office/drawing/2014/main" val="2683642511"/>
                    </a:ext>
                  </a:extLst>
                </a:gridCol>
                <a:gridCol w="3196483">
                  <a:extLst>
                    <a:ext uri="{9D8B030D-6E8A-4147-A177-3AD203B41FA5}">
                      <a16:colId xmlns:a16="http://schemas.microsoft.com/office/drawing/2014/main" val="3217878783"/>
                    </a:ext>
                  </a:extLst>
                </a:gridCol>
                <a:gridCol w="969553">
                  <a:extLst>
                    <a:ext uri="{9D8B030D-6E8A-4147-A177-3AD203B41FA5}">
                      <a16:colId xmlns:a16="http://schemas.microsoft.com/office/drawing/2014/main" val="350447305"/>
                    </a:ext>
                  </a:extLst>
                </a:gridCol>
                <a:gridCol w="779660">
                  <a:extLst>
                    <a:ext uri="{9D8B030D-6E8A-4147-A177-3AD203B41FA5}">
                      <a16:colId xmlns:a16="http://schemas.microsoft.com/office/drawing/2014/main" val="2107331907"/>
                    </a:ext>
                  </a:extLst>
                </a:gridCol>
              </a:tblGrid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Nro.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Clasificación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Elemento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Tipo de proyecto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Estado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441636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1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</a:rPr>
                        <a:t>TMDL </a:t>
                      </a:r>
                      <a:r>
                        <a:rPr lang="es-ES" sz="1000" noProof="0" dirty="0">
                          <a:effectLst/>
                        </a:rPr>
                        <a:t>de cloruro, bacterias indicadoras y toxicidad del río Alamo, cuenca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</a:rPr>
                        <a:t>En curso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096368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2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</a:rPr>
                        <a:t>TMDL </a:t>
                      </a:r>
                      <a:r>
                        <a:rPr lang="es-ES" sz="1000" noProof="0" dirty="0">
                          <a:effectLst/>
                        </a:rPr>
                        <a:t>de amoníaco y toxicidad de New River</a:t>
                      </a:r>
                      <a:r>
                        <a:rPr lang="es-ES" sz="1200" noProof="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s-ES" sz="1200" baseline="0" noProof="0" dirty="0"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S" sz="1000" noProof="0" dirty="0">
                          <a:effectLst/>
                        </a:rPr>
                        <a:t>cuenca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</a:rPr>
                        <a:t>En curso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535327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2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 </a:t>
                      </a:r>
                      <a:r>
                        <a:rPr lang="es-ES" sz="1000" noProof="0" dirty="0">
                          <a:effectLst/>
                        </a:rPr>
                        <a:t>de oxígeno disuelto y nutrientes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</a:rPr>
                        <a:t>En curso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087200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3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</a:t>
                      </a:r>
                      <a:r>
                        <a:rPr lang="es-ES" sz="1000" noProof="0" dirty="0">
                          <a:effectLst/>
                        </a:rPr>
                        <a:t> de amoníaco, oxígeno disuelto y toxicidad del canal de aguas pluviales del Valle de Coachella,</a:t>
                      </a:r>
                      <a:r>
                        <a:rPr lang="es-ES" sz="1000" baseline="0" noProof="0" dirty="0">
                          <a:effectLst/>
                        </a:rPr>
                        <a:t> cuenca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</a:rPr>
                        <a:t>En curso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71725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</a:t>
                      </a:r>
                      <a:r>
                        <a:rPr lang="es-ES" sz="1000" noProof="0" dirty="0">
                          <a:effectLst/>
                        </a:rPr>
                        <a:t> de plaguicidas piretroides</a:t>
                      </a:r>
                      <a:r>
                        <a:rPr lang="es-ES" sz="1000" baseline="0" noProof="0" dirty="0">
                          <a:effectLst/>
                        </a:rPr>
                        <a:t> </a:t>
                      </a:r>
                      <a:r>
                        <a:rPr lang="es-ES" sz="1000" noProof="0" dirty="0">
                          <a:effectLst/>
                        </a:rPr>
                        <a:t>del Valle Imperial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</a:t>
                      </a: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</a:rPr>
                        <a:t>En curso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60741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Revisión del uso beneficioso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Enmienda</a:t>
                      </a:r>
                      <a:r>
                        <a:rPr lang="es-ES" sz="1000" baseline="0" dirty="0">
                          <a:effectLst/>
                        </a:rPr>
                        <a:t> al plan de cuenca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</a:rPr>
                        <a:t>En curso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061666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Designación de uso beneficioso para los hábitats acuáticos construidos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Enmienda</a:t>
                      </a:r>
                      <a:r>
                        <a:rPr lang="es-ES" sz="1000" baseline="0" dirty="0">
                          <a:effectLst/>
                        </a:rPr>
                        <a:t> al plan de cuenca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</a:rPr>
                        <a:t>En curso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263966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 de bacterias en la cuenca del Mar Salton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Pendiente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6851485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Adopción de niveles máximo de contaminantes (MCL) secundarios como objetivos de calidad de las aguas subterráneas y superficiales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Enmienda</a:t>
                      </a:r>
                      <a:r>
                        <a:rPr lang="es-ES" sz="1000" baseline="0" dirty="0">
                          <a:effectLst/>
                        </a:rPr>
                        <a:t> al plan de cuenca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Pendiente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7920139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Adopción de objetivos regionales de calidad del agua basados en los criterios de  la USEPA 304(a)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Enmienda</a:t>
                      </a:r>
                      <a:r>
                        <a:rPr lang="es-ES" sz="1000" baseline="0" dirty="0">
                          <a:effectLst/>
                        </a:rPr>
                        <a:t> al plan de cuenca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Pendiente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587717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 de arsénico del Mar Salton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</a:rPr>
                        <a:t>TMDL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Pendiente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240870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 de toxicidad del Mar Salton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</a:rPr>
                        <a:t>TMDL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Pendiente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43738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 de DDT y DDE del</a:t>
                      </a:r>
                      <a:r>
                        <a:rPr lang="es-ES" sz="1000" baseline="0" dirty="0">
                          <a:effectLst/>
                        </a:rPr>
                        <a:t> </a:t>
                      </a:r>
                      <a:r>
                        <a:rPr lang="es-ES" sz="1000" dirty="0">
                          <a:effectLst/>
                        </a:rPr>
                        <a:t>Mar Salton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</a:rPr>
                        <a:t>TMDL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Pendiente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881876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6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Delimitación de los usos beneficiosos de las aguas subterráneas por subcuenca y/o acuífero de aguas subterráneas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Enmienda</a:t>
                      </a:r>
                      <a:r>
                        <a:rPr lang="es-ES" sz="1000" baseline="0" dirty="0">
                          <a:effectLst/>
                        </a:rPr>
                        <a:t> al plan de cuenca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Pendiente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4579041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Designación de usos beneficiosos tribales para masas de agua específicas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Enmienda</a:t>
                      </a:r>
                      <a:r>
                        <a:rPr lang="es-ES" sz="1000" baseline="0" dirty="0">
                          <a:effectLst/>
                        </a:rPr>
                        <a:t> al plan de cuenca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Pendiente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7962323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Definiciones de usos beneficiosos tribales y actualizaciones administrativas del plan de cuenca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Enmienda</a:t>
                      </a:r>
                      <a:r>
                        <a:rPr lang="es-ES" sz="1000" baseline="0" dirty="0">
                          <a:effectLst/>
                        </a:rPr>
                        <a:t> al plan de cuenca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Nuevo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113456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7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Actualización administrativa al plan de cuenca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Enmienda</a:t>
                      </a:r>
                      <a:r>
                        <a:rPr lang="es-ES" sz="1000" baseline="0" dirty="0">
                          <a:effectLst/>
                        </a:rPr>
                        <a:t> al plan de cuenca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Pendiente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248793"/>
                  </a:ext>
                </a:extLst>
              </a:tr>
              <a:tr h="186288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TMDL de toxicidad de los desagües del Valle Imperial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>
                          <a:effectLst/>
                        </a:rPr>
                        <a:t>TMDL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Pendiente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1365871"/>
                  </a:ext>
                </a:extLst>
              </a:tr>
              <a:tr h="37257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8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Prohibiciones de sistemas in situ de tratamiento de aguas residuales (OWTS) en áreas donde los OWTS suponen una amenaza para la calidad del agua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Enmienda</a:t>
                      </a:r>
                      <a:r>
                        <a:rPr lang="es-ES" sz="1000" baseline="0" dirty="0">
                          <a:effectLst/>
                        </a:rPr>
                        <a:t> al plan de cuenca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dirty="0">
                          <a:effectLst/>
                        </a:rPr>
                        <a:t>Pendiente</a:t>
                      </a:r>
                      <a:endParaRPr lang="es-E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672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83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5CA2EF4-77D5-5EEC-511B-DAC19A5D1F2C}"/>
              </a:ext>
            </a:extLst>
          </p:cNvPr>
          <p:cNvSpPr txBox="1">
            <a:spLocks/>
          </p:cNvSpPr>
          <p:nvPr/>
        </p:nvSpPr>
        <p:spPr>
          <a:xfrm>
            <a:off x="555356" y="243068"/>
            <a:ext cx="5195440" cy="480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Proposed 2023 Triennial Review List Continued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46C70E-0A84-1093-6089-A40439CB3BDF}"/>
              </a:ext>
            </a:extLst>
          </p:cNvPr>
          <p:cNvSpPr txBox="1">
            <a:spLocks/>
          </p:cNvSpPr>
          <p:nvPr/>
        </p:nvSpPr>
        <p:spPr>
          <a:xfrm>
            <a:off x="5619915" y="243068"/>
            <a:ext cx="6739234" cy="480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2400" dirty="0">
                <a:solidFill>
                  <a:srgbClr val="004E7D"/>
                </a:solidFill>
                <a:cs typeface="Arial"/>
              </a:rPr>
              <a:t>Lista de revisión trienal 2023 propuesta (Continuación)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44BA95-CD16-9F14-610D-6BAB7619B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421993"/>
              </p:ext>
            </p:extLst>
          </p:nvPr>
        </p:nvGraphicFramePr>
        <p:xfrm>
          <a:off x="125494" y="764358"/>
          <a:ext cx="5762522" cy="558674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2666">
                  <a:extLst>
                    <a:ext uri="{9D8B030D-6E8A-4147-A177-3AD203B41FA5}">
                      <a16:colId xmlns:a16="http://schemas.microsoft.com/office/drawing/2014/main" val="4115584372"/>
                    </a:ext>
                  </a:extLst>
                </a:gridCol>
                <a:gridCol w="474831">
                  <a:extLst>
                    <a:ext uri="{9D8B030D-6E8A-4147-A177-3AD203B41FA5}">
                      <a16:colId xmlns:a16="http://schemas.microsoft.com/office/drawing/2014/main" val="1420690360"/>
                    </a:ext>
                  </a:extLst>
                </a:gridCol>
                <a:gridCol w="3270809">
                  <a:extLst>
                    <a:ext uri="{9D8B030D-6E8A-4147-A177-3AD203B41FA5}">
                      <a16:colId xmlns:a16="http://schemas.microsoft.com/office/drawing/2014/main" val="3801272171"/>
                    </a:ext>
                  </a:extLst>
                </a:gridCol>
                <a:gridCol w="893191">
                  <a:extLst>
                    <a:ext uri="{9D8B030D-6E8A-4147-A177-3AD203B41FA5}">
                      <a16:colId xmlns:a16="http://schemas.microsoft.com/office/drawing/2014/main" val="1087231013"/>
                    </a:ext>
                  </a:extLst>
                </a:gridCol>
                <a:gridCol w="771025">
                  <a:extLst>
                    <a:ext uri="{9D8B030D-6E8A-4147-A177-3AD203B41FA5}">
                      <a16:colId xmlns:a16="http://schemas.microsoft.com/office/drawing/2014/main" val="621185902"/>
                    </a:ext>
                  </a:extLst>
                </a:gridCol>
              </a:tblGrid>
              <a:tr h="62838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List Certain Unlisted Waterbodies and Applicable Beneficial Uses, And Designate Miscellaneous Beneficial Uses to Listed Waterbodies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Basin Plan Amendment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1246944"/>
                  </a:ext>
                </a:extLst>
              </a:tr>
              <a:tr h="8263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General Prohibition of Unpermitted Waste Discharges that Pose a Threat to Water Quality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4759453"/>
                  </a:ext>
                </a:extLst>
              </a:tr>
              <a:tr h="8263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22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Palo Verde Outfall Drain and Lagoon Chloride and Indicator Bacteria TMDLs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330578"/>
                  </a:ext>
                </a:extLst>
              </a:tr>
              <a:tr h="8263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23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Groundwater Numeric Water Quality Objectives in Indio </a:t>
                      </a:r>
                      <a:r>
                        <a:rPr lang="en-US" sz="1000" dirty="0" err="1">
                          <a:effectLst/>
                        </a:rPr>
                        <a:t>Subbasin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297208"/>
                  </a:ext>
                </a:extLst>
              </a:tr>
              <a:tr h="8263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10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Colorado River Toxicity TMDL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950327"/>
                  </a:ext>
                </a:extLst>
              </a:tr>
              <a:tr h="8263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25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Salton Sea Watershed Site-Specific Objectives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Basin Plan Amendment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Pending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6486788"/>
                  </a:ext>
                </a:extLst>
              </a:tr>
              <a:tr h="8263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26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Salton Sea Watershed Ammonia 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>
                          <a:effectLst/>
                        </a:rPr>
                        <a:t>TMDL</a:t>
                      </a:r>
                      <a:endParaRPr lang="en-US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Pending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59932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AE7393-775A-3D58-F861-BB7A97E69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083863"/>
              </p:ext>
            </p:extLst>
          </p:nvPr>
        </p:nvGraphicFramePr>
        <p:xfrm>
          <a:off x="6303984" y="762819"/>
          <a:ext cx="5762522" cy="537017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2666">
                  <a:extLst>
                    <a:ext uri="{9D8B030D-6E8A-4147-A177-3AD203B41FA5}">
                      <a16:colId xmlns:a16="http://schemas.microsoft.com/office/drawing/2014/main" val="4115584372"/>
                    </a:ext>
                  </a:extLst>
                </a:gridCol>
                <a:gridCol w="474831">
                  <a:extLst>
                    <a:ext uri="{9D8B030D-6E8A-4147-A177-3AD203B41FA5}">
                      <a16:colId xmlns:a16="http://schemas.microsoft.com/office/drawing/2014/main" val="1420690360"/>
                    </a:ext>
                  </a:extLst>
                </a:gridCol>
                <a:gridCol w="3270809">
                  <a:extLst>
                    <a:ext uri="{9D8B030D-6E8A-4147-A177-3AD203B41FA5}">
                      <a16:colId xmlns:a16="http://schemas.microsoft.com/office/drawing/2014/main" val="3801272171"/>
                    </a:ext>
                  </a:extLst>
                </a:gridCol>
                <a:gridCol w="893191">
                  <a:extLst>
                    <a:ext uri="{9D8B030D-6E8A-4147-A177-3AD203B41FA5}">
                      <a16:colId xmlns:a16="http://schemas.microsoft.com/office/drawing/2014/main" val="1087231013"/>
                    </a:ext>
                  </a:extLst>
                </a:gridCol>
                <a:gridCol w="771025">
                  <a:extLst>
                    <a:ext uri="{9D8B030D-6E8A-4147-A177-3AD203B41FA5}">
                      <a16:colId xmlns:a16="http://schemas.microsoft.com/office/drawing/2014/main" val="621185902"/>
                    </a:ext>
                  </a:extLst>
                </a:gridCol>
              </a:tblGrid>
              <a:tr h="62838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20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8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Enumerar determinados cuerpos de agua no incluidos en la lista y los usos beneficiosos aplicables, y designar usos beneficiosos diversos para los cuerpos de agua incluidos en la lista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Enmienda al plan de cuenca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Pendiente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1246944"/>
                  </a:ext>
                </a:extLst>
              </a:tr>
              <a:tr h="8263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21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9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Prohibición general de vertidos de residuos no autorizados que supongan una amenaza para la calidad del agua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Enmienda</a:t>
                      </a:r>
                      <a:r>
                        <a:rPr lang="es-ES" sz="1000" baseline="0" noProof="0" dirty="0">
                          <a:effectLst/>
                        </a:rPr>
                        <a:t> al plan de cuenca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Pendiente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4759453"/>
                  </a:ext>
                </a:extLst>
              </a:tr>
              <a:tr h="609825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22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9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TMDL de cloruros y bacterias indicadoras del desagüe y la laguna de Palo Verde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>
                          <a:effectLst/>
                        </a:rPr>
                        <a:t>TMDL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Pendiente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14330578"/>
                  </a:ext>
                </a:extLst>
              </a:tr>
              <a:tr h="8263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23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9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Objetivos numéricos de calidad del agua subterránea en la subcuenca de Indio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Enmienda</a:t>
                      </a:r>
                      <a:r>
                        <a:rPr lang="es-ES" sz="1000" baseline="0" noProof="0" dirty="0">
                          <a:effectLst/>
                        </a:rPr>
                        <a:t> al plan de cuenca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Pendiente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297208"/>
                  </a:ext>
                </a:extLst>
              </a:tr>
              <a:tr h="8263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24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10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TMDL de toxicidad del río Colorado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>
                          <a:effectLst/>
                        </a:rPr>
                        <a:t>TMDL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Pendiente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950327"/>
                  </a:ext>
                </a:extLst>
              </a:tr>
              <a:tr h="8263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25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11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Objetivos específicos de la cuenca del Mar Salton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Enmienda</a:t>
                      </a:r>
                      <a:r>
                        <a:rPr lang="es-ES" sz="1000" baseline="0" noProof="0" dirty="0">
                          <a:effectLst/>
                        </a:rPr>
                        <a:t> al plan de cuenca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Pendiente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6486788"/>
                  </a:ext>
                </a:extLst>
              </a:tr>
              <a:tr h="826394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26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11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TMDL de amoníaco de la cuenca del Mar Salton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noProof="0" dirty="0">
                          <a:effectLst/>
                        </a:rPr>
                        <a:t>TMDL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noProof="0" dirty="0">
                          <a:effectLst/>
                        </a:rPr>
                        <a:t>Pendiente</a:t>
                      </a:r>
                      <a:endParaRPr lang="es-ES" sz="1200" noProof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0599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99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A6F556-6C55-4C09-8CC1-0242DF328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1" r="3618" b="-3"/>
          <a:stretch/>
        </p:blipFill>
        <p:spPr>
          <a:xfrm>
            <a:off x="2" y="3"/>
            <a:ext cx="2069971" cy="1759741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0E70A51-797B-4534-A380-6DF7C6A82187}"/>
              </a:ext>
            </a:extLst>
          </p:cNvPr>
          <p:cNvSpPr txBox="1">
            <a:spLocks/>
          </p:cNvSpPr>
          <p:nvPr/>
        </p:nvSpPr>
        <p:spPr>
          <a:xfrm>
            <a:off x="2069973" y="327586"/>
            <a:ext cx="353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>
                <a:cs typeface="+mj-cs"/>
              </a:rPr>
              <a:t>Public Participation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420110B-FAB9-4430-B47C-180065D6D81D}"/>
              </a:ext>
            </a:extLst>
          </p:cNvPr>
          <p:cNvSpPr txBox="1">
            <a:spLocks/>
          </p:cNvSpPr>
          <p:nvPr/>
        </p:nvSpPr>
        <p:spPr>
          <a:xfrm>
            <a:off x="344386" y="1780484"/>
            <a:ext cx="5751614" cy="4744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+mn-cs"/>
              </a:rPr>
              <a:t>1</a:t>
            </a:r>
            <a:r>
              <a:rPr lang="en-US" baseline="30000" dirty="0">
                <a:cs typeface="+mn-cs"/>
              </a:rPr>
              <a:t>st</a:t>
            </a:r>
            <a:r>
              <a:rPr lang="en-US" dirty="0">
                <a:cs typeface="+mn-cs"/>
              </a:rPr>
              <a:t> Comment Period</a:t>
            </a:r>
          </a:p>
          <a:p>
            <a:pPr lvl="1"/>
            <a:r>
              <a:rPr lang="en-US" dirty="0">
                <a:cs typeface="+mn-cs"/>
              </a:rPr>
              <a:t>April 26- June 9</a:t>
            </a:r>
            <a:endParaRPr lang="en-US" dirty="0">
              <a:cs typeface="Calibri Light"/>
            </a:endParaRPr>
          </a:p>
          <a:p>
            <a:pPr lvl="1"/>
            <a:r>
              <a:rPr lang="en-US" dirty="0">
                <a:cs typeface="+mn-cs"/>
              </a:rPr>
              <a:t>Identify potential projects</a:t>
            </a:r>
            <a:endParaRPr lang="en-US" dirty="0">
              <a:ea typeface="Calibri Light"/>
              <a:cs typeface="Calibri Light"/>
            </a:endParaRPr>
          </a:p>
          <a:p>
            <a:r>
              <a:rPr lang="en-US" dirty="0">
                <a:cs typeface="+mn-cs"/>
              </a:rPr>
              <a:t>2</a:t>
            </a:r>
            <a:r>
              <a:rPr lang="en-US" baseline="30000" dirty="0">
                <a:cs typeface="+mn-cs"/>
              </a:rPr>
              <a:t>nd</a:t>
            </a:r>
            <a:r>
              <a:rPr lang="en-US" dirty="0">
                <a:cs typeface="+mn-cs"/>
              </a:rPr>
              <a:t> Comment Period</a:t>
            </a:r>
            <a:endParaRPr lang="en-US" dirty="0">
              <a:ea typeface="Calibri Light"/>
              <a:cs typeface="Calibri Light"/>
            </a:endParaRPr>
          </a:p>
          <a:p>
            <a:pPr lvl="1"/>
            <a:r>
              <a:rPr lang="en-US" dirty="0">
                <a:cs typeface="+mn-cs"/>
              </a:rPr>
              <a:t>September 25 - October 24</a:t>
            </a:r>
            <a:endParaRPr lang="en-US" dirty="0">
              <a:cs typeface="Calibri Light"/>
            </a:endParaRPr>
          </a:p>
          <a:p>
            <a:pPr lvl="1"/>
            <a:r>
              <a:rPr lang="en-US" dirty="0">
                <a:cs typeface="+mn-cs"/>
              </a:rPr>
              <a:t>Get input on the Draft Triennial Review List</a:t>
            </a:r>
            <a:endParaRPr lang="en-US" dirty="0">
              <a:ea typeface="Calibri Light"/>
              <a:cs typeface="Calibri Light"/>
            </a:endParaRPr>
          </a:p>
          <a:p>
            <a:r>
              <a:rPr lang="en-US" dirty="0">
                <a:cs typeface="+mn-cs"/>
              </a:rPr>
              <a:t>Public Workshop</a:t>
            </a:r>
            <a:endParaRPr lang="en-US" dirty="0">
              <a:ea typeface="Calibri Light"/>
              <a:cs typeface="Calibri Light"/>
            </a:endParaRPr>
          </a:p>
          <a:p>
            <a:pPr lvl="1"/>
            <a:r>
              <a:rPr lang="en-US" dirty="0">
                <a:cs typeface="+mn-cs"/>
              </a:rPr>
              <a:t>October 10</a:t>
            </a:r>
            <a:endParaRPr lang="en-US" dirty="0">
              <a:cs typeface="Calibri Light"/>
            </a:endParaRPr>
          </a:p>
          <a:p>
            <a:pPr lvl="1"/>
            <a:r>
              <a:rPr lang="en-US" dirty="0">
                <a:cs typeface="+mn-cs"/>
              </a:rPr>
              <a:t>Info for the 2</a:t>
            </a:r>
            <a:r>
              <a:rPr lang="en-US" baseline="30000" dirty="0">
                <a:cs typeface="+mn-cs"/>
              </a:rPr>
              <a:t>nd</a:t>
            </a:r>
            <a:r>
              <a:rPr lang="en-US" dirty="0">
                <a:cs typeface="+mn-cs"/>
              </a:rPr>
              <a:t> Comment Period</a:t>
            </a:r>
            <a:endParaRPr lang="en-US" dirty="0">
              <a:ea typeface="Calibri Light"/>
              <a:cs typeface="Calibri Light"/>
            </a:endParaRPr>
          </a:p>
          <a:p>
            <a:pPr marL="0" indent="0">
              <a:buNone/>
            </a:pPr>
            <a:endParaRPr lang="en-US">
              <a:cs typeface="Calibri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282CA2-BDD3-440F-B4B7-1D0E5A809A58}"/>
              </a:ext>
            </a:extLst>
          </p:cNvPr>
          <p:cNvCxnSpPr>
            <a:cxnSpLocks/>
          </p:cNvCxnSpPr>
          <p:nvPr/>
        </p:nvCxnSpPr>
        <p:spPr>
          <a:xfrm>
            <a:off x="6096000" y="201881"/>
            <a:ext cx="1" cy="5985163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FAF4DF4-BBC6-4015-A628-47F45E098DBD}"/>
              </a:ext>
            </a:extLst>
          </p:cNvPr>
          <p:cNvSpPr txBox="1">
            <a:spLocks/>
          </p:cNvSpPr>
          <p:nvPr/>
        </p:nvSpPr>
        <p:spPr>
          <a:xfrm>
            <a:off x="6582328" y="327585"/>
            <a:ext cx="353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dirty="0">
                <a:solidFill>
                  <a:srgbClr val="004E7D"/>
                </a:solidFill>
                <a:cs typeface="+mj-cs"/>
              </a:rPr>
              <a:t>Participación pública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E53F2-FDF0-4D63-B987-CBF74E94FAB0}"/>
              </a:ext>
            </a:extLst>
          </p:cNvPr>
          <p:cNvSpPr txBox="1">
            <a:spLocks/>
          </p:cNvSpPr>
          <p:nvPr/>
        </p:nvSpPr>
        <p:spPr>
          <a:xfrm>
            <a:off x="6440386" y="1780484"/>
            <a:ext cx="5751614" cy="47444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04E7D"/>
                </a:solidFill>
                <a:cs typeface="+mn-cs"/>
              </a:rPr>
              <a:t>1er periodo de comentarios</a:t>
            </a:r>
          </a:p>
          <a:p>
            <a:pPr lvl="1"/>
            <a:r>
              <a:rPr lang="es-ES" dirty="0">
                <a:solidFill>
                  <a:srgbClr val="004E7D"/>
                </a:solidFill>
                <a:cs typeface="+mn-cs"/>
              </a:rPr>
              <a:t>26 de abril – 9 de junio</a:t>
            </a:r>
            <a:endParaRPr lang="es-ES" dirty="0">
              <a:solidFill>
                <a:srgbClr val="004E7D"/>
              </a:solidFill>
              <a:cs typeface="Calibri Light"/>
            </a:endParaRPr>
          </a:p>
          <a:p>
            <a:pPr lvl="1"/>
            <a:r>
              <a:rPr lang="es-ES" dirty="0">
                <a:solidFill>
                  <a:srgbClr val="004E7D"/>
                </a:solidFill>
                <a:cs typeface="+mn-cs"/>
              </a:rPr>
              <a:t>Identificar posibles proyectos</a:t>
            </a:r>
            <a:endParaRPr lang="es-ES" dirty="0">
              <a:solidFill>
                <a:srgbClr val="004E7D"/>
              </a:solidFill>
              <a:ea typeface="Calibri Light"/>
              <a:cs typeface="Calibri Light"/>
            </a:endParaRPr>
          </a:p>
          <a:p>
            <a:r>
              <a:rPr lang="es-ES" dirty="0">
                <a:solidFill>
                  <a:srgbClr val="004E7D"/>
                </a:solidFill>
                <a:cs typeface="+mn-cs"/>
              </a:rPr>
              <a:t>2do periodo de comentarios</a:t>
            </a:r>
          </a:p>
          <a:p>
            <a:pPr lvl="1"/>
            <a:r>
              <a:rPr lang="es-ES" dirty="0">
                <a:solidFill>
                  <a:srgbClr val="004E7D"/>
                </a:solidFill>
                <a:cs typeface="+mn-cs"/>
              </a:rPr>
              <a:t>25 de septiembre – 24 de octubre</a:t>
            </a:r>
            <a:endParaRPr lang="es-ES" dirty="0">
              <a:solidFill>
                <a:srgbClr val="004E7D"/>
              </a:solidFill>
              <a:cs typeface="Calibri Light"/>
            </a:endParaRPr>
          </a:p>
          <a:p>
            <a:pPr lvl="1"/>
            <a:r>
              <a:rPr lang="es-ES" dirty="0">
                <a:solidFill>
                  <a:srgbClr val="004E7D"/>
                </a:solidFill>
                <a:cs typeface="+mn-cs"/>
              </a:rPr>
              <a:t>Obtener información sobre el borrador de la lista de revisión trienal</a:t>
            </a:r>
            <a:endParaRPr lang="es-ES" dirty="0">
              <a:solidFill>
                <a:srgbClr val="004E7D"/>
              </a:solidFill>
              <a:ea typeface="Calibri Light"/>
              <a:cs typeface="Calibri Light"/>
            </a:endParaRPr>
          </a:p>
          <a:p>
            <a:r>
              <a:rPr lang="es-ES" dirty="0">
                <a:solidFill>
                  <a:srgbClr val="004E7D"/>
                </a:solidFill>
                <a:cs typeface="+mn-cs"/>
              </a:rPr>
              <a:t>Taller público</a:t>
            </a:r>
            <a:endParaRPr lang="es-ES" dirty="0">
              <a:solidFill>
                <a:srgbClr val="004E7D"/>
              </a:solidFill>
              <a:ea typeface="Calibri Light"/>
              <a:cs typeface="Calibri Light"/>
            </a:endParaRPr>
          </a:p>
          <a:p>
            <a:pPr lvl="1"/>
            <a:r>
              <a:rPr lang="es-ES" dirty="0">
                <a:solidFill>
                  <a:srgbClr val="004E7D"/>
                </a:solidFill>
                <a:cs typeface="+mn-cs"/>
              </a:rPr>
              <a:t>10 de octubre</a:t>
            </a:r>
            <a:endParaRPr lang="es-ES" dirty="0">
              <a:solidFill>
                <a:srgbClr val="004E7D"/>
              </a:solidFill>
              <a:cs typeface="Calibri Light"/>
            </a:endParaRPr>
          </a:p>
          <a:p>
            <a:pPr lvl="1"/>
            <a:r>
              <a:rPr lang="es-ES" dirty="0">
                <a:solidFill>
                  <a:srgbClr val="004E7D"/>
                </a:solidFill>
                <a:cs typeface="+mn-cs"/>
              </a:rPr>
              <a:t>Información para el 2do periodo de comentarios</a:t>
            </a:r>
            <a:endParaRPr lang="es-ES" dirty="0">
              <a:solidFill>
                <a:srgbClr val="004E7D"/>
              </a:solidFill>
              <a:ea typeface="Calibri Light"/>
              <a:cs typeface="Calibri Light"/>
            </a:endParaRPr>
          </a:p>
          <a:p>
            <a:pPr marL="0" indent="0">
              <a:buNone/>
            </a:pPr>
            <a:endParaRPr lang="es-ES" dirty="0">
              <a:solidFill>
                <a:srgbClr val="004E7D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926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836360-EFCC-5660-F45E-BE0C97476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77" y="1121822"/>
            <a:ext cx="8253045" cy="37116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1C87E8-E944-4EE3-9DC4-F46128229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808" y="103827"/>
            <a:ext cx="1868383" cy="523221"/>
          </a:xfrm>
        </p:spPr>
        <p:txBody>
          <a:bodyPr>
            <a:normAutofit fontScale="90000"/>
          </a:bodyPr>
          <a:lstStyle/>
          <a:p>
            <a:r>
              <a:rPr lang="en-US" sz="3600"/>
              <a:t>Timeline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307D5EF6-6784-49E6-926D-E8D669342EE7}"/>
              </a:ext>
            </a:extLst>
          </p:cNvPr>
          <p:cNvSpPr/>
          <p:nvPr/>
        </p:nvSpPr>
        <p:spPr>
          <a:xfrm rot="16200000">
            <a:off x="5796383" y="3457537"/>
            <a:ext cx="1196611" cy="789678"/>
          </a:xfrm>
          <a:prstGeom prst="right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3A328E-FB9D-4360-A5F2-32F934B11A72}"/>
              </a:ext>
            </a:extLst>
          </p:cNvPr>
          <p:cNvSpPr txBox="1"/>
          <p:nvPr/>
        </p:nvSpPr>
        <p:spPr>
          <a:xfrm rot="16200000">
            <a:off x="5681035" y="3804068"/>
            <a:ext cx="13255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>
                <a:cs typeface="Arial" panose="020B0604020202020204" pitchFamily="34" charset="0"/>
              </a:rPr>
              <a:t>We are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AABB817-1F3C-4CD7-BF67-5602BB1D295E}"/>
              </a:ext>
            </a:extLst>
          </p:cNvPr>
          <p:cNvSpPr txBox="1">
            <a:spLocks/>
          </p:cNvSpPr>
          <p:nvPr/>
        </p:nvSpPr>
        <p:spPr>
          <a:xfrm>
            <a:off x="4428542" y="664250"/>
            <a:ext cx="3334913" cy="421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sz="3200" dirty="0">
                <a:solidFill>
                  <a:srgbClr val="004E7D"/>
                </a:solidFill>
              </a:rPr>
              <a:t>Línea de tiempo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1C287F-71BD-4352-9991-D9532191783C}"/>
              </a:ext>
            </a:extLst>
          </p:cNvPr>
          <p:cNvSpPr txBox="1"/>
          <p:nvPr/>
        </p:nvSpPr>
        <p:spPr>
          <a:xfrm rot="16200000">
            <a:off x="5845213" y="3790218"/>
            <a:ext cx="13255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1400" dirty="0">
                <a:solidFill>
                  <a:srgbClr val="004E7D"/>
                </a:solidFill>
                <a:cs typeface="Arial" panose="020B0604020202020204" pitchFamily="34" charset="0"/>
              </a:rPr>
              <a:t>Estamos aquí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E3B665-C264-D110-FC47-A99AAF599AAC}"/>
              </a:ext>
            </a:extLst>
          </p:cNvPr>
          <p:cNvSpPr txBox="1"/>
          <p:nvPr/>
        </p:nvSpPr>
        <p:spPr>
          <a:xfrm>
            <a:off x="3487042" y="3618011"/>
            <a:ext cx="507503" cy="4256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2315497" y="1850923"/>
            <a:ext cx="89965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/>
              <a:t>Inicio 1er periodo de comentarios</a:t>
            </a:r>
            <a:endParaRPr lang="es-AR" sz="1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4184997" y="1850923"/>
            <a:ext cx="97681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/>
              <a:t>Primera respuesta a los comentarios</a:t>
            </a:r>
            <a:endParaRPr lang="es-AR" sz="10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203135" y="3553836"/>
            <a:ext cx="89965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/>
              <a:t>Fin 1er periodo de comentarios</a:t>
            </a:r>
            <a:endParaRPr lang="es-AR" sz="10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6024267" y="1576591"/>
            <a:ext cx="893553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/>
              <a:t>Taller público; fin 2do periodo de comentarios</a:t>
            </a:r>
            <a:endParaRPr lang="es-AR" sz="10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007067" y="3553836"/>
            <a:ext cx="992782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/>
              <a:t>Borrador de la lista de revisión trienal; inicio 2do periodo de comentarios</a:t>
            </a:r>
            <a:endParaRPr lang="es-AR" sz="1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016142" y="3557847"/>
            <a:ext cx="89965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/>
              <a:t>Segunda respuesta a los comentarios</a:t>
            </a:r>
            <a:endParaRPr lang="es-AR" sz="1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7915793" y="1576591"/>
            <a:ext cx="899651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/>
              <a:t>Audiencia pública y adopción de resolución provisional</a:t>
            </a:r>
            <a:endParaRPr lang="es-AR" sz="10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8809960" y="3712799"/>
            <a:ext cx="899651" cy="8617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000" dirty="0"/>
              <a:t>Comunicar a la USEPA; inicio periodo de revisión trienal 2023</a:t>
            </a:r>
            <a:endParaRPr lang="es-AR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1DB27-A40D-3FFC-30F1-2B362CB2B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1877" y="1274222"/>
            <a:ext cx="8253045" cy="3711679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B639B1CC-2180-6EA9-72DE-818072D29D6E}"/>
              </a:ext>
            </a:extLst>
          </p:cNvPr>
          <p:cNvSpPr/>
          <p:nvPr/>
        </p:nvSpPr>
        <p:spPr>
          <a:xfrm rot="16200000">
            <a:off x="6007584" y="3622598"/>
            <a:ext cx="1196611" cy="789678"/>
          </a:xfrm>
          <a:prstGeom prst="right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3F870D-8462-9A9A-F822-B94360B233BF}"/>
              </a:ext>
            </a:extLst>
          </p:cNvPr>
          <p:cNvSpPr txBox="1"/>
          <p:nvPr/>
        </p:nvSpPr>
        <p:spPr>
          <a:xfrm rot="16200000">
            <a:off x="5833435" y="3956468"/>
            <a:ext cx="13255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cs typeface="Arial" panose="020B0604020202020204" pitchFamily="34" charset="0"/>
              </a:rPr>
              <a:t>We are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4D1204-D6E1-392C-0D48-5EB81F360DBE}"/>
              </a:ext>
            </a:extLst>
          </p:cNvPr>
          <p:cNvSpPr txBox="1"/>
          <p:nvPr/>
        </p:nvSpPr>
        <p:spPr>
          <a:xfrm rot="16200000">
            <a:off x="5997613" y="3942618"/>
            <a:ext cx="132556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004E7D"/>
                </a:solidFill>
                <a:cs typeface="Arial" panose="020B0604020202020204" pitchFamily="34" charset="0"/>
              </a:rPr>
              <a:t>Estamos </a:t>
            </a:r>
            <a:r>
              <a:rPr lang="en-US" sz="1400" dirty="0" err="1">
                <a:solidFill>
                  <a:srgbClr val="004E7D"/>
                </a:solidFill>
                <a:cs typeface="Arial" panose="020B0604020202020204" pitchFamily="34" charset="0"/>
              </a:rPr>
              <a:t>Aquí</a:t>
            </a:r>
            <a:endParaRPr lang="en-US" sz="1400" dirty="0">
              <a:solidFill>
                <a:srgbClr val="004E7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293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6F19-263D-470C-8595-8370A656C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016331" cy="1325563"/>
          </a:xfrm>
        </p:spPr>
        <p:txBody>
          <a:bodyPr>
            <a:normAutofit/>
          </a:bodyPr>
          <a:lstStyle/>
          <a:p>
            <a:r>
              <a:rPr lang="en-US"/>
              <a:t>Stay Involved!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C949A-B58C-4E26-9750-6949966D7D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16232" y="1743683"/>
            <a:ext cx="7759535" cy="6034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>
                <a:solidFill>
                  <a:srgbClr val="9454C3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www.waterboards.ca.gov/coloradoriver</a:t>
            </a:r>
            <a:r>
              <a:rPr lang="en-US" sz="3600">
                <a:solidFill>
                  <a:srgbClr val="9454C3"/>
                </a:solidFill>
                <a:cs typeface="Arial"/>
              </a:rPr>
              <a:t> </a:t>
            </a:r>
            <a:endParaRPr lang="en-US" sz="3600"/>
          </a:p>
          <a:p>
            <a:pPr lvl="2"/>
            <a:endParaRPr lang="en-US" sz="2800"/>
          </a:p>
          <a:p>
            <a:endParaRPr lang="en-US" sz="360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C5ADCEA-EB27-424A-8F92-AA9A07BB0E91}"/>
              </a:ext>
            </a:extLst>
          </p:cNvPr>
          <p:cNvSpPr txBox="1">
            <a:spLocks/>
          </p:cNvSpPr>
          <p:nvPr/>
        </p:nvSpPr>
        <p:spPr>
          <a:xfrm>
            <a:off x="729343" y="2400115"/>
            <a:ext cx="4875805" cy="378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200">
                <a:cs typeface="Arial"/>
              </a:rPr>
              <a:t>Subscribe: </a:t>
            </a:r>
          </a:p>
          <a:p>
            <a:pPr lvl="2"/>
            <a:r>
              <a:rPr lang="en-US" sz="2800">
                <a:cs typeface="Arial"/>
              </a:rPr>
              <a:t>Basin Plan mailing list</a:t>
            </a:r>
            <a:endParaRPr lang="en-US" sz="2800"/>
          </a:p>
          <a:p>
            <a:pPr lvl="2"/>
            <a:r>
              <a:rPr lang="en-US" sz="2800">
                <a:cs typeface="Arial"/>
              </a:rPr>
              <a:t>Salton Sea mailing list</a:t>
            </a:r>
          </a:p>
          <a:p>
            <a:pPr lvl="1"/>
            <a:r>
              <a:rPr lang="en-US" sz="3200">
                <a:cs typeface="Arial"/>
              </a:rPr>
              <a:t>Program Pages:</a:t>
            </a:r>
            <a:endParaRPr lang="en-US" sz="3200"/>
          </a:p>
          <a:p>
            <a:pPr lvl="2"/>
            <a:r>
              <a:rPr lang="en-US" sz="2800">
                <a:cs typeface="Arial"/>
              </a:rPr>
              <a:t>Basin Planning</a:t>
            </a:r>
            <a:endParaRPr lang="en-US" sz="2800"/>
          </a:p>
          <a:p>
            <a:pPr lvl="2"/>
            <a:r>
              <a:rPr lang="en-US" sz="2800">
                <a:cs typeface="Arial"/>
              </a:rPr>
              <a:t>TMDL</a:t>
            </a:r>
            <a:endParaRPr lang="en-US" sz="2800"/>
          </a:p>
          <a:p>
            <a:pPr lvl="2"/>
            <a:endParaRPr lang="en-US" sz="2800"/>
          </a:p>
          <a:p>
            <a:endParaRPr lang="en-US" sz="360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603D1D2-746C-4CA5-9810-ABE7F3378FC7}"/>
              </a:ext>
            </a:extLst>
          </p:cNvPr>
          <p:cNvCxnSpPr>
            <a:cxnSpLocks/>
          </p:cNvCxnSpPr>
          <p:nvPr/>
        </p:nvCxnSpPr>
        <p:spPr>
          <a:xfrm>
            <a:off x="6096001" y="2553195"/>
            <a:ext cx="0" cy="3633849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226C9B5-FDFB-45FD-9E6C-C040B159FD94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6096000" y="201881"/>
            <a:ext cx="2" cy="1541802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D7462431-46DF-48AD-A61D-A48B0EC0BBAA}"/>
              </a:ext>
            </a:extLst>
          </p:cNvPr>
          <p:cNvSpPr txBox="1">
            <a:spLocks/>
          </p:cNvSpPr>
          <p:nvPr/>
        </p:nvSpPr>
        <p:spPr>
          <a:xfrm>
            <a:off x="6726382" y="365124"/>
            <a:ext cx="501633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rgbClr val="004E7D"/>
                </a:solidFill>
              </a:rPr>
              <a:t>¡Participe!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7A8D1EC-5B44-44B9-88E7-F91E04935DCF}"/>
              </a:ext>
            </a:extLst>
          </p:cNvPr>
          <p:cNvSpPr txBox="1">
            <a:spLocks/>
          </p:cNvSpPr>
          <p:nvPr/>
        </p:nvSpPr>
        <p:spPr>
          <a:xfrm>
            <a:off x="6586852" y="2400115"/>
            <a:ext cx="4875805" cy="378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sz="3200" dirty="0">
                <a:solidFill>
                  <a:srgbClr val="004E7D"/>
                </a:solidFill>
                <a:cs typeface="Arial"/>
              </a:rPr>
              <a:t>Suscríbase: </a:t>
            </a:r>
          </a:p>
          <a:p>
            <a:pPr lvl="2"/>
            <a:r>
              <a:rPr lang="es-ES" sz="2800" dirty="0">
                <a:solidFill>
                  <a:srgbClr val="004E7D"/>
                </a:solidFill>
                <a:cs typeface="Arial"/>
              </a:rPr>
              <a:t>Lista de correo del plan de cuenca</a:t>
            </a:r>
            <a:endParaRPr lang="es-ES" sz="2800" dirty="0">
              <a:solidFill>
                <a:srgbClr val="004E7D"/>
              </a:solidFill>
            </a:endParaRPr>
          </a:p>
          <a:p>
            <a:pPr lvl="2"/>
            <a:r>
              <a:rPr lang="es-ES" sz="2800" dirty="0">
                <a:solidFill>
                  <a:srgbClr val="004E7D"/>
                </a:solidFill>
                <a:cs typeface="Arial"/>
              </a:rPr>
              <a:t>Lista de correo del Mar Salton</a:t>
            </a:r>
          </a:p>
          <a:p>
            <a:pPr lvl="1"/>
            <a:r>
              <a:rPr lang="es-ES" sz="3200" dirty="0">
                <a:solidFill>
                  <a:srgbClr val="004E7D"/>
                </a:solidFill>
                <a:cs typeface="Arial"/>
              </a:rPr>
              <a:t>Páginas del programa:</a:t>
            </a:r>
            <a:endParaRPr lang="es-ES" sz="3200" dirty="0">
              <a:solidFill>
                <a:srgbClr val="004E7D"/>
              </a:solidFill>
            </a:endParaRPr>
          </a:p>
          <a:p>
            <a:pPr lvl="2"/>
            <a:r>
              <a:rPr lang="es-ES" sz="2800" dirty="0">
                <a:solidFill>
                  <a:srgbClr val="004E7D"/>
                </a:solidFill>
                <a:cs typeface="Arial"/>
              </a:rPr>
              <a:t>Planificación para la Cuenca</a:t>
            </a:r>
            <a:endParaRPr lang="es-ES" sz="2800" dirty="0">
              <a:solidFill>
                <a:srgbClr val="004E7D"/>
              </a:solidFill>
            </a:endParaRPr>
          </a:p>
          <a:p>
            <a:pPr lvl="2"/>
            <a:r>
              <a:rPr lang="es-ES" sz="2800" dirty="0">
                <a:solidFill>
                  <a:srgbClr val="004E7D"/>
                </a:solidFill>
                <a:cs typeface="Arial"/>
              </a:rPr>
              <a:t>Cargas diarias máximas totales</a:t>
            </a:r>
            <a:endParaRPr lang="es-ES" sz="2800" dirty="0">
              <a:solidFill>
                <a:srgbClr val="004E7D"/>
              </a:solidFill>
            </a:endParaRPr>
          </a:p>
          <a:p>
            <a:pPr lvl="2"/>
            <a:endParaRPr lang="es-ES" sz="2800" dirty="0">
              <a:solidFill>
                <a:srgbClr val="004E7D"/>
              </a:solidFill>
            </a:endParaRPr>
          </a:p>
          <a:p>
            <a:endParaRPr lang="es-ES" sz="3600" dirty="0">
              <a:solidFill>
                <a:srgbClr val="004E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8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65DBA-7490-4FE1-AEF6-CE635246F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-2"/>
          <a:stretch/>
        </p:blipFill>
        <p:spPr>
          <a:xfrm>
            <a:off x="2" y="-2"/>
            <a:ext cx="2719831" cy="2826329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E204B-FFDD-443A-B94A-1B625CF9BD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5642" y="3019530"/>
            <a:ext cx="4880758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cs typeface="+mn-cs"/>
              </a:rPr>
              <a:t>Basin Plan</a:t>
            </a:r>
          </a:p>
          <a:p>
            <a:r>
              <a:rPr lang="en-US">
                <a:solidFill>
                  <a:schemeClr val="bg1"/>
                </a:solidFill>
                <a:cs typeface="+mn-cs"/>
              </a:rPr>
              <a:t>Triennial Review Process</a:t>
            </a:r>
          </a:p>
          <a:p>
            <a:r>
              <a:rPr lang="en-US">
                <a:solidFill>
                  <a:schemeClr val="bg1"/>
                </a:solidFill>
                <a:cs typeface="+mn-cs"/>
              </a:rPr>
              <a:t>2023 Triennial Review</a:t>
            </a:r>
            <a:endParaRPr lang="en-US">
              <a:solidFill>
                <a:schemeClr val="bg1"/>
              </a:solidFill>
              <a:cs typeface="Calibri Light"/>
            </a:endParaRPr>
          </a:p>
          <a:p>
            <a:pPr lvl="1"/>
            <a:r>
              <a:rPr lang="en-US" sz="2800">
                <a:solidFill>
                  <a:schemeClr val="bg1"/>
                </a:solidFill>
                <a:cs typeface="+mn-cs"/>
              </a:rPr>
              <a:t>Public Participation</a:t>
            </a:r>
          </a:p>
          <a:p>
            <a:pPr lvl="1"/>
            <a:r>
              <a:rPr lang="en-US" sz="2800">
                <a:solidFill>
                  <a:schemeClr val="bg1"/>
                </a:solidFill>
                <a:cs typeface="+mn-cs"/>
              </a:rPr>
              <a:t>Triennial Review List</a:t>
            </a:r>
          </a:p>
          <a:p>
            <a:pPr lvl="1"/>
            <a:r>
              <a:rPr lang="en-US" sz="2800">
                <a:solidFill>
                  <a:schemeClr val="bg1"/>
                </a:solidFill>
                <a:cs typeface="+mn-cs"/>
              </a:rPr>
              <a:t>Timeline</a:t>
            </a:r>
          </a:p>
          <a:p>
            <a:endParaRPr lang="en-US" sz="18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9F7DFA-2A10-4670-9A0F-CC022F3E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8462" y="750380"/>
            <a:ext cx="32875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chemeClr val="bg1"/>
                </a:solidFill>
                <a:cs typeface="+mj-cs"/>
              </a:rPr>
              <a:t>Overview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3B74D0-34D0-46B4-A961-93E341B3E5AB}"/>
              </a:ext>
            </a:extLst>
          </p:cNvPr>
          <p:cNvCxnSpPr>
            <a:cxnSpLocks/>
          </p:cNvCxnSpPr>
          <p:nvPr/>
        </p:nvCxnSpPr>
        <p:spPr>
          <a:xfrm>
            <a:off x="6096000" y="201881"/>
            <a:ext cx="1" cy="5985163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BD3D00C-FD78-46BD-9541-07BB4BB3B1F1}"/>
              </a:ext>
            </a:extLst>
          </p:cNvPr>
          <p:cNvSpPr txBox="1">
            <a:spLocks/>
          </p:cNvSpPr>
          <p:nvPr/>
        </p:nvSpPr>
        <p:spPr>
          <a:xfrm>
            <a:off x="6705601" y="3019530"/>
            <a:ext cx="4880758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04E7D"/>
                </a:solidFill>
                <a:cs typeface="+mn-cs"/>
              </a:rPr>
              <a:t>Plan de cuenca</a:t>
            </a:r>
          </a:p>
          <a:p>
            <a:r>
              <a:rPr lang="es-ES" dirty="0">
                <a:solidFill>
                  <a:srgbClr val="004E7D"/>
                </a:solidFill>
                <a:cs typeface="+mn-cs"/>
              </a:rPr>
              <a:t>Proceso de revisión trienal</a:t>
            </a:r>
          </a:p>
          <a:p>
            <a:r>
              <a:rPr lang="es-ES" dirty="0">
                <a:solidFill>
                  <a:srgbClr val="004E7D"/>
                </a:solidFill>
                <a:cs typeface="+mn-cs"/>
              </a:rPr>
              <a:t>Revisión trienal 2023</a:t>
            </a:r>
            <a:endParaRPr lang="es-ES" dirty="0">
              <a:solidFill>
                <a:srgbClr val="004E7D"/>
              </a:solidFill>
              <a:cs typeface="Calibri Light"/>
            </a:endParaRPr>
          </a:p>
          <a:p>
            <a:pPr lvl="1"/>
            <a:r>
              <a:rPr lang="es-ES" sz="2800" dirty="0">
                <a:solidFill>
                  <a:srgbClr val="004E7D"/>
                </a:solidFill>
                <a:cs typeface="+mn-cs"/>
              </a:rPr>
              <a:t>Participación pública</a:t>
            </a:r>
          </a:p>
          <a:p>
            <a:pPr lvl="1"/>
            <a:r>
              <a:rPr lang="es-ES" sz="2800" dirty="0">
                <a:solidFill>
                  <a:srgbClr val="004E7D"/>
                </a:solidFill>
                <a:cs typeface="+mn-cs"/>
              </a:rPr>
              <a:t>Lista de revisión trienal</a:t>
            </a:r>
          </a:p>
          <a:p>
            <a:pPr lvl="1"/>
            <a:r>
              <a:rPr lang="es-ES" sz="2800" dirty="0">
                <a:solidFill>
                  <a:srgbClr val="004E7D"/>
                </a:solidFill>
                <a:cs typeface="+mn-cs"/>
              </a:rPr>
              <a:t>Línea de tiempo</a:t>
            </a:r>
          </a:p>
          <a:p>
            <a:endParaRPr lang="es-ES" sz="1800" dirty="0">
              <a:solidFill>
                <a:srgbClr val="004E7D"/>
              </a:solidFill>
              <a:latin typeface="+mn-lt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F4AB83-7C8B-4892-A5F9-BA44148BAC43}"/>
              </a:ext>
            </a:extLst>
          </p:cNvPr>
          <p:cNvSpPr txBox="1">
            <a:spLocks/>
          </p:cNvSpPr>
          <p:nvPr/>
        </p:nvSpPr>
        <p:spPr>
          <a:xfrm>
            <a:off x="6721434" y="750379"/>
            <a:ext cx="327170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sz="4400" dirty="0">
                <a:solidFill>
                  <a:srgbClr val="004E7D"/>
                </a:solidFill>
                <a:cs typeface="+mj-cs"/>
              </a:rPr>
              <a:t>Resumen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30656-B51E-4EA5-8501-EB21C55613B3}"/>
              </a:ext>
            </a:extLst>
          </p:cNvPr>
          <p:cNvSpPr txBox="1"/>
          <p:nvPr/>
        </p:nvSpPr>
        <p:spPr>
          <a:xfrm>
            <a:off x="11887200" y="650054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tx1">
                    <a:lumMod val="95000"/>
                  </a:schemeClr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8110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>
            <a:extLst>
              <a:ext uri="{FF2B5EF4-FFF2-40B4-BE49-F238E27FC236}">
                <a16:creationId xmlns:a16="http://schemas.microsoft.com/office/drawing/2014/main" id="{61CB658B-F80F-4CB9-8B18-AA819383C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64" y="-27418"/>
            <a:ext cx="7803473" cy="6885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0223FE-D654-41E3-B51C-D50ECF65563E}"/>
              </a:ext>
            </a:extLst>
          </p:cNvPr>
          <p:cNvSpPr txBox="1"/>
          <p:nvPr/>
        </p:nvSpPr>
        <p:spPr>
          <a:xfrm rot="2723219">
            <a:off x="5492213" y="4800599"/>
            <a:ext cx="881393" cy="107722"/>
          </a:xfrm>
          <a:prstGeom prst="rect">
            <a:avLst/>
          </a:prstGeom>
          <a:solidFill>
            <a:srgbClr val="1684A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endParaRPr lang="en-US" sz="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764A28-0741-4269-8D7C-36525B16A593}"/>
              </a:ext>
            </a:extLst>
          </p:cNvPr>
          <p:cNvSpPr txBox="1"/>
          <p:nvPr/>
        </p:nvSpPr>
        <p:spPr>
          <a:xfrm rot="2723219">
            <a:off x="5655303" y="4877129"/>
            <a:ext cx="881393" cy="184666"/>
          </a:xfrm>
          <a:prstGeom prst="rect">
            <a:avLst/>
          </a:prstGeom>
          <a:solidFill>
            <a:srgbClr val="1684A2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>
                <a:solidFill>
                  <a:schemeClr val="bg1">
                    <a:lumMod val="95000"/>
                  </a:schemeClr>
                </a:solidFill>
              </a:rPr>
              <a:t>SALTON SEA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C6CBD5-4EA0-400A-9F5E-E1DE46D5B79D}"/>
              </a:ext>
            </a:extLst>
          </p:cNvPr>
          <p:cNvSpPr txBox="1"/>
          <p:nvPr/>
        </p:nvSpPr>
        <p:spPr>
          <a:xfrm>
            <a:off x="11887200" y="6500543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9867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FC28F-B734-401C-B15F-69163D472531}"/>
              </a:ext>
            </a:extLst>
          </p:cNvPr>
          <p:cNvSpPr txBox="1">
            <a:spLocks/>
          </p:cNvSpPr>
          <p:nvPr/>
        </p:nvSpPr>
        <p:spPr>
          <a:xfrm>
            <a:off x="674965" y="0"/>
            <a:ext cx="4810717" cy="1991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/>
              <a:t>What is a Basin Plan?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E00A13-3A82-4A58-A37A-7953C2543117}"/>
              </a:ext>
            </a:extLst>
          </p:cNvPr>
          <p:cNvSpPr txBox="1">
            <a:spLocks/>
          </p:cNvSpPr>
          <p:nvPr/>
        </p:nvSpPr>
        <p:spPr>
          <a:xfrm>
            <a:off x="654592" y="1771020"/>
            <a:ext cx="5441401" cy="420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Water Quality Standards</a:t>
            </a:r>
          </a:p>
          <a:p>
            <a:pPr lvl="1"/>
            <a:r>
              <a:rPr lang="en-US"/>
              <a:t>Beneficial Uses</a:t>
            </a:r>
          </a:p>
          <a:p>
            <a:pPr lvl="1"/>
            <a:r>
              <a:rPr lang="en-US"/>
              <a:t>Water Quality Objectives</a:t>
            </a:r>
          </a:p>
          <a:p>
            <a:r>
              <a:rPr lang="en-US"/>
              <a:t>Implementation plans</a:t>
            </a:r>
          </a:p>
          <a:p>
            <a:pPr lvl="1"/>
            <a:r>
              <a:rPr lang="en-US"/>
              <a:t>Total Maximum Daily Loads (TMDLs)</a:t>
            </a:r>
          </a:p>
          <a:p>
            <a:pPr lvl="1"/>
            <a:r>
              <a:rPr lang="en-US"/>
              <a:t>Prohibitions</a:t>
            </a:r>
          </a:p>
          <a:p>
            <a:r>
              <a:rPr lang="en-US"/>
              <a:t>Information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8EE11-E8E4-43FE-97EB-911A8D429BF2}"/>
              </a:ext>
            </a:extLst>
          </p:cNvPr>
          <p:cNvSpPr txBox="1">
            <a:spLocks/>
          </p:cNvSpPr>
          <p:nvPr/>
        </p:nvSpPr>
        <p:spPr>
          <a:xfrm>
            <a:off x="6706318" y="0"/>
            <a:ext cx="4810717" cy="1991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dirty="0">
                <a:solidFill>
                  <a:srgbClr val="004E7D"/>
                </a:solidFill>
              </a:rPr>
              <a:t>¿Qué es un plan de cuenca?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5DCEB-8F88-40CE-B5FF-C5035A8FEE55}"/>
              </a:ext>
            </a:extLst>
          </p:cNvPr>
          <p:cNvSpPr txBox="1">
            <a:spLocks/>
          </p:cNvSpPr>
          <p:nvPr/>
        </p:nvSpPr>
        <p:spPr>
          <a:xfrm>
            <a:off x="6706318" y="1771019"/>
            <a:ext cx="5136248" cy="420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04E7D"/>
                </a:solidFill>
              </a:rPr>
              <a:t>Estándares de calidad del agua</a:t>
            </a:r>
          </a:p>
          <a:p>
            <a:pPr lvl="1"/>
            <a:r>
              <a:rPr lang="es-ES" dirty="0">
                <a:solidFill>
                  <a:srgbClr val="004E7D"/>
                </a:solidFill>
              </a:rPr>
              <a:t>Usos beneficiosos</a:t>
            </a:r>
          </a:p>
          <a:p>
            <a:pPr lvl="1"/>
            <a:r>
              <a:rPr lang="es-ES" dirty="0">
                <a:solidFill>
                  <a:srgbClr val="004E7D"/>
                </a:solidFill>
              </a:rPr>
              <a:t>Objetivos de calidad del agua</a:t>
            </a:r>
          </a:p>
          <a:p>
            <a:r>
              <a:rPr lang="es-ES" dirty="0">
                <a:solidFill>
                  <a:srgbClr val="004E7D"/>
                </a:solidFill>
              </a:rPr>
              <a:t>Planes de implementación</a:t>
            </a:r>
          </a:p>
          <a:p>
            <a:pPr lvl="1"/>
            <a:r>
              <a:rPr lang="es-ES" dirty="0">
                <a:solidFill>
                  <a:srgbClr val="004E7D"/>
                </a:solidFill>
                <a:cs typeface="Arial"/>
              </a:rPr>
              <a:t>Cargas diarias máximas totales (TMDL)</a:t>
            </a:r>
          </a:p>
          <a:p>
            <a:pPr lvl="1"/>
            <a:r>
              <a:rPr lang="es-ES" dirty="0">
                <a:solidFill>
                  <a:srgbClr val="004E7D"/>
                </a:solidFill>
              </a:rPr>
              <a:t>Prohibiciones</a:t>
            </a:r>
          </a:p>
          <a:p>
            <a:r>
              <a:rPr lang="es-ES" dirty="0">
                <a:solidFill>
                  <a:srgbClr val="004E7D"/>
                </a:solidFill>
              </a:rPr>
              <a:t>Información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954C25-6CAA-4A76-B131-160068E298A2}"/>
              </a:ext>
            </a:extLst>
          </p:cNvPr>
          <p:cNvCxnSpPr>
            <a:cxnSpLocks/>
          </p:cNvCxnSpPr>
          <p:nvPr/>
        </p:nvCxnSpPr>
        <p:spPr>
          <a:xfrm>
            <a:off x="6096000" y="201881"/>
            <a:ext cx="1" cy="5985163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49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FC28F-B734-401C-B15F-69163D472531}"/>
              </a:ext>
            </a:extLst>
          </p:cNvPr>
          <p:cNvSpPr txBox="1">
            <a:spLocks/>
          </p:cNvSpPr>
          <p:nvPr/>
        </p:nvSpPr>
        <p:spPr>
          <a:xfrm>
            <a:off x="674965" y="0"/>
            <a:ext cx="4810717" cy="1991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cs typeface="Arial"/>
              </a:rPr>
              <a:t>Water Quality Standards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E00A13-3A82-4A58-A37A-7953C2543117}"/>
              </a:ext>
            </a:extLst>
          </p:cNvPr>
          <p:cNvSpPr txBox="1">
            <a:spLocks/>
          </p:cNvSpPr>
          <p:nvPr/>
        </p:nvSpPr>
        <p:spPr>
          <a:xfrm>
            <a:off x="654592" y="1771020"/>
            <a:ext cx="5441401" cy="420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Water Quality Standards</a:t>
            </a:r>
          </a:p>
          <a:p>
            <a:pPr lvl="1"/>
            <a:r>
              <a:rPr lang="en-US"/>
              <a:t>Beneficial Uses</a:t>
            </a:r>
          </a:p>
          <a:p>
            <a:pPr lvl="1"/>
            <a:r>
              <a:rPr lang="en-US"/>
              <a:t>Water Quality Objectives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8EE11-E8E4-43FE-97EB-911A8D429BF2}"/>
              </a:ext>
            </a:extLst>
          </p:cNvPr>
          <p:cNvSpPr txBox="1">
            <a:spLocks/>
          </p:cNvSpPr>
          <p:nvPr/>
        </p:nvSpPr>
        <p:spPr>
          <a:xfrm>
            <a:off x="6706318" y="0"/>
            <a:ext cx="4810717" cy="1991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dirty="0">
                <a:solidFill>
                  <a:srgbClr val="004E7D"/>
                </a:solidFill>
                <a:cs typeface="Arial"/>
              </a:rPr>
              <a:t>Estándares de calidad del agua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5DCEB-8F88-40CE-B5FF-C5035A8FEE55}"/>
              </a:ext>
            </a:extLst>
          </p:cNvPr>
          <p:cNvSpPr txBox="1">
            <a:spLocks/>
          </p:cNvSpPr>
          <p:nvPr/>
        </p:nvSpPr>
        <p:spPr>
          <a:xfrm>
            <a:off x="6706318" y="1771019"/>
            <a:ext cx="5136248" cy="420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04E7D"/>
                </a:solidFill>
              </a:rPr>
              <a:t>Estándares de calidad del agua</a:t>
            </a:r>
          </a:p>
          <a:p>
            <a:pPr lvl="1"/>
            <a:r>
              <a:rPr lang="es-ES" dirty="0">
                <a:solidFill>
                  <a:srgbClr val="004E7D"/>
                </a:solidFill>
              </a:rPr>
              <a:t>Usos beneficiosos</a:t>
            </a:r>
          </a:p>
          <a:p>
            <a:pPr lvl="1"/>
            <a:r>
              <a:rPr lang="es-ES" dirty="0">
                <a:solidFill>
                  <a:srgbClr val="004E7D"/>
                </a:solidFill>
              </a:rPr>
              <a:t>Objetivos de calidad del agua</a:t>
            </a:r>
          </a:p>
          <a:p>
            <a:pPr marL="0" indent="0">
              <a:buNone/>
            </a:pPr>
            <a:endParaRPr lang="es-ES" dirty="0">
              <a:solidFill>
                <a:srgbClr val="004E7D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954C25-6CAA-4A76-B131-160068E298A2}"/>
              </a:ext>
            </a:extLst>
          </p:cNvPr>
          <p:cNvCxnSpPr>
            <a:cxnSpLocks/>
          </p:cNvCxnSpPr>
          <p:nvPr/>
        </p:nvCxnSpPr>
        <p:spPr>
          <a:xfrm>
            <a:off x="6096000" y="201881"/>
            <a:ext cx="1" cy="5985163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8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FC28F-B734-401C-B15F-69163D472531}"/>
              </a:ext>
            </a:extLst>
          </p:cNvPr>
          <p:cNvSpPr txBox="1">
            <a:spLocks/>
          </p:cNvSpPr>
          <p:nvPr/>
        </p:nvSpPr>
        <p:spPr>
          <a:xfrm>
            <a:off x="674965" y="0"/>
            <a:ext cx="4810717" cy="1991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cs typeface="Arial"/>
              </a:rPr>
              <a:t>Implementation Plans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E00A13-3A82-4A58-A37A-7953C2543117}"/>
              </a:ext>
            </a:extLst>
          </p:cNvPr>
          <p:cNvSpPr txBox="1">
            <a:spLocks/>
          </p:cNvSpPr>
          <p:nvPr/>
        </p:nvSpPr>
        <p:spPr>
          <a:xfrm>
            <a:off x="654592" y="1771020"/>
            <a:ext cx="5441401" cy="420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/>
          </a:p>
          <a:p>
            <a:r>
              <a:rPr lang="en-US"/>
              <a:t>Implementation plans</a:t>
            </a:r>
          </a:p>
          <a:p>
            <a:pPr lvl="1"/>
            <a:r>
              <a:rPr lang="en-US"/>
              <a:t>Total Maximum Daily Loads (TMDLs)</a:t>
            </a:r>
          </a:p>
          <a:p>
            <a:pPr lvl="1"/>
            <a:r>
              <a:rPr lang="en-US"/>
              <a:t>Prohibitions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8EE11-E8E4-43FE-97EB-911A8D429BF2}"/>
              </a:ext>
            </a:extLst>
          </p:cNvPr>
          <p:cNvSpPr txBox="1">
            <a:spLocks/>
          </p:cNvSpPr>
          <p:nvPr/>
        </p:nvSpPr>
        <p:spPr>
          <a:xfrm>
            <a:off x="6706318" y="0"/>
            <a:ext cx="4810717" cy="1991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dirty="0">
                <a:solidFill>
                  <a:srgbClr val="004E7D"/>
                </a:solidFill>
                <a:cs typeface="Arial"/>
              </a:rPr>
              <a:t>Planes de implementación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5DCEB-8F88-40CE-B5FF-C5035A8FEE55}"/>
              </a:ext>
            </a:extLst>
          </p:cNvPr>
          <p:cNvSpPr txBox="1">
            <a:spLocks/>
          </p:cNvSpPr>
          <p:nvPr/>
        </p:nvSpPr>
        <p:spPr>
          <a:xfrm>
            <a:off x="6706318" y="1771019"/>
            <a:ext cx="5136248" cy="4206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S" dirty="0">
              <a:solidFill>
                <a:srgbClr val="004E7D"/>
              </a:solidFill>
            </a:endParaRPr>
          </a:p>
          <a:p>
            <a:r>
              <a:rPr lang="es-ES" dirty="0">
                <a:solidFill>
                  <a:srgbClr val="004E7D"/>
                </a:solidFill>
              </a:rPr>
              <a:t>Planes de implementación</a:t>
            </a:r>
          </a:p>
          <a:p>
            <a:pPr lvl="1"/>
            <a:r>
              <a:rPr lang="es-ES" dirty="0">
                <a:solidFill>
                  <a:srgbClr val="004E7D"/>
                </a:solidFill>
                <a:cs typeface="Arial"/>
              </a:rPr>
              <a:t>Cargas diarias máximas totales (TMDL)</a:t>
            </a:r>
          </a:p>
          <a:p>
            <a:pPr lvl="1"/>
            <a:r>
              <a:rPr lang="es-ES" dirty="0">
                <a:solidFill>
                  <a:srgbClr val="004E7D"/>
                </a:solidFill>
              </a:rPr>
              <a:t>Prohibiciones</a:t>
            </a:r>
          </a:p>
          <a:p>
            <a:pPr marL="0" indent="0">
              <a:buNone/>
            </a:pPr>
            <a:endParaRPr lang="es-ES" dirty="0">
              <a:solidFill>
                <a:srgbClr val="004E7D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954C25-6CAA-4A76-B131-160068E298A2}"/>
              </a:ext>
            </a:extLst>
          </p:cNvPr>
          <p:cNvCxnSpPr>
            <a:cxnSpLocks/>
          </p:cNvCxnSpPr>
          <p:nvPr/>
        </p:nvCxnSpPr>
        <p:spPr>
          <a:xfrm>
            <a:off x="6096000" y="201881"/>
            <a:ext cx="1" cy="5985163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94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5CFC28F-B734-401C-B15F-69163D472531}"/>
              </a:ext>
            </a:extLst>
          </p:cNvPr>
          <p:cNvSpPr txBox="1">
            <a:spLocks/>
          </p:cNvSpPr>
          <p:nvPr/>
        </p:nvSpPr>
        <p:spPr>
          <a:xfrm>
            <a:off x="674965" y="0"/>
            <a:ext cx="4810717" cy="1991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>
                <a:cs typeface="Arial"/>
              </a:rPr>
              <a:t>Information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AE00A13-3A82-4A58-A37A-7953C2543117}"/>
              </a:ext>
            </a:extLst>
          </p:cNvPr>
          <p:cNvSpPr txBox="1">
            <a:spLocks/>
          </p:cNvSpPr>
          <p:nvPr/>
        </p:nvSpPr>
        <p:spPr>
          <a:xfrm>
            <a:off x="678782" y="2291115"/>
            <a:ext cx="5417211" cy="2549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Arial"/>
              </a:rPr>
              <a:t>Information</a:t>
            </a:r>
          </a:p>
          <a:p>
            <a:pPr lvl="1"/>
            <a:r>
              <a:rPr lang="en-US">
                <a:cs typeface="Arial"/>
              </a:rPr>
              <a:t>Descriptions</a:t>
            </a:r>
            <a:endParaRPr lang="en-US"/>
          </a:p>
          <a:p>
            <a:pPr lvl="1"/>
            <a:r>
              <a:rPr lang="en-US">
                <a:cs typeface="Arial"/>
              </a:rPr>
              <a:t>Policies</a:t>
            </a:r>
          </a:p>
          <a:p>
            <a:pPr lvl="1"/>
            <a:r>
              <a:rPr lang="en-US">
                <a:cs typeface="Arial"/>
              </a:rPr>
              <a:t>Monitoring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8EE11-E8E4-43FE-97EB-911A8D429BF2}"/>
              </a:ext>
            </a:extLst>
          </p:cNvPr>
          <p:cNvSpPr txBox="1">
            <a:spLocks/>
          </p:cNvSpPr>
          <p:nvPr/>
        </p:nvSpPr>
        <p:spPr>
          <a:xfrm>
            <a:off x="6706318" y="0"/>
            <a:ext cx="4810717" cy="1991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s-ES" dirty="0">
                <a:solidFill>
                  <a:srgbClr val="004E7D"/>
                </a:solidFill>
                <a:cs typeface="Arial"/>
              </a:rPr>
              <a:t>Información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5DCEB-8F88-40CE-B5FF-C5035A8FEE55}"/>
              </a:ext>
            </a:extLst>
          </p:cNvPr>
          <p:cNvSpPr txBox="1">
            <a:spLocks/>
          </p:cNvSpPr>
          <p:nvPr/>
        </p:nvSpPr>
        <p:spPr>
          <a:xfrm>
            <a:off x="6633747" y="2133876"/>
            <a:ext cx="5136248" cy="270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04E7D"/>
                </a:solidFill>
                <a:cs typeface="Arial"/>
              </a:rPr>
              <a:t>Información</a:t>
            </a:r>
            <a:endParaRPr lang="es-ES" dirty="0">
              <a:cs typeface="Arial"/>
            </a:endParaRPr>
          </a:p>
          <a:p>
            <a:pPr lvl="1"/>
            <a:r>
              <a:rPr lang="es-ES" dirty="0">
                <a:solidFill>
                  <a:srgbClr val="004E7D"/>
                </a:solidFill>
                <a:cs typeface="Arial"/>
              </a:rPr>
              <a:t>Descripciones</a:t>
            </a:r>
          </a:p>
          <a:p>
            <a:pPr lvl="1"/>
            <a:r>
              <a:rPr lang="es-ES" dirty="0">
                <a:solidFill>
                  <a:srgbClr val="004E7D"/>
                </a:solidFill>
                <a:cs typeface="Arial"/>
              </a:rPr>
              <a:t>Políticas</a:t>
            </a:r>
          </a:p>
          <a:p>
            <a:pPr lvl="1"/>
            <a:r>
              <a:rPr lang="es-ES" dirty="0">
                <a:solidFill>
                  <a:srgbClr val="004E7D"/>
                </a:solidFill>
                <a:cs typeface="Arial"/>
              </a:rPr>
              <a:t>Monitoreo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954C25-6CAA-4A76-B131-160068E298A2}"/>
              </a:ext>
            </a:extLst>
          </p:cNvPr>
          <p:cNvCxnSpPr>
            <a:cxnSpLocks/>
          </p:cNvCxnSpPr>
          <p:nvPr/>
        </p:nvCxnSpPr>
        <p:spPr>
          <a:xfrm>
            <a:off x="6096000" y="201881"/>
            <a:ext cx="1" cy="5985163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734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ck, outdoor, nature, rocky&#10;&#10;Description automatically generated">
            <a:extLst>
              <a:ext uri="{FF2B5EF4-FFF2-40B4-BE49-F238E27FC236}">
                <a16:creationId xmlns:a16="http://schemas.microsoft.com/office/drawing/2014/main" id="{9E61C40E-2585-4910-B4F2-36AB32F302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-2"/>
          <a:stretch/>
        </p:blipFill>
        <p:spPr>
          <a:xfrm>
            <a:off x="1" y="3"/>
            <a:ext cx="2778825" cy="2362358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778759-13A3-4158-AC0E-CCF5D9B44B27}"/>
              </a:ext>
            </a:extLst>
          </p:cNvPr>
          <p:cNvSpPr txBox="1"/>
          <p:nvPr/>
        </p:nvSpPr>
        <p:spPr>
          <a:xfrm>
            <a:off x="-83128" y="6361062"/>
            <a:ext cx="230704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chemeClr val="accent5">
                    <a:lumMod val="60000"/>
                    <a:lumOff val="40000"/>
                  </a:schemeClr>
                </a:solidFill>
                <a:hlinkClick r:id="rId4" tooltip="https://commons.wikimedia.org/wiki/File:Joshua-National-Park-California0997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chemeClr val="accent5">
                    <a:lumMod val="60000"/>
                    <a:lumOff val="40000"/>
                  </a:schemeClr>
                </a:solidFill>
              </a:rPr>
              <a:t> by Unknown Author is licensed under </a:t>
            </a:r>
            <a:r>
              <a:rPr lang="en-US" sz="700">
                <a:solidFill>
                  <a:schemeClr val="accent5">
                    <a:lumMod val="60000"/>
                    <a:lumOff val="40000"/>
                  </a:schemeClr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01D28FC-E1FD-44B9-B904-1AC76255AE9C}"/>
              </a:ext>
            </a:extLst>
          </p:cNvPr>
          <p:cNvSpPr txBox="1">
            <a:spLocks/>
          </p:cNvSpPr>
          <p:nvPr/>
        </p:nvSpPr>
        <p:spPr>
          <a:xfrm>
            <a:off x="2692798" y="428439"/>
            <a:ext cx="2778823" cy="268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>
                <a:cs typeface="+mj-cs"/>
              </a:rPr>
              <a:t>What is a Triennial Review?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74FF857-856F-485E-A2E3-E60207F9201C}"/>
              </a:ext>
            </a:extLst>
          </p:cNvPr>
          <p:cNvSpPr txBox="1">
            <a:spLocks/>
          </p:cNvSpPr>
          <p:nvPr/>
        </p:nvSpPr>
        <p:spPr>
          <a:xfrm>
            <a:off x="861226" y="3241018"/>
            <a:ext cx="3689091" cy="2195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cs typeface="+mn-cs"/>
              </a:rPr>
              <a:t>Review the Basin Plan</a:t>
            </a:r>
          </a:p>
          <a:p>
            <a:r>
              <a:rPr lang="en-US" sz="2200" dirty="0">
                <a:cs typeface="+mn-cs"/>
              </a:rPr>
              <a:t>Draft Triennial Review List</a:t>
            </a:r>
          </a:p>
          <a:p>
            <a:r>
              <a:rPr lang="en-US" sz="2200" dirty="0">
                <a:cs typeface="+mn-cs"/>
              </a:rPr>
              <a:t>Public Comment</a:t>
            </a:r>
          </a:p>
          <a:p>
            <a:r>
              <a:rPr lang="en-US" sz="2200" dirty="0">
                <a:cs typeface="+mn-cs"/>
              </a:rPr>
              <a:t>Public Hearing</a:t>
            </a:r>
          </a:p>
          <a:p>
            <a:r>
              <a:rPr lang="en-US" sz="2200" dirty="0">
                <a:cs typeface="+mn-cs"/>
              </a:rPr>
              <a:t>Board Approval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B40A1-CE4E-439C-B2AA-BB0A836E93D6}"/>
              </a:ext>
            </a:extLst>
          </p:cNvPr>
          <p:cNvSpPr txBox="1">
            <a:spLocks/>
          </p:cNvSpPr>
          <p:nvPr/>
        </p:nvSpPr>
        <p:spPr>
          <a:xfrm>
            <a:off x="6775006" y="428439"/>
            <a:ext cx="2778823" cy="2681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s-ES" sz="4000" dirty="0">
                <a:solidFill>
                  <a:srgbClr val="004E7D"/>
                </a:solidFill>
                <a:cs typeface="+mj-cs"/>
              </a:rPr>
              <a:t>¿Qué es una revisión trienal?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7C64B-34E5-4419-9CA6-0813392A4509}"/>
              </a:ext>
            </a:extLst>
          </p:cNvPr>
          <p:cNvSpPr txBox="1">
            <a:spLocks/>
          </p:cNvSpPr>
          <p:nvPr/>
        </p:nvSpPr>
        <p:spPr>
          <a:xfrm>
            <a:off x="6775006" y="3241017"/>
            <a:ext cx="3840955" cy="2423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200" dirty="0">
                <a:solidFill>
                  <a:srgbClr val="004E7D"/>
                </a:solidFill>
                <a:cs typeface="+mn-cs"/>
              </a:rPr>
              <a:t>Revisar el plan de cuenca</a:t>
            </a:r>
          </a:p>
          <a:p>
            <a:r>
              <a:rPr lang="es-ES" sz="2200" dirty="0">
                <a:solidFill>
                  <a:srgbClr val="004E7D"/>
                </a:solidFill>
                <a:cs typeface="+mn-cs"/>
              </a:rPr>
              <a:t>Hacer un borrador de la lista de revisión trienal</a:t>
            </a:r>
          </a:p>
          <a:p>
            <a:r>
              <a:rPr lang="es-ES" sz="2200" dirty="0">
                <a:solidFill>
                  <a:srgbClr val="004E7D"/>
                </a:solidFill>
                <a:cs typeface="+mn-cs"/>
              </a:rPr>
              <a:t>Comentarios públicos</a:t>
            </a:r>
          </a:p>
          <a:p>
            <a:r>
              <a:rPr lang="es-ES" sz="2200" dirty="0">
                <a:solidFill>
                  <a:srgbClr val="004E7D"/>
                </a:solidFill>
                <a:cs typeface="+mn-cs"/>
              </a:rPr>
              <a:t>Audiencia pública</a:t>
            </a:r>
          </a:p>
          <a:p>
            <a:r>
              <a:rPr lang="es-ES" sz="2200" dirty="0">
                <a:solidFill>
                  <a:srgbClr val="004E7D"/>
                </a:solidFill>
                <a:cs typeface="+mn-cs"/>
              </a:rPr>
              <a:t>Aprobación de la Junta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A1BF690-7647-48CB-A907-355CA8EF59A2}"/>
              </a:ext>
            </a:extLst>
          </p:cNvPr>
          <p:cNvCxnSpPr>
            <a:cxnSpLocks/>
          </p:cNvCxnSpPr>
          <p:nvPr/>
        </p:nvCxnSpPr>
        <p:spPr>
          <a:xfrm>
            <a:off x="6096000" y="201881"/>
            <a:ext cx="1" cy="5985163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34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B325EA3-569E-448A-BFA7-F6CE5E45F25A}"/>
              </a:ext>
            </a:extLst>
          </p:cNvPr>
          <p:cNvSpPr txBox="1">
            <a:spLocks/>
          </p:cNvSpPr>
          <p:nvPr/>
        </p:nvSpPr>
        <p:spPr>
          <a:xfrm>
            <a:off x="436903" y="693253"/>
            <a:ext cx="54913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cs typeface="+mj-cs"/>
              </a:rPr>
              <a:t>What is a Triennial Review List?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DE100BB-A00D-44F4-BBC4-B7F2EC4966D6}"/>
              </a:ext>
            </a:extLst>
          </p:cNvPr>
          <p:cNvSpPr txBox="1">
            <a:spLocks/>
          </p:cNvSpPr>
          <p:nvPr/>
        </p:nvSpPr>
        <p:spPr>
          <a:xfrm>
            <a:off x="134586" y="2414970"/>
            <a:ext cx="5961410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+mn-cs"/>
              </a:rPr>
              <a:t>Three-year </a:t>
            </a:r>
            <a:r>
              <a:rPr lang="en-US" dirty="0" err="1">
                <a:cs typeface="+mn-cs"/>
              </a:rPr>
              <a:t>workplan</a:t>
            </a:r>
            <a:endParaRPr lang="en-US" dirty="0">
              <a:cs typeface="+mn-cs"/>
            </a:endParaRPr>
          </a:p>
          <a:p>
            <a:r>
              <a:rPr lang="en-US" dirty="0">
                <a:cs typeface="+mn-cs"/>
              </a:rPr>
              <a:t>Potential Basin Plan Amendments</a:t>
            </a:r>
          </a:p>
          <a:p>
            <a:r>
              <a:rPr lang="en-US" dirty="0">
                <a:cs typeface="+mn-cs"/>
              </a:rPr>
              <a:t>Includes ongoing and new projects</a:t>
            </a:r>
          </a:p>
          <a:p>
            <a:r>
              <a:rPr lang="en-US" dirty="0">
                <a:cs typeface="+mn-cs"/>
              </a:rPr>
              <a:t>Prioritized by ranking the projects</a:t>
            </a:r>
          </a:p>
          <a:p>
            <a:r>
              <a:rPr lang="en-US" dirty="0">
                <a:cs typeface="+mn-cs"/>
              </a:rPr>
              <a:t>Continued by subsequent Triennial Reviews</a:t>
            </a:r>
          </a:p>
          <a:p>
            <a:endParaRPr lang="en-US" dirty="0">
              <a:cs typeface="+mn-cs"/>
            </a:endParaRPr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C92D25F-9BEB-4F2F-A157-B65C612024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-2"/>
          <a:stretch/>
        </p:blipFill>
        <p:spPr>
          <a:xfrm>
            <a:off x="9391" y="5284546"/>
            <a:ext cx="1641273" cy="1652209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F61083-C282-495F-A84C-E41F9C50A217}"/>
              </a:ext>
            </a:extLst>
          </p:cNvPr>
          <p:cNvSpPr txBox="1"/>
          <p:nvPr/>
        </p:nvSpPr>
        <p:spPr>
          <a:xfrm>
            <a:off x="1318161" y="6627168"/>
            <a:ext cx="33666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olidFill>
                  <a:schemeClr val="accent5">
                    <a:lumMod val="60000"/>
                    <a:lumOff val="40000"/>
                  </a:schemeClr>
                </a:solidFill>
                <a:hlinkClick r:id="rId5" tooltip="https://www.flickr.com/photos/61056899@N06/575130174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900">
                <a:solidFill>
                  <a:schemeClr val="accent5">
                    <a:lumMod val="60000"/>
                    <a:lumOff val="40000"/>
                  </a:schemeClr>
                </a:solidFill>
              </a:rPr>
              <a:t> by Unknown Author is licensed under </a:t>
            </a:r>
            <a:r>
              <a:rPr lang="en-US" sz="900">
                <a:solidFill>
                  <a:schemeClr val="accent5">
                    <a:lumMod val="60000"/>
                    <a:lumOff val="40000"/>
                  </a:schemeClr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9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734578-32E9-415F-8638-AB28E587CC8A}"/>
              </a:ext>
            </a:extLst>
          </p:cNvPr>
          <p:cNvSpPr txBox="1">
            <a:spLocks/>
          </p:cNvSpPr>
          <p:nvPr/>
        </p:nvSpPr>
        <p:spPr>
          <a:xfrm>
            <a:off x="6566052" y="693252"/>
            <a:ext cx="54913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ES" dirty="0">
                <a:solidFill>
                  <a:srgbClr val="004E7D"/>
                </a:solidFill>
                <a:cs typeface="+mj-cs"/>
              </a:rPr>
              <a:t>¿Qué es una </a:t>
            </a:r>
            <a:r>
              <a:rPr lang="es-ES" dirty="0">
                <a:solidFill>
                  <a:srgbClr val="004E7D"/>
                </a:solidFill>
              </a:rPr>
              <a:t>lista de revisión trienal?</a:t>
            </a:r>
            <a:endParaRPr lang="es-ES" dirty="0">
              <a:solidFill>
                <a:srgbClr val="004E7D"/>
              </a:solidFill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C2F17-2A1E-426E-A6CD-CD6DF1745B15}"/>
              </a:ext>
            </a:extLst>
          </p:cNvPr>
          <p:cNvSpPr txBox="1">
            <a:spLocks/>
          </p:cNvSpPr>
          <p:nvPr/>
        </p:nvSpPr>
        <p:spPr>
          <a:xfrm>
            <a:off x="6211290" y="2414970"/>
            <a:ext cx="5961410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004E7D"/>
                </a:solidFill>
                <a:cs typeface="+mn-cs"/>
              </a:rPr>
              <a:t>Plan de trabajo a tres años</a:t>
            </a:r>
          </a:p>
          <a:p>
            <a:r>
              <a:rPr lang="es-ES" dirty="0">
                <a:solidFill>
                  <a:srgbClr val="004E7D"/>
                </a:solidFill>
                <a:cs typeface="+mn-cs"/>
              </a:rPr>
              <a:t>Enmiendas al plan de cuenca potencial</a:t>
            </a:r>
          </a:p>
          <a:p>
            <a:r>
              <a:rPr lang="es-ES" dirty="0">
                <a:solidFill>
                  <a:srgbClr val="004E7D"/>
                </a:solidFill>
                <a:cs typeface="+mn-cs"/>
              </a:rPr>
              <a:t>Incluye proyectos en curso y nuevos</a:t>
            </a:r>
          </a:p>
          <a:p>
            <a:r>
              <a:rPr lang="es-ES" dirty="0">
                <a:solidFill>
                  <a:srgbClr val="004E7D"/>
                </a:solidFill>
                <a:cs typeface="+mn-cs"/>
              </a:rPr>
              <a:t>Priorización por orden de importancia de los proyectos</a:t>
            </a:r>
          </a:p>
          <a:p>
            <a:r>
              <a:rPr lang="es-ES" dirty="0">
                <a:solidFill>
                  <a:srgbClr val="004E7D"/>
                </a:solidFill>
                <a:cs typeface="+mn-cs"/>
              </a:rPr>
              <a:t>Continuación en revisiones trienales posteriores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E092C4-6D51-42BC-B725-6161AEE02B61}"/>
              </a:ext>
            </a:extLst>
          </p:cNvPr>
          <p:cNvCxnSpPr>
            <a:cxnSpLocks/>
          </p:cNvCxnSpPr>
          <p:nvPr/>
        </p:nvCxnSpPr>
        <p:spPr>
          <a:xfrm>
            <a:off x="6096000" y="201881"/>
            <a:ext cx="1" cy="5985163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296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slide template.potx" id="{00C0EF7B-A2A0-4CA9-875F-B2E6923A18E3}" vid="{E003982A-35F4-40AE-B379-622D63BE7A56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1965</Words>
  <Application>Microsoft Office PowerPoint</Application>
  <PresentationFormat>Widescreen</PresentationFormat>
  <Paragraphs>599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</vt:lpstr>
      <vt:lpstr>Office Theme</vt:lpstr>
      <vt:lpstr>Blank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Ranking Criteria</vt:lpstr>
      <vt:lpstr>Estado de la revisión trienal 2020</vt:lpstr>
      <vt:lpstr>PowerPoint Presentation</vt:lpstr>
      <vt:lpstr>PowerPoint Presentation</vt:lpstr>
      <vt:lpstr>PowerPoint Presentation</vt:lpstr>
      <vt:lpstr>Timeline</vt:lpstr>
      <vt:lpstr>Stay Involved!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2023-10-04T20:51:43Z</dcterms:created>
  <dcterms:modified xsi:type="dcterms:W3CDTF">2023-10-10T22:24:53Z</dcterms:modified>
</cp:coreProperties>
</file>