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4"/>
  </p:notesMasterIdLst>
  <p:handoutMasterIdLst>
    <p:handoutMasterId r:id="rId15"/>
  </p:handoutMasterIdLst>
  <p:sldIdLst>
    <p:sldId id="303" r:id="rId2"/>
    <p:sldId id="312" r:id="rId3"/>
    <p:sldId id="321" r:id="rId4"/>
    <p:sldId id="326" r:id="rId5"/>
    <p:sldId id="337" r:id="rId6"/>
    <p:sldId id="329" r:id="rId7"/>
    <p:sldId id="328" r:id="rId8"/>
    <p:sldId id="330" r:id="rId9"/>
    <p:sldId id="324" r:id="rId10"/>
    <p:sldId id="333" r:id="rId11"/>
    <p:sldId id="325" r:id="rId12"/>
    <p:sldId id="332"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y Hancock" initials="TH" lastIdx="15" clrIdx="0"/>
  <p:cmAuthor id="1" name="Nathan Griffin" initials="MWH_NG" lastIdx="1" clrIdx="1"/>
  <p:cmAuthor id="2" name="Adnan Anabtawi" initials="AA" lastIdx="0" clrIdx="2"/>
  <p:cmAuthor id="3" name="Miller, Linda Lee" initials="MLL"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D75F"/>
    <a:srgbClr val="BFD7F9"/>
    <a:srgbClr val="91C6F7"/>
    <a:srgbClr val="2B4BED"/>
    <a:srgbClr val="1791FF"/>
    <a:srgbClr val="385D8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7798" autoAdjust="0"/>
  </p:normalViewPr>
  <p:slideViewPr>
    <p:cSldViewPr>
      <p:cViewPr>
        <p:scale>
          <a:sx n="50" d="100"/>
          <a:sy n="50" d="100"/>
        </p:scale>
        <p:origin x="-3384" y="-10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6DBEC419-6BCE-4953-B501-C1F1C4AA677D}" type="datetimeFigureOut">
              <a:rPr lang="en-US" smtClean="0"/>
              <a:t>10/8/2014</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1C698E00-C8D4-430C-B59D-8D12DEAB3B90}" type="slidenum">
              <a:rPr lang="en-US" smtClean="0"/>
              <a:t>‹#›</a:t>
            </a:fld>
            <a:endParaRPr lang="en-US" dirty="0"/>
          </a:p>
        </p:txBody>
      </p:sp>
    </p:spTree>
    <p:extLst>
      <p:ext uri="{BB962C8B-B14F-4D97-AF65-F5344CB8AC3E}">
        <p14:creationId xmlns:p14="http://schemas.microsoft.com/office/powerpoint/2010/main" val="4097421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BCE739F-51AF-422B-A0BF-AA00A545E6B0}" type="datetimeFigureOut">
              <a:rPr lang="en-US" smtClean="0"/>
              <a:t>10/8/2014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F07A0586-F576-494F-8D46-A9B98B148A1F}" type="slidenum">
              <a:rPr lang="en-US" smtClean="0"/>
              <a:t>‹#›</a:t>
            </a:fld>
            <a:endParaRPr lang="en-US" dirty="0"/>
          </a:p>
        </p:txBody>
      </p:sp>
    </p:spTree>
    <p:extLst>
      <p:ext uri="{BB962C8B-B14F-4D97-AF65-F5344CB8AC3E}">
        <p14:creationId xmlns:p14="http://schemas.microsoft.com/office/powerpoint/2010/main" val="129260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64DB0-E811-44A8-9D19-184F4D810B7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01177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A0586-F576-494F-8D46-A9B98B148A1F}" type="slidenum">
              <a:rPr lang="en-US" smtClean="0"/>
              <a:t>10</a:t>
            </a:fld>
            <a:endParaRPr lang="en-US" dirty="0"/>
          </a:p>
        </p:txBody>
      </p:sp>
    </p:spTree>
    <p:extLst>
      <p:ext uri="{BB962C8B-B14F-4D97-AF65-F5344CB8AC3E}">
        <p14:creationId xmlns:p14="http://schemas.microsoft.com/office/powerpoint/2010/main" val="73646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A0586-F576-494F-8D46-A9B98B148A1F}" type="slidenum">
              <a:rPr lang="en-US" smtClean="0"/>
              <a:t>11</a:t>
            </a:fld>
            <a:endParaRPr lang="en-US" dirty="0"/>
          </a:p>
        </p:txBody>
      </p:sp>
    </p:spTree>
    <p:extLst>
      <p:ext uri="{BB962C8B-B14F-4D97-AF65-F5344CB8AC3E}">
        <p14:creationId xmlns:p14="http://schemas.microsoft.com/office/powerpoint/2010/main" val="132430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A0586-F576-494F-8D46-A9B98B148A1F}" type="slidenum">
              <a:rPr lang="en-US" smtClean="0"/>
              <a:t>12</a:t>
            </a:fld>
            <a:endParaRPr lang="en-US" dirty="0"/>
          </a:p>
        </p:txBody>
      </p:sp>
    </p:spTree>
    <p:extLst>
      <p:ext uri="{BB962C8B-B14F-4D97-AF65-F5344CB8AC3E}">
        <p14:creationId xmlns:p14="http://schemas.microsoft.com/office/powerpoint/2010/main" val="393797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Group Members</a:t>
            </a:r>
          </a:p>
          <a:p>
            <a:r>
              <a:rPr lang="en-US" dirty="0" smtClean="0"/>
              <a:t>Area (square miles)</a:t>
            </a:r>
          </a:p>
          <a:p>
            <a:r>
              <a:rPr lang="en-US" dirty="0" smtClean="0"/>
              <a:t>Claremont</a:t>
            </a:r>
            <a:r>
              <a:rPr lang="en-US" baseline="0" dirty="0" smtClean="0"/>
              <a:t>  - </a:t>
            </a:r>
            <a:r>
              <a:rPr lang="en-US" dirty="0" smtClean="0"/>
              <a:t>13.0</a:t>
            </a:r>
          </a:p>
          <a:p>
            <a:r>
              <a:rPr lang="en-US" dirty="0" smtClean="0"/>
              <a:t>La Verne</a:t>
            </a:r>
            <a:r>
              <a:rPr lang="en-US" baseline="0" dirty="0" smtClean="0"/>
              <a:t> - </a:t>
            </a:r>
            <a:r>
              <a:rPr lang="en-US" dirty="0" smtClean="0"/>
              <a:t>6.3</a:t>
            </a:r>
          </a:p>
          <a:p>
            <a:r>
              <a:rPr lang="en-US" dirty="0" smtClean="0"/>
              <a:t>Pomona - 21.9</a:t>
            </a:r>
          </a:p>
          <a:p>
            <a:r>
              <a:rPr lang="en-US" dirty="0" smtClean="0"/>
              <a:t>San Dimas - 14.3</a:t>
            </a:r>
          </a:p>
          <a:p>
            <a:r>
              <a:rPr lang="en-US" dirty="0" smtClean="0"/>
              <a:t>Total</a:t>
            </a:r>
            <a:r>
              <a:rPr lang="en-US" baseline="0" dirty="0" smtClean="0"/>
              <a:t> = </a:t>
            </a:r>
            <a:r>
              <a:rPr lang="en-US" dirty="0" smtClean="0"/>
              <a:t>55.5</a:t>
            </a:r>
          </a:p>
          <a:p>
            <a:endParaRPr lang="en-US" dirty="0" smtClean="0"/>
          </a:p>
          <a:p>
            <a:r>
              <a:rPr lang="en-US" sz="1200" kern="1200" dirty="0" smtClean="0">
                <a:solidFill>
                  <a:schemeClr val="tx1"/>
                </a:solidFill>
                <a:effectLst/>
                <a:latin typeface="+mn-lt"/>
                <a:ea typeface="+mn-ea"/>
                <a:cs typeface="+mn-cs"/>
              </a:rPr>
              <a:t>A portion of the Angeles National Forest and other open spaces overlap the Group Member jurisdictions, not all areas in each jurisdiction are serviced by the MS4 system. For purposes of the CIMP, the areas of or similar to the national forest are excluded from consideration. </a:t>
            </a:r>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6603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need to go through one by one.  Maybe just important to hit the “typical MS4 constituents in the LA region: metals, bacteria, legacy pollutants (PCB, OC pesticides), and nutrients”</a:t>
            </a:r>
          </a:p>
          <a:p>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531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A0586-F576-494F-8D46-A9B98B148A1F}" type="slidenum">
              <a:rPr lang="en-US" smtClean="0"/>
              <a:t>4</a:t>
            </a:fld>
            <a:endParaRPr lang="en-US" dirty="0"/>
          </a:p>
        </p:txBody>
      </p:sp>
    </p:spTree>
    <p:extLst>
      <p:ext uri="{BB962C8B-B14F-4D97-AF65-F5344CB8AC3E}">
        <p14:creationId xmlns:p14="http://schemas.microsoft.com/office/powerpoint/2010/main" val="2692890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t>5</a:t>
            </a:fld>
            <a:endParaRPr lang="en-US" dirty="0"/>
          </a:p>
        </p:txBody>
      </p:sp>
    </p:spTree>
    <p:extLst>
      <p:ext uri="{BB962C8B-B14F-4D97-AF65-F5344CB8AC3E}">
        <p14:creationId xmlns:p14="http://schemas.microsoft.com/office/powerpoint/2010/main" val="169301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latin typeface="Arial" panose="020B0604020202020204" pitchFamily="34" charset="0"/>
                <a:cs typeface="Arial" panose="020B0604020202020204" pitchFamily="34" charset="0"/>
              </a:rPr>
              <a:t>Dark purple :</a:t>
            </a:r>
            <a:r>
              <a:rPr lang="en-US" dirty="0" smtClean="0">
                <a:latin typeface="Arial" panose="020B0604020202020204" pitchFamily="34" charset="0"/>
                <a:cs typeface="Arial" panose="020B0604020202020204" pitchFamily="34" charset="0"/>
              </a:rPr>
              <a:t> 35% interim milestone in 2020 </a:t>
            </a:r>
          </a:p>
          <a:p>
            <a:pPr lvl="0"/>
            <a:r>
              <a:rPr lang="en-US" b="1" dirty="0" smtClean="0">
                <a:latin typeface="Arial" panose="020B0604020202020204" pitchFamily="34" charset="0"/>
                <a:cs typeface="Arial" panose="020B0604020202020204" pitchFamily="34" charset="0"/>
              </a:rPr>
              <a:t>Medium purple:</a:t>
            </a:r>
            <a:r>
              <a:rPr lang="en-US" dirty="0" smtClean="0">
                <a:latin typeface="Arial" panose="020B0604020202020204" pitchFamily="34" charset="0"/>
                <a:cs typeface="Arial" panose="020B0604020202020204" pitchFamily="34" charset="0"/>
              </a:rPr>
              <a:t> 65% interim milestone in 2023 </a:t>
            </a:r>
          </a:p>
          <a:p>
            <a:pPr lvl="0"/>
            <a:r>
              <a:rPr lang="en-US" b="1" dirty="0" smtClean="0">
                <a:latin typeface="Arial" panose="020B0604020202020204" pitchFamily="34" charset="0"/>
                <a:cs typeface="Arial" panose="020B0604020202020204" pitchFamily="34" charset="0"/>
              </a:rPr>
              <a:t>Light purple:</a:t>
            </a:r>
            <a:r>
              <a:rPr lang="en-US" dirty="0" smtClean="0">
                <a:latin typeface="Arial" panose="020B0604020202020204" pitchFamily="34" charset="0"/>
                <a:cs typeface="Arial" panose="020B0604020202020204" pitchFamily="34" charset="0"/>
              </a:rPr>
              <a:t> 100 % interim milestone in 2026</a:t>
            </a:r>
            <a:endParaRPr lang="en-US" dirty="0" smtClean="0"/>
          </a:p>
          <a:p>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t>6</a:t>
            </a:fld>
            <a:endParaRPr lang="en-US" dirty="0"/>
          </a:p>
        </p:txBody>
      </p:sp>
    </p:spTree>
    <p:extLst>
      <p:ext uri="{BB962C8B-B14F-4D97-AF65-F5344CB8AC3E}">
        <p14:creationId xmlns:p14="http://schemas.microsoft.com/office/powerpoint/2010/main" val="301541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Projects include:</a:t>
            </a:r>
          </a:p>
          <a:p>
            <a:endParaRPr lang="en-US" baseline="0" dirty="0" smtClean="0"/>
          </a:p>
          <a:p>
            <a:r>
              <a:rPr lang="en-US" baseline="0" dirty="0" smtClean="0"/>
              <a:t>Underground retention/detention systems, </a:t>
            </a:r>
            <a:r>
              <a:rPr lang="en-US" baseline="0" dirty="0" err="1" smtClean="0"/>
              <a:t>biofilters</a:t>
            </a:r>
            <a:r>
              <a:rPr lang="en-US" baseline="0" dirty="0" smtClean="0"/>
              <a:t>/vegetated swales, infiltration basins, </a:t>
            </a:r>
            <a:r>
              <a:rPr lang="en-US" baseline="0" dirty="0" err="1" smtClean="0"/>
              <a:t>bioretention</a:t>
            </a:r>
            <a:endParaRPr lang="en-US" baseline="0" dirty="0" smtClean="0"/>
          </a:p>
          <a:p>
            <a:endParaRPr lang="en-US" dirty="0" smtClean="0"/>
          </a:p>
          <a:p>
            <a:r>
              <a:rPr lang="en-US" dirty="0" smtClean="0"/>
              <a:t>University of La Verne, Harvey </a:t>
            </a:r>
            <a:r>
              <a:rPr lang="en-US" dirty="0" err="1" smtClean="0"/>
              <a:t>Mudd</a:t>
            </a:r>
            <a:r>
              <a:rPr lang="en-US" baseline="0" dirty="0" smtClean="0"/>
              <a:t> College, Pomona Valley Hospital, Oak Grove Walk, Foothill Blvd </a:t>
            </a:r>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t>7</a:t>
            </a:fld>
            <a:endParaRPr lang="en-US" dirty="0"/>
          </a:p>
        </p:txBody>
      </p:sp>
    </p:spTree>
    <p:extLst>
      <p:ext uri="{BB962C8B-B14F-4D97-AF65-F5344CB8AC3E}">
        <p14:creationId xmlns:p14="http://schemas.microsoft.com/office/powerpoint/2010/main" val="104039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Rooftop Runoff Reduction Program (Program), which will seek to incentivize control measures on private property to capture rooftop runoff prior to discharge to the MS4.  The Program will emphasize deployment of rain barrels, disconnection of downspouts that are directly plumbed into the MS4 collection system and, if necessary, consideration of other BMPs to address </a:t>
            </a:r>
            <a:r>
              <a:rPr lang="en-US" sz="1200" kern="1200" dirty="0" err="1" smtClean="0">
                <a:solidFill>
                  <a:schemeClr val="tx1"/>
                </a:solidFill>
                <a:effectLst/>
                <a:latin typeface="+mn-lt"/>
                <a:ea typeface="+mn-ea"/>
                <a:cs typeface="+mn-cs"/>
              </a:rPr>
              <a:t>stormwater</a:t>
            </a:r>
            <a:r>
              <a:rPr lang="en-US" sz="1200" kern="1200" dirty="0" smtClean="0">
                <a:solidFill>
                  <a:schemeClr val="tx1"/>
                </a:solidFill>
                <a:effectLst/>
                <a:latin typeface="+mn-lt"/>
                <a:ea typeface="+mn-ea"/>
                <a:cs typeface="+mn-cs"/>
              </a:rPr>
              <a:t> runoff at the source. While the program will provide an </a:t>
            </a:r>
            <a:r>
              <a:rPr lang="en-US" sz="1200" kern="1200" dirty="0" smtClean="0">
                <a:solidFill>
                  <a:schemeClr val="tx1"/>
                </a:solidFill>
                <a:effectLst/>
                <a:latin typeface="+mn-lt"/>
                <a:ea typeface="+mn-ea"/>
                <a:cs typeface="+mn-cs"/>
              </a:rPr>
              <a:t>I</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For Examples:</a:t>
            </a:r>
            <a:r>
              <a:rPr lang="en-US" sz="1200" baseline="0" dirty="0" smtClean="0">
                <a:latin typeface="+mn-lt"/>
                <a:cs typeface="Arial" panose="020B0604020202020204" pitchFamily="34" charset="0"/>
              </a:rPr>
              <a:t> </a:t>
            </a:r>
            <a:r>
              <a:rPr lang="en-US" sz="1200" dirty="0" smtClean="0">
                <a:latin typeface="+mn-lt"/>
                <a:cs typeface="Arial" panose="020B0604020202020204" pitchFamily="34" charset="0"/>
              </a:rPr>
              <a:t>The City of San Dimas is proposing to consider a uniform inspection approach. Inspection of construction sites one (1) acre or greater would occur bi-weekly during the wet weather season and monthly during the dry weather season. Structural BMPs (distributed &amp; regional, retrofits).</a:t>
            </a:r>
          </a:p>
          <a:p>
            <a:r>
              <a:rPr lang="en-US" sz="1200" kern="1200" smtClean="0">
                <a:solidFill>
                  <a:schemeClr val="tx1"/>
                </a:solidFill>
                <a:effectLst/>
                <a:latin typeface="+mn-lt"/>
                <a:ea typeface="+mn-ea"/>
                <a:cs typeface="+mn-cs"/>
              </a:rPr>
              <a:t>mportant </a:t>
            </a:r>
            <a:r>
              <a:rPr lang="en-US" sz="1200" kern="1200" dirty="0" smtClean="0">
                <a:solidFill>
                  <a:schemeClr val="tx1"/>
                </a:solidFill>
                <a:effectLst/>
                <a:latin typeface="+mn-lt"/>
                <a:ea typeface="+mn-ea"/>
                <a:cs typeface="+mn-cs"/>
              </a:rPr>
              <a:t>vehicle for educating the public on the need to retain </a:t>
            </a:r>
            <a:r>
              <a:rPr lang="en-US" sz="1200" kern="1200" dirty="0" err="1" smtClean="0">
                <a:solidFill>
                  <a:schemeClr val="tx1"/>
                </a:solidFill>
                <a:effectLst/>
                <a:latin typeface="+mn-lt"/>
                <a:ea typeface="+mn-ea"/>
                <a:cs typeface="+mn-cs"/>
              </a:rPr>
              <a:t>stormwater</a:t>
            </a:r>
            <a:r>
              <a:rPr lang="en-US" sz="1200" kern="1200" dirty="0" smtClean="0">
                <a:solidFill>
                  <a:schemeClr val="tx1"/>
                </a:solidFill>
                <a:effectLst/>
                <a:latin typeface="+mn-lt"/>
                <a:ea typeface="+mn-ea"/>
                <a:cs typeface="+mn-cs"/>
              </a:rPr>
              <a:t> runoff, the program will also be designed such that volume reductions are quantifiable and </a:t>
            </a:r>
            <a:r>
              <a:rPr lang="en-US" sz="1200" kern="1200" dirty="0" err="1" smtClean="0">
                <a:solidFill>
                  <a:schemeClr val="tx1"/>
                </a:solidFill>
                <a:effectLst/>
                <a:latin typeface="+mn-lt"/>
                <a:ea typeface="+mn-ea"/>
                <a:cs typeface="+mn-cs"/>
              </a:rPr>
              <a:t>trackable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t>8</a:t>
            </a:fld>
            <a:endParaRPr lang="en-US" dirty="0"/>
          </a:p>
        </p:txBody>
      </p:sp>
    </p:spTree>
    <p:extLst>
      <p:ext uri="{BB962C8B-B14F-4D97-AF65-F5344CB8AC3E}">
        <p14:creationId xmlns:p14="http://schemas.microsoft.com/office/powerpoint/2010/main" val="3858799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For Examples:</a:t>
            </a:r>
            <a:r>
              <a:rPr lang="en-US" sz="1200" baseline="0" dirty="0" smtClean="0">
                <a:latin typeface="+mn-lt"/>
                <a:cs typeface="Arial" panose="020B0604020202020204" pitchFamily="34" charset="0"/>
              </a:rPr>
              <a:t> </a:t>
            </a:r>
            <a:r>
              <a:rPr lang="en-US" sz="1200" dirty="0" smtClean="0">
                <a:latin typeface="+mn-lt"/>
                <a:cs typeface="Arial" panose="020B0604020202020204" pitchFamily="34" charset="0"/>
              </a:rPr>
              <a:t>The </a:t>
            </a:r>
            <a:r>
              <a:rPr lang="en-US" sz="1200" dirty="0" smtClean="0">
                <a:latin typeface="+mn-lt"/>
                <a:cs typeface="Arial" panose="020B0604020202020204" pitchFamily="34" charset="0"/>
              </a:rPr>
              <a:t>City of San Dimas is proposing to consider a uniform inspection approach. Inspection of construction sites one (1) acre or greater would occur bi-weekly during the wet weather season and monthly during the dry weather season. Structural BMPs (distributed &amp; regional, retrofits).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anose="020B0604020202020204" pitchFamily="34" charset="0"/>
              </a:rPr>
              <a:t>Additional </a:t>
            </a:r>
            <a:r>
              <a:rPr lang="en-US" sz="1200" b="0" dirty="0" smtClean="0">
                <a:latin typeface="+mn-lt"/>
                <a:cs typeface="Arial" panose="020B0604020202020204" pitchFamily="34" charset="0"/>
              </a:rPr>
              <a:t>customization will be considered</a:t>
            </a:r>
            <a:r>
              <a:rPr lang="en-US" sz="1200" b="0" baseline="0" dirty="0" smtClean="0">
                <a:latin typeface="+mn-lt"/>
                <a:cs typeface="Arial" panose="020B0604020202020204" pitchFamily="34" charset="0"/>
              </a:rPr>
              <a:t> during WMP implementation and updates will be made during Adaptive Management process.</a:t>
            </a:r>
            <a:endParaRPr lang="en-US" sz="1200" b="0" dirty="0" smtClean="0">
              <a:latin typeface="+mn-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07A0586-F576-494F-8D46-A9B98B148A1F}" type="slidenum">
              <a:rPr lang="en-US" smtClean="0"/>
              <a:t>9</a:t>
            </a:fld>
            <a:endParaRPr lang="en-US" dirty="0"/>
          </a:p>
        </p:txBody>
      </p:sp>
    </p:spTree>
    <p:extLst>
      <p:ext uri="{BB962C8B-B14F-4D97-AF65-F5344CB8AC3E}">
        <p14:creationId xmlns:p14="http://schemas.microsoft.com/office/powerpoint/2010/main" val="1561908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4F3E6709-7D99-4EB8-B649-80D35B0B61C8}" type="datetimeFigureOut">
              <a:rPr lang="en-US" smtClean="0"/>
              <a:t>10/8/2014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618043A-08CD-4F0F-B970-F440B88D114D}"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8043A-08CD-4F0F-B970-F440B88D11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618043A-08CD-4F0F-B970-F440B88D114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18043A-08CD-4F0F-B970-F440B88D114D}"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F3E6709-7D99-4EB8-B649-80D35B0B61C8}" type="datetimeFigureOut">
              <a:rPr lang="en-US" smtClean="0"/>
              <a:t>10/8/2014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618043A-08CD-4F0F-B970-F440B88D114D}"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200" y="-161703"/>
            <a:ext cx="9296400" cy="718140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4398770"/>
            <a:ext cx="1378849" cy="192582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46849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8043A-08CD-4F0F-B970-F440B88D114D}"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18043A-08CD-4F0F-B970-F440B88D114D}"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18043A-08CD-4F0F-B970-F440B88D114D}"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18043A-08CD-4F0F-B970-F440B88D11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618043A-08CD-4F0F-B970-F440B88D114D}"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3E6709-7D99-4EB8-B649-80D35B0B61C8}" type="datetimeFigureOut">
              <a:rPr lang="en-US" smtClean="0"/>
              <a:t>10/8/2014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18043A-08CD-4F0F-B970-F440B88D114D}"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F3E6709-7D99-4EB8-B649-80D35B0B61C8}" type="datetimeFigureOut">
              <a:rPr lang="en-US" smtClean="0"/>
              <a:t>10/8/2014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618043A-08CD-4F0F-B970-F440B88D11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0" y="-109537"/>
            <a:ext cx="5867400" cy="5867400"/>
          </a:xfrm>
        </p:spPr>
        <p:txBody>
          <a:bodyPr>
            <a:normAutofit/>
          </a:bodyPr>
          <a:lstStyle/>
          <a:p>
            <a:r>
              <a:rPr lang="en-US" sz="4000" b="1" dirty="0" smtClean="0">
                <a:solidFill>
                  <a:schemeClr val="tx1"/>
                </a:solidFill>
                <a:latin typeface="Calibri" panose="020F0502020204030204" pitchFamily="34" charset="0"/>
              </a:rPr>
              <a:t>East San Gabriel valley watershed</a:t>
            </a:r>
            <a:br>
              <a:rPr lang="en-US" sz="4000" b="1" dirty="0" smtClean="0">
                <a:solidFill>
                  <a:schemeClr val="tx1"/>
                </a:solidFill>
                <a:latin typeface="Calibri" panose="020F0502020204030204" pitchFamily="34" charset="0"/>
              </a:rPr>
            </a:br>
            <a:r>
              <a:rPr lang="en-US" sz="4000" b="1" dirty="0" smtClean="0">
                <a:solidFill>
                  <a:schemeClr val="tx1"/>
                </a:solidFill>
                <a:latin typeface="Calibri" panose="020F0502020204030204" pitchFamily="34" charset="0"/>
              </a:rPr>
              <a:t>Group</a:t>
            </a:r>
            <a:br>
              <a:rPr lang="en-US" sz="4000" b="1" dirty="0" smtClean="0">
                <a:solidFill>
                  <a:schemeClr val="tx1"/>
                </a:solidFill>
                <a:latin typeface="Calibri" panose="020F0502020204030204" pitchFamily="34" charset="0"/>
              </a:rPr>
            </a:br>
            <a:r>
              <a:rPr lang="en-US" sz="3600" b="1" dirty="0" smtClean="0">
                <a:solidFill>
                  <a:schemeClr val="tx1"/>
                </a:solidFill>
                <a:latin typeface="Calibri" panose="020F0502020204030204" pitchFamily="34" charset="0"/>
              </a:rPr>
              <a:t/>
            </a:r>
            <a:br>
              <a:rPr lang="en-US" sz="3600" b="1" dirty="0" smtClean="0">
                <a:solidFill>
                  <a:schemeClr val="tx1"/>
                </a:solidFill>
                <a:latin typeface="Calibri" panose="020F0502020204030204" pitchFamily="34" charset="0"/>
              </a:rPr>
            </a:br>
            <a:r>
              <a:rPr lang="en-US" sz="2800" b="1" dirty="0" smtClean="0">
                <a:solidFill>
                  <a:schemeClr val="tx1"/>
                </a:solidFill>
                <a:latin typeface="Calibri" panose="020F0502020204030204" pitchFamily="34" charset="0"/>
              </a:rPr>
              <a:t>Watershed Management </a:t>
            </a:r>
            <a:r>
              <a:rPr lang="en-US" sz="2800" b="1" dirty="0">
                <a:solidFill>
                  <a:schemeClr val="tx1"/>
                </a:solidFill>
                <a:latin typeface="Calibri" panose="020F0502020204030204" pitchFamily="34" charset="0"/>
              </a:rPr>
              <a:t>Program </a:t>
            </a:r>
            <a:r>
              <a:rPr lang="en-US" sz="2800" b="1" dirty="0" smtClean="0">
                <a:solidFill>
                  <a:schemeClr val="tx1"/>
                </a:solidFill>
                <a:latin typeface="Calibri" panose="020F0502020204030204" pitchFamily="34" charset="0"/>
              </a:rPr>
              <a:t>(WMP) Development</a:t>
            </a:r>
            <a:r>
              <a:rPr lang="en-US" sz="2800" b="1" dirty="0">
                <a:solidFill>
                  <a:schemeClr val="tx1"/>
                </a:solidFill>
              </a:rPr>
              <a:t/>
            </a:r>
            <a:br>
              <a:rPr lang="en-US" sz="2800" b="1" dirty="0">
                <a:solidFill>
                  <a:schemeClr val="tx1"/>
                </a:solidFill>
              </a:rPr>
            </a:br>
            <a:r>
              <a:rPr lang="en-US" sz="2800" b="1" dirty="0" smtClean="0">
                <a:solidFill>
                  <a:schemeClr val="tx1"/>
                </a:solidFill>
              </a:rPr>
              <a:t/>
            </a:r>
            <a:br>
              <a:rPr lang="en-US" sz="2800" b="1" dirty="0" smtClean="0">
                <a:solidFill>
                  <a:schemeClr val="tx1"/>
                </a:solidFill>
              </a:rPr>
            </a:br>
            <a:r>
              <a:rPr lang="en-US" sz="1800" dirty="0" smtClean="0">
                <a:solidFill>
                  <a:schemeClr val="tx1"/>
                </a:solidFill>
                <a:latin typeface="Calibri" panose="020F0502020204030204" pitchFamily="34" charset="0"/>
              </a:rPr>
              <a:t>Cities of </a:t>
            </a:r>
            <a:r>
              <a:rPr lang="en-US" sz="1800" dirty="0" err="1">
                <a:solidFill>
                  <a:schemeClr val="tx1"/>
                </a:solidFill>
                <a:latin typeface="Calibri" panose="020F0502020204030204" pitchFamily="34" charset="0"/>
              </a:rPr>
              <a:t>claremont</a:t>
            </a:r>
            <a:r>
              <a:rPr lang="en-US" sz="1800" dirty="0" smtClean="0">
                <a:solidFill>
                  <a:schemeClr val="tx1"/>
                </a:solidFill>
                <a:latin typeface="Calibri" panose="020F0502020204030204" pitchFamily="34" charset="0"/>
              </a:rPr>
              <a:t>, La Verne, </a:t>
            </a:r>
            <a:r>
              <a:rPr lang="en-US" sz="1800" dirty="0" err="1" smtClean="0">
                <a:solidFill>
                  <a:schemeClr val="tx1"/>
                </a:solidFill>
                <a:latin typeface="Calibri" panose="020F0502020204030204" pitchFamily="34" charset="0"/>
              </a:rPr>
              <a:t>pomona</a:t>
            </a:r>
            <a:r>
              <a:rPr lang="en-US" sz="1800" dirty="0" smtClean="0">
                <a:solidFill>
                  <a:schemeClr val="tx1"/>
                </a:solidFill>
                <a:latin typeface="Calibri" panose="020F0502020204030204" pitchFamily="34" charset="0"/>
              </a:rPr>
              <a:t>, and</a:t>
            </a:r>
            <a:r>
              <a:rPr lang="en-US" sz="1800" b="1" dirty="0" smtClean="0">
                <a:solidFill>
                  <a:schemeClr val="tx1"/>
                </a:solidFill>
                <a:latin typeface="Calibri" panose="020F0502020204030204" pitchFamily="34" charset="0"/>
              </a:rPr>
              <a:t> </a:t>
            </a:r>
            <a:r>
              <a:rPr lang="en-US" sz="1800" dirty="0" smtClean="0">
                <a:solidFill>
                  <a:schemeClr val="tx1"/>
                </a:solidFill>
                <a:latin typeface="Calibri" panose="020F0502020204030204" pitchFamily="34" charset="0"/>
              </a:rPr>
              <a:t>san </a:t>
            </a:r>
            <a:r>
              <a:rPr lang="en-US" sz="1800" dirty="0" err="1" smtClean="0">
                <a:solidFill>
                  <a:schemeClr val="tx1"/>
                </a:solidFill>
                <a:latin typeface="Calibri" panose="020F0502020204030204" pitchFamily="34" charset="0"/>
              </a:rPr>
              <a:t>dimas</a:t>
            </a:r>
            <a:endParaRPr lang="en-US" sz="1800" b="1" dirty="0">
              <a:ln>
                <a:noFill/>
              </a:ln>
              <a:solidFill>
                <a:schemeClr val="tx1"/>
              </a:solidFill>
              <a:effectLst/>
              <a:latin typeface="Calibri" panose="020F050202020403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1600200" cy="8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94" y="1219200"/>
            <a:ext cx="1143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07" y="0"/>
            <a:ext cx="1139387" cy="113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350" y="2409825"/>
            <a:ext cx="1028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965027"/>
            <a:ext cx="1675416" cy="58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5899347"/>
            <a:ext cx="1251856" cy="72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5738413"/>
            <a:ext cx="6096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5899347"/>
            <a:ext cx="15732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235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133350"/>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Adaptive Management</a:t>
            </a:r>
            <a:endParaRPr lang="en-US" dirty="0">
              <a:solidFill>
                <a:schemeClr val="tx1"/>
              </a:solidFill>
            </a:endParaRPr>
          </a:p>
        </p:txBody>
      </p:sp>
      <p:sp>
        <p:nvSpPr>
          <p:cNvPr id="4" name="TextBox 3"/>
          <p:cNvSpPr txBox="1"/>
          <p:nvPr/>
        </p:nvSpPr>
        <p:spPr>
          <a:xfrm>
            <a:off x="2743200" y="2359572"/>
            <a:ext cx="6553200" cy="317009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Progress Towards Achieving </a:t>
            </a:r>
            <a:r>
              <a:rPr lang="en-US" sz="2800" dirty="0"/>
              <a:t>Water Quality </a:t>
            </a:r>
            <a:r>
              <a:rPr lang="en-US" sz="2800" dirty="0" smtClean="0"/>
              <a:t>Limits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800" dirty="0"/>
              <a:t>Monitoring </a:t>
            </a:r>
            <a:r>
              <a:rPr lang="en-US" sz="2800" dirty="0" smtClean="0"/>
              <a:t>Data</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800" dirty="0"/>
              <a:t>Achievement of Interim </a:t>
            </a:r>
            <a:r>
              <a:rPr lang="en-US" sz="2800" dirty="0" smtClean="0"/>
              <a:t>Milestones</a:t>
            </a:r>
          </a:p>
          <a:p>
            <a:endParaRPr lang="en-US" sz="1400" dirty="0"/>
          </a:p>
          <a:p>
            <a:pPr marL="285750" indent="-285750">
              <a:buFont typeface="Arial" panose="020B0604020202020204" pitchFamily="34" charset="0"/>
              <a:buChar char="•"/>
            </a:pPr>
            <a:r>
              <a:rPr lang="en-US" sz="2800" dirty="0"/>
              <a:t>Re-evaluate </a:t>
            </a:r>
            <a:r>
              <a:rPr lang="en-US" sz="2800" dirty="0" smtClean="0"/>
              <a:t>Water Quality Strategies</a:t>
            </a:r>
            <a:endParaRPr lang="en-US" sz="2800" dirty="0"/>
          </a:p>
          <a:p>
            <a:r>
              <a:rPr lang="en-US" dirty="0"/>
              <a:t> </a:t>
            </a:r>
          </a:p>
        </p:txBody>
      </p:sp>
      <p:sp>
        <p:nvSpPr>
          <p:cNvPr id="3" name="TextBox 2"/>
          <p:cNvSpPr txBox="1"/>
          <p:nvPr/>
        </p:nvSpPr>
        <p:spPr>
          <a:xfrm>
            <a:off x="428625" y="838200"/>
            <a:ext cx="8105775" cy="1661993"/>
          </a:xfrm>
          <a:prstGeom prst="rect">
            <a:avLst/>
          </a:prstGeom>
          <a:noFill/>
        </p:spPr>
        <p:txBody>
          <a:bodyPr wrap="square" rtlCol="0">
            <a:spAutoFit/>
          </a:bodyPr>
          <a:lstStyle/>
          <a:p>
            <a:r>
              <a:rPr lang="en-US" sz="2800" dirty="0"/>
              <a:t>As information is gathered, WMP will undergo modifications allowing the WMP to become more effective by assessing: </a:t>
            </a:r>
          </a:p>
          <a:p>
            <a:endParaRPr lang="en-US" dirty="0"/>
          </a:p>
        </p:txBody>
      </p:sp>
    </p:spTree>
    <p:extLst>
      <p:ext uri="{BB962C8B-B14F-4D97-AF65-F5344CB8AC3E}">
        <p14:creationId xmlns:p14="http://schemas.microsoft.com/office/powerpoint/2010/main" val="81501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2888"/>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Outreach and Stakeholder Input</a:t>
            </a:r>
            <a:endParaRPr lang="en-US" dirty="0">
              <a:solidFill>
                <a:schemeClr val="tx1"/>
              </a:solidFill>
            </a:endParaRPr>
          </a:p>
        </p:txBody>
      </p:sp>
      <p:sp>
        <p:nvSpPr>
          <p:cNvPr id="3" name="TextBox 2"/>
          <p:cNvSpPr txBox="1"/>
          <p:nvPr/>
        </p:nvSpPr>
        <p:spPr>
          <a:xfrm>
            <a:off x="2819400" y="1164134"/>
            <a:ext cx="6553200"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cs typeface="Arial" panose="020B0604020202020204" pitchFamily="34" charset="0"/>
              </a:rPr>
              <a:t>Participation in working groups.</a:t>
            </a:r>
          </a:p>
          <a:p>
            <a:pPr marL="285750" indent="-285750">
              <a:buFont typeface="Arial" panose="020B0604020202020204" pitchFamily="34" charset="0"/>
              <a:buChar char="•"/>
            </a:pPr>
            <a:endParaRPr lang="en-US" sz="1400" dirty="0" smtClean="0">
              <a:cs typeface="Arial" panose="020B0604020202020204" pitchFamily="34" charset="0"/>
            </a:endParaRPr>
          </a:p>
          <a:p>
            <a:pPr marL="285750" indent="-285750">
              <a:buFont typeface="Arial" panose="020B0604020202020204" pitchFamily="34" charset="0"/>
              <a:buChar char="•"/>
            </a:pPr>
            <a:r>
              <a:rPr lang="en-US" sz="2800" dirty="0" smtClean="0">
                <a:cs typeface="Arial" panose="020B0604020202020204" pitchFamily="34" charset="0"/>
              </a:rPr>
              <a:t>Informational flyer was created for distribution and posting at public facilities to solicit community input.</a:t>
            </a:r>
          </a:p>
          <a:p>
            <a:pPr marL="285750" indent="-285750">
              <a:buFont typeface="Arial" panose="020B0604020202020204" pitchFamily="34" charset="0"/>
              <a:buChar char="•"/>
            </a:pPr>
            <a:endParaRPr lang="en-US" sz="1400" dirty="0" smtClean="0">
              <a:cs typeface="Arial" panose="020B0604020202020204" pitchFamily="34" charset="0"/>
            </a:endParaRPr>
          </a:p>
          <a:p>
            <a:pPr marL="285750" indent="-285750">
              <a:buFont typeface="Arial" panose="020B0604020202020204" pitchFamily="34" charset="0"/>
              <a:buChar char="•"/>
            </a:pPr>
            <a:r>
              <a:rPr lang="en-US" sz="2800" dirty="0" smtClean="0">
                <a:cs typeface="Arial" panose="020B0604020202020204" pitchFamily="34" charset="0"/>
              </a:rPr>
              <a:t>Presentations at City Council meetings that are televised to distribute information regarding Permit compliance to stakeholders.</a:t>
            </a:r>
          </a:p>
          <a:p>
            <a:endParaRPr lang="en-US" sz="1400" dirty="0" smtClean="0">
              <a:cs typeface="Arial" panose="020B0604020202020204" pitchFamily="34" charset="0"/>
            </a:endParaRPr>
          </a:p>
          <a:p>
            <a:pPr marL="285750" indent="-285750">
              <a:buFont typeface="Arial" panose="020B0604020202020204" pitchFamily="34" charset="0"/>
              <a:buChar char="•"/>
            </a:pPr>
            <a:r>
              <a:rPr lang="en-US" sz="2800" dirty="0" smtClean="0">
                <a:cs typeface="Arial" panose="020B0604020202020204" pitchFamily="34" charset="0"/>
              </a:rPr>
              <a:t>Video presentation </a:t>
            </a:r>
            <a:r>
              <a:rPr lang="en-US" sz="2800" dirty="0" smtClean="0">
                <a:cs typeface="Arial" panose="020B0604020202020204" pitchFamily="34" charset="0"/>
              </a:rPr>
              <a:t>has been developed for </a:t>
            </a:r>
            <a:r>
              <a:rPr lang="en-US" sz="2800" dirty="0" smtClean="0">
                <a:cs typeface="Arial" panose="020B0604020202020204" pitchFamily="34" charset="0"/>
              </a:rPr>
              <a:t>city websites to solicit input and support from the community.</a:t>
            </a:r>
            <a:endParaRPr lang="en-US" sz="2800" dirty="0">
              <a:cs typeface="Arial" panose="020B0604020202020204" pitchFamily="34" charset="0"/>
            </a:endParaRPr>
          </a:p>
        </p:txBody>
      </p:sp>
    </p:spTree>
    <p:extLst>
      <p:ext uri="{BB962C8B-B14F-4D97-AF65-F5344CB8AC3E}">
        <p14:creationId xmlns:p14="http://schemas.microsoft.com/office/powerpoint/2010/main" val="1911042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050" y="1066800"/>
            <a:ext cx="6366641" cy="5478423"/>
          </a:xfrm>
          <a:prstGeom prst="rect">
            <a:avLst/>
          </a:prstGeom>
        </p:spPr>
        <p:txBody>
          <a:bodyPr wrap="square">
            <a:spAutoFit/>
          </a:bodyPr>
          <a:lstStyle/>
          <a:p>
            <a:pPr marL="285750" indent="-285750">
              <a:buFont typeface="Arial" panose="020B0604020202020204" pitchFamily="34" charset="0"/>
              <a:buChar char="•"/>
            </a:pPr>
            <a:r>
              <a:rPr lang="en-US" sz="2800" dirty="0" smtClean="0"/>
              <a:t>BMPs </a:t>
            </a:r>
            <a:r>
              <a:rPr lang="en-US" sz="2800" dirty="0"/>
              <a:t>identified </a:t>
            </a:r>
            <a:r>
              <a:rPr lang="en-US" sz="2800" dirty="0" smtClean="0"/>
              <a:t>represent </a:t>
            </a:r>
            <a:r>
              <a:rPr lang="en-US" sz="2800" dirty="0"/>
              <a:t>a monumental challenge in </a:t>
            </a:r>
            <a:r>
              <a:rPr lang="en-US" sz="2800" dirty="0" err="1"/>
              <a:t>stormwater</a:t>
            </a:r>
            <a:r>
              <a:rPr lang="en-US" sz="2800" dirty="0"/>
              <a:t> management by the </a:t>
            </a:r>
            <a:r>
              <a:rPr lang="en-US" sz="2800" dirty="0" smtClean="0"/>
              <a:t>ESGV Group</a:t>
            </a:r>
            <a:r>
              <a:rPr lang="en-US" sz="2800" dirty="0"/>
              <a:t>. </a:t>
            </a:r>
            <a:endParaRPr lang="en-US" sz="28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800" dirty="0" smtClean="0"/>
              <a:t>The </a:t>
            </a:r>
            <a:r>
              <a:rPr lang="en-US" sz="2800" dirty="0"/>
              <a:t>projected levels of </a:t>
            </a:r>
            <a:r>
              <a:rPr lang="en-US" sz="2800" dirty="0" smtClean="0"/>
              <a:t>expenditure will require a of </a:t>
            </a:r>
            <a:r>
              <a:rPr lang="en-US" sz="2800" b="1" u="sng" dirty="0"/>
              <a:t>20 fold </a:t>
            </a:r>
            <a:r>
              <a:rPr lang="en-US" sz="2800" b="1" u="sng" dirty="0" smtClean="0"/>
              <a:t>increase </a:t>
            </a:r>
            <a:r>
              <a:rPr lang="en-US" sz="2800" dirty="0"/>
              <a:t>in annual </a:t>
            </a:r>
            <a:r>
              <a:rPr lang="en-US" sz="2800" dirty="0" err="1" smtClean="0"/>
              <a:t>stormwater</a:t>
            </a:r>
            <a:r>
              <a:rPr lang="en-US" sz="2800" dirty="0" smtClean="0"/>
              <a:t> management budgets.</a:t>
            </a:r>
            <a:r>
              <a:rPr lang="en-US" sz="2800" dirty="0"/>
              <a:t>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2800" dirty="0" smtClean="0"/>
              <a:t>Additional </a:t>
            </a:r>
            <a:r>
              <a:rPr lang="en-US" sz="2800" dirty="0"/>
              <a:t>funding sources will be </a:t>
            </a:r>
            <a:r>
              <a:rPr lang="en-US" sz="2800" dirty="0" smtClean="0"/>
              <a:t>needed.</a:t>
            </a:r>
            <a:r>
              <a:rPr lang="en-US" sz="2800" dirty="0"/>
              <a:t>  </a:t>
            </a:r>
            <a:endParaRPr lang="en-US" sz="2800" dirty="0" smtClean="0"/>
          </a:p>
          <a:p>
            <a:endParaRPr lang="en-US" sz="1400" dirty="0"/>
          </a:p>
          <a:p>
            <a:pPr marL="285750" indent="-285750">
              <a:buFont typeface="Arial" panose="020B0604020202020204" pitchFamily="34" charset="0"/>
              <a:buChar char="•"/>
            </a:pPr>
            <a:r>
              <a:rPr lang="en-US" sz="2800" dirty="0"/>
              <a:t>C</a:t>
            </a:r>
            <a:r>
              <a:rPr lang="en-US" sz="2800" dirty="0" smtClean="0"/>
              <a:t>ommunities </a:t>
            </a:r>
            <a:r>
              <a:rPr lang="en-US" sz="2800" dirty="0"/>
              <a:t>will need to support funding measures for </a:t>
            </a:r>
            <a:r>
              <a:rPr lang="en-US" sz="2800" dirty="0" err="1"/>
              <a:t>stormwater</a:t>
            </a:r>
            <a:r>
              <a:rPr lang="en-US" sz="2800" dirty="0"/>
              <a:t> capital improvements.</a:t>
            </a:r>
          </a:p>
        </p:txBody>
      </p:sp>
      <p:sp>
        <p:nvSpPr>
          <p:cNvPr id="5" name="Title 1"/>
          <p:cNvSpPr txBox="1">
            <a:spLocks/>
          </p:cNvSpPr>
          <p:nvPr/>
        </p:nvSpPr>
        <p:spPr>
          <a:xfrm>
            <a:off x="457200" y="65605"/>
            <a:ext cx="8229600" cy="786169"/>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CLOSING</a:t>
            </a:r>
            <a:endParaRPr lang="en-US" dirty="0">
              <a:solidFill>
                <a:schemeClr val="tx1"/>
              </a:solidFill>
            </a:endParaRPr>
          </a:p>
        </p:txBody>
      </p:sp>
    </p:spTree>
    <p:extLst>
      <p:ext uri="{BB962C8B-B14F-4D97-AF65-F5344CB8AC3E}">
        <p14:creationId xmlns:p14="http://schemas.microsoft.com/office/powerpoint/2010/main" val="9976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 name="TextBox 9"/>
          <p:cNvSpPr txBox="1"/>
          <p:nvPr/>
        </p:nvSpPr>
        <p:spPr>
          <a:xfrm>
            <a:off x="0" y="1066800"/>
            <a:ext cx="3238500" cy="3170099"/>
          </a:xfrm>
          <a:prstGeom prst="rect">
            <a:avLst/>
          </a:prstGeom>
          <a:noFill/>
        </p:spPr>
        <p:txBody>
          <a:bodyPr wrap="square" rtlCol="0">
            <a:spAutoFit/>
          </a:bodyPr>
          <a:lstStyle/>
          <a:p>
            <a:r>
              <a:rPr lang="en-US" sz="2400" b="1" dirty="0" smtClean="0"/>
              <a:t>Principal Receiving Waters:</a:t>
            </a:r>
            <a:endParaRPr lang="en-US" sz="2400" dirty="0" smtClean="0"/>
          </a:p>
          <a:p>
            <a:pPr marL="342900" indent="-342900">
              <a:buFont typeface="Arial" pitchFamily="34" charset="0"/>
              <a:buChar char="•"/>
            </a:pPr>
            <a:r>
              <a:rPr lang="en-US" sz="2400" dirty="0" smtClean="0"/>
              <a:t>Walnut Creek Wash</a:t>
            </a:r>
          </a:p>
          <a:p>
            <a:pPr marL="342900" indent="-342900">
              <a:buFont typeface="Arial" pitchFamily="34" charset="0"/>
              <a:buChar char="•"/>
            </a:pPr>
            <a:r>
              <a:rPr lang="en-US" sz="2400" dirty="0" smtClean="0"/>
              <a:t>San Dimas Wash</a:t>
            </a:r>
          </a:p>
          <a:p>
            <a:pPr marL="342900" indent="-342900">
              <a:buFont typeface="Arial" pitchFamily="34" charset="0"/>
              <a:buChar char="•"/>
            </a:pPr>
            <a:r>
              <a:rPr lang="en-US" sz="2400" dirty="0" smtClean="0"/>
              <a:t>San Jose Creek</a:t>
            </a:r>
          </a:p>
          <a:p>
            <a:pPr marL="342900" indent="-342900">
              <a:buFont typeface="Arial" pitchFamily="34" charset="0"/>
              <a:buChar char="•"/>
            </a:pPr>
            <a:r>
              <a:rPr lang="en-US" sz="2400" dirty="0" smtClean="0"/>
              <a:t>San Gabriel River</a:t>
            </a:r>
          </a:p>
          <a:p>
            <a:pPr marL="342900" indent="-342900">
              <a:buFont typeface="Arial" pitchFamily="34" charset="0"/>
              <a:buChar char="•"/>
            </a:pPr>
            <a:r>
              <a:rPr lang="en-US" sz="2400" dirty="0" smtClean="0"/>
              <a:t>San Gabriel Estuary</a:t>
            </a:r>
            <a:endParaRPr lang="en-US" sz="2400" dirty="0"/>
          </a:p>
          <a:p>
            <a:endParaRPr lang="en-US" sz="3200" dirty="0">
              <a:latin typeface="+mj-lt"/>
            </a:endParaRPr>
          </a:p>
        </p:txBody>
      </p:sp>
      <p:sp>
        <p:nvSpPr>
          <p:cNvPr id="4" name="Title 3"/>
          <p:cNvSpPr>
            <a:spLocks noGrp="1"/>
          </p:cNvSpPr>
          <p:nvPr>
            <p:ph type="title" idx="4294967295"/>
          </p:nvPr>
        </p:nvSpPr>
        <p:spPr>
          <a:xfrm>
            <a:off x="304800" y="-381000"/>
            <a:ext cx="8382000" cy="1054100"/>
          </a:xfrm>
        </p:spPr>
        <p:txBody>
          <a:bodyPr/>
          <a:lstStyle/>
          <a:p>
            <a:r>
              <a:rPr lang="en-US" b="1" dirty="0" smtClean="0">
                <a:solidFill>
                  <a:schemeClr val="tx1"/>
                </a:solidFill>
                <a:latin typeface="Calibri" panose="020F0502020204030204" pitchFamily="34" charset="0"/>
              </a:rPr>
              <a:t>East san Gabriel Valley </a:t>
            </a:r>
            <a:r>
              <a:rPr lang="en-US" b="1" dirty="0" err="1" smtClean="0">
                <a:solidFill>
                  <a:schemeClr val="tx1"/>
                </a:solidFill>
                <a:latin typeface="Calibri" panose="020F0502020204030204" pitchFamily="34" charset="0"/>
              </a:rPr>
              <a:t>wmp</a:t>
            </a:r>
            <a:endParaRPr lang="en-US" b="1" dirty="0">
              <a:solidFill>
                <a:schemeClr val="tx1"/>
              </a:solidFill>
              <a:latin typeface="Calibri" panose="020F050202020403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286" y="403837"/>
            <a:ext cx="518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5575" y="3779474"/>
            <a:ext cx="2743200" cy="317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64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81000" y="-228600"/>
            <a:ext cx="8305800" cy="1054100"/>
          </a:xfrm>
        </p:spPr>
        <p:txBody>
          <a:bodyPr/>
          <a:lstStyle/>
          <a:p>
            <a:r>
              <a:rPr lang="en-US" b="1" dirty="0" smtClean="0">
                <a:solidFill>
                  <a:schemeClr val="tx1"/>
                </a:solidFill>
                <a:latin typeface="Calibri" panose="020F0502020204030204" pitchFamily="34" charset="0"/>
              </a:rPr>
              <a:t>Water Quality Priorities</a:t>
            </a:r>
            <a:endParaRPr lang="en-US" b="1" dirty="0">
              <a:solidFill>
                <a:schemeClr val="tx1"/>
              </a:solidFill>
              <a:latin typeface="Calibri" panose="020F0502020204030204" pitchFamily="34" charset="0"/>
            </a:endParaRPr>
          </a:p>
        </p:txBody>
      </p:sp>
      <p:sp>
        <p:nvSpPr>
          <p:cNvPr id="6" name="Content Placeholder 5"/>
          <p:cNvSpPr>
            <a:spLocks noGrp="1"/>
          </p:cNvSpPr>
          <p:nvPr>
            <p:ph idx="4294967295"/>
          </p:nvPr>
        </p:nvSpPr>
        <p:spPr>
          <a:xfrm>
            <a:off x="3048000" y="1447800"/>
            <a:ext cx="6019800" cy="4038600"/>
          </a:xfrm>
        </p:spPr>
        <p:txBody>
          <a:bodyPr>
            <a:normAutofit/>
          </a:bodyPr>
          <a:lstStyle/>
          <a:p>
            <a:pPr marL="45720" indent="0">
              <a:buNone/>
            </a:pPr>
            <a:endParaRPr lang="en-US" sz="2400" dirty="0"/>
          </a:p>
          <a:p>
            <a:pPr marL="45720" indent="0">
              <a:buNone/>
            </a:pPr>
            <a:r>
              <a:rPr lang="en-US" sz="2400" dirty="0" smtClean="0"/>
              <a:t> </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3040910020"/>
              </p:ext>
            </p:extLst>
          </p:nvPr>
        </p:nvGraphicFramePr>
        <p:xfrm>
          <a:off x="381000" y="609601"/>
          <a:ext cx="8305800" cy="6281421"/>
        </p:xfrm>
        <a:graphic>
          <a:graphicData uri="http://schemas.openxmlformats.org/drawingml/2006/table">
            <a:tbl>
              <a:tblPr firstRow="1" firstCol="1" bandRow="1" bandCol="1"/>
              <a:tblGrid>
                <a:gridCol w="2076450"/>
                <a:gridCol w="2076450"/>
                <a:gridCol w="2076450"/>
                <a:gridCol w="2076450"/>
              </a:tblGrid>
              <a:tr h="347716">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ctr">
                        <a:lnSpc>
                          <a:spcPct val="115000"/>
                        </a:lnSpc>
                        <a:spcBef>
                          <a:spcPts val="0"/>
                        </a:spcBef>
                        <a:spcAft>
                          <a:spcPts val="0"/>
                        </a:spcAft>
                      </a:pPr>
                      <a:r>
                        <a:rPr lang="en-US" sz="1400" b="1" dirty="0">
                          <a:effectLst/>
                          <a:latin typeface="Arial"/>
                          <a:ea typeface="Calibri"/>
                        </a:rPr>
                        <a:t>Water Body</a:t>
                      </a:r>
                      <a:endParaRPr lang="en-US" sz="14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1C6F7"/>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ctr">
                        <a:lnSpc>
                          <a:spcPct val="115000"/>
                        </a:lnSpc>
                        <a:spcBef>
                          <a:spcPts val="0"/>
                        </a:spcBef>
                        <a:spcAft>
                          <a:spcPts val="0"/>
                        </a:spcAft>
                      </a:pPr>
                      <a:r>
                        <a:rPr lang="en-US" sz="1400" b="1" dirty="0">
                          <a:effectLst/>
                          <a:latin typeface="Arial"/>
                          <a:ea typeface="Calibri"/>
                        </a:rPr>
                        <a:t>Category 1</a:t>
                      </a:r>
                      <a:endParaRPr lang="en-US" sz="14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F6FC6">
                        <a:lumMod val="40000"/>
                        <a:lumOff val="60000"/>
                      </a:srgbClr>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ctr">
                        <a:lnSpc>
                          <a:spcPct val="115000"/>
                        </a:lnSpc>
                        <a:spcBef>
                          <a:spcPts val="0"/>
                        </a:spcBef>
                        <a:spcAft>
                          <a:spcPts val="0"/>
                        </a:spcAft>
                      </a:pPr>
                      <a:r>
                        <a:rPr lang="en-US" sz="1400" b="1" dirty="0">
                          <a:effectLst/>
                          <a:latin typeface="Arial"/>
                          <a:ea typeface="Calibri"/>
                        </a:rPr>
                        <a:t>Category 2</a:t>
                      </a:r>
                      <a:endParaRPr lang="en-US" sz="14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F6FC6">
                        <a:lumMod val="40000"/>
                        <a:lumOff val="60000"/>
                      </a:srgbClr>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ctr">
                        <a:lnSpc>
                          <a:spcPct val="115000"/>
                        </a:lnSpc>
                        <a:spcBef>
                          <a:spcPts val="0"/>
                        </a:spcBef>
                        <a:spcAft>
                          <a:spcPts val="0"/>
                        </a:spcAft>
                      </a:pPr>
                      <a:r>
                        <a:rPr lang="en-US" sz="1400" b="1" dirty="0">
                          <a:effectLst/>
                          <a:latin typeface="Arial"/>
                          <a:ea typeface="Calibri"/>
                        </a:rPr>
                        <a:t>Category 3</a:t>
                      </a:r>
                      <a:endParaRPr lang="en-US" sz="14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F6FC6">
                        <a:lumMod val="40000"/>
                        <a:lumOff val="60000"/>
                      </a:srgbClr>
                    </a:solidFill>
                  </a:tcPr>
                </a:tc>
              </a:tr>
              <a:tr h="722422">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Walnut Creek Wash</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Lead (wet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Indicator Organisms, Benthic-</a:t>
                      </a:r>
                      <a:r>
                        <a:rPr lang="en-US" sz="1200" dirty="0" err="1">
                          <a:effectLst/>
                          <a:latin typeface="Arial"/>
                          <a:ea typeface="Calibri"/>
                        </a:rPr>
                        <a:t>Macroinvertebrates</a:t>
                      </a:r>
                      <a:r>
                        <a:rPr lang="en-US" sz="1200" dirty="0">
                          <a:effectLst/>
                          <a:latin typeface="Arial"/>
                          <a:ea typeface="Calibri"/>
                        </a:rPr>
                        <a:t>, pH</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Selenium</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5579">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Gabriel River Reach 2</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Lead (wet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Indicator Organisms, Cyanide</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Cyanide, Selenium, Copper, Lead, Zinc, Mercury, Sulfate, Chloride, Total Dissolved Solids (TDS), Polycyclic Aromatic Hydrocarbons (PAH)</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037">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Gabriel River Reach 3</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Lead (wet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Indicator Organisms</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Copper, PAH, Dissolved Oxygen (DO), Cyanide</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037">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Jose Creek Reach 1</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Selenium (dry weather), Lead (wet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Indicator Organisms, pH, Toxicity, Ammonia, TDS</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PAH, DO, Cyanide, Lead, Zinc, </a:t>
                      </a:r>
                      <a:r>
                        <a:rPr lang="en-US" sz="1200" dirty="0" err="1">
                          <a:effectLst/>
                          <a:latin typeface="Arial"/>
                          <a:ea typeface="Calibri"/>
                        </a:rPr>
                        <a:t>Lindane</a:t>
                      </a:r>
                      <a:endParaRPr lang="en-US" sz="12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037">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Jose Creek Reach 2</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Selenium (dry weather), Lead (wet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Indicator Organisms</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PAH, DO, Copper</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26808">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smtClean="0">
                          <a:effectLst/>
                          <a:latin typeface="Arial"/>
                          <a:ea typeface="Calibri"/>
                        </a:rPr>
                        <a:t>Inflow</a:t>
                      </a:r>
                      <a:r>
                        <a:rPr lang="en-US" sz="1200" b="1" baseline="0" dirty="0" smtClean="0">
                          <a:effectLst/>
                          <a:latin typeface="Arial"/>
                          <a:ea typeface="Calibri"/>
                        </a:rPr>
                        <a:t> to P</a:t>
                      </a:r>
                      <a:r>
                        <a:rPr lang="en-US" sz="1200" b="1" dirty="0" smtClean="0">
                          <a:effectLst/>
                          <a:latin typeface="Arial"/>
                          <a:ea typeface="Calibri"/>
                        </a:rPr>
                        <a:t>uddingstone </a:t>
                      </a:r>
                      <a:r>
                        <a:rPr lang="en-US" sz="1200" b="1" dirty="0">
                          <a:effectLst/>
                          <a:latin typeface="Arial"/>
                          <a:ea typeface="Calibri"/>
                        </a:rPr>
                        <a:t>Reservoir</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Total Nitrogen, Total Phosphorus, Total Mercury, PCB</a:t>
                      </a:r>
                      <a:r>
                        <a:rPr lang="en-US" sz="1200" baseline="30000" dirty="0">
                          <a:effectLst/>
                          <a:latin typeface="Arial"/>
                          <a:ea typeface="Calibri"/>
                        </a:rPr>
                        <a:t>*</a:t>
                      </a:r>
                      <a:r>
                        <a:rPr lang="en-US" sz="1200" dirty="0">
                          <a:effectLst/>
                          <a:latin typeface="Arial"/>
                          <a:ea typeface="Calibri"/>
                        </a:rPr>
                        <a:t>, Chlordane</a:t>
                      </a:r>
                      <a:r>
                        <a:rPr lang="en-US" sz="1200" baseline="30000" dirty="0">
                          <a:effectLst/>
                          <a:latin typeface="Arial"/>
                          <a:ea typeface="Calibri"/>
                        </a:rPr>
                        <a:t>*</a:t>
                      </a:r>
                      <a:r>
                        <a:rPr lang="en-US" sz="1200" dirty="0">
                          <a:effectLst/>
                          <a:latin typeface="Arial"/>
                          <a:ea typeface="Calibri"/>
                        </a:rPr>
                        <a:t>, </a:t>
                      </a:r>
                      <a:r>
                        <a:rPr lang="en-US" sz="1200" dirty="0" err="1">
                          <a:effectLst/>
                          <a:latin typeface="Arial"/>
                          <a:ea typeface="Calibri"/>
                        </a:rPr>
                        <a:t>Dieldrin</a:t>
                      </a:r>
                      <a:r>
                        <a:rPr lang="en-US" sz="1200" baseline="30000" dirty="0">
                          <a:effectLst/>
                          <a:latin typeface="Arial"/>
                          <a:ea typeface="Calibri"/>
                        </a:rPr>
                        <a:t>*</a:t>
                      </a:r>
                      <a:r>
                        <a:rPr lang="en-US" sz="1200" dirty="0">
                          <a:effectLst/>
                          <a:latin typeface="Arial"/>
                          <a:ea typeface="Calibri"/>
                        </a:rPr>
                        <a:t>, DDT</a:t>
                      </a:r>
                      <a:r>
                        <a:rPr lang="en-US" sz="1200" baseline="30000" dirty="0">
                          <a:effectLst/>
                          <a:latin typeface="Arial"/>
                          <a:ea typeface="Calibri"/>
                        </a:rPr>
                        <a:t>*</a:t>
                      </a:r>
                      <a:endParaRPr lang="en-US" sz="12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 </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Copper, Lead, Zinc, Mercury</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5691">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Gabriel River Reach 1</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smtClean="0">
                          <a:effectLst/>
                          <a:latin typeface="Arial"/>
                          <a:ea typeface="Calibri"/>
                        </a:rPr>
                        <a:t>Copper </a:t>
                      </a:r>
                      <a:r>
                        <a:rPr lang="en-US" sz="1200" dirty="0">
                          <a:effectLst/>
                          <a:latin typeface="Arial"/>
                          <a:ea typeface="Calibri"/>
                        </a:rPr>
                        <a:t>(dry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a:effectLst/>
                          <a:latin typeface="Arial"/>
                          <a:ea typeface="Calibri"/>
                        </a:rPr>
                        <a:t>Indicator Organisms, pH</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DO, Selenium</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037">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 Gabriel Estuary</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Copper (dry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a:effectLst/>
                          <a:latin typeface="Arial"/>
                          <a:ea typeface="Calibri"/>
                        </a:rPr>
                        <a:t>DO, Dioxin, Nickel</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DO, Selenium, Silver, </a:t>
                      </a:r>
                      <a:r>
                        <a:rPr lang="en-US" sz="1200" dirty="0" err="1">
                          <a:effectLst/>
                          <a:latin typeface="Arial"/>
                          <a:ea typeface="Calibri"/>
                        </a:rPr>
                        <a:t>Lindane</a:t>
                      </a:r>
                      <a:endParaRPr lang="en-US" sz="1200" dirty="0">
                        <a:effectLst/>
                        <a:latin typeface="Arial"/>
                        <a:ea typeface="Calibri"/>
                      </a:endParaRP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18037">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b="1" dirty="0">
                          <a:effectLst/>
                          <a:latin typeface="Arial"/>
                          <a:ea typeface="Calibri"/>
                        </a:rPr>
                        <a:t>Santa Ana River</a:t>
                      </a:r>
                      <a:endParaRPr lang="en-US" sz="1200" dirty="0">
                        <a:effectLst/>
                        <a:latin typeface="Arial"/>
                        <a:ea typeface="Calibri"/>
                      </a:endParaRPr>
                    </a:p>
                  </a:txBody>
                  <a:tcPr marL="56217" marR="56217" marT="56217" marB="56217"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nSpc>
                          <a:spcPct val="115000"/>
                        </a:lnSpc>
                        <a:spcBef>
                          <a:spcPts val="0"/>
                        </a:spcBef>
                        <a:spcAft>
                          <a:spcPts val="0"/>
                        </a:spcAft>
                      </a:pPr>
                      <a:r>
                        <a:rPr lang="en-US" sz="1200" dirty="0">
                          <a:effectLst/>
                          <a:latin typeface="Arial"/>
                          <a:ea typeface="Calibri"/>
                        </a:rPr>
                        <a:t>Fecal Coliform and E. coli (wet and dry weather)</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just">
                        <a:lnSpc>
                          <a:spcPct val="115000"/>
                        </a:lnSpc>
                        <a:spcBef>
                          <a:spcPts val="0"/>
                        </a:spcBef>
                        <a:spcAft>
                          <a:spcPts val="0"/>
                        </a:spcAft>
                      </a:pPr>
                      <a:r>
                        <a:rPr lang="en-US" sz="1200" dirty="0">
                          <a:effectLst/>
                          <a:latin typeface="Arial"/>
                          <a:ea typeface="Calibri"/>
                        </a:rPr>
                        <a:t> </a:t>
                      </a:r>
                    </a:p>
                  </a:txBody>
                  <a:tcPr marL="56217" marR="56217" marT="56217" marB="562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onstantia"/>
                          <a:ea typeface=""/>
                          <a:cs typeface=""/>
                        </a:defRPr>
                      </a:lvl1pPr>
                      <a:lvl2pPr marL="457200" algn="l" defTabSz="914400" rtl="0" eaLnBrk="1" latinLnBrk="0" hangingPunct="1">
                        <a:defRPr sz="1800" kern="1200">
                          <a:solidFill>
                            <a:schemeClr val="tx1"/>
                          </a:solidFill>
                          <a:latin typeface="Constantia"/>
                          <a:ea typeface=""/>
                          <a:cs typeface=""/>
                        </a:defRPr>
                      </a:lvl2pPr>
                      <a:lvl3pPr marL="914400" algn="l" defTabSz="914400" rtl="0" eaLnBrk="1" latinLnBrk="0" hangingPunct="1">
                        <a:defRPr sz="1800" kern="1200">
                          <a:solidFill>
                            <a:schemeClr val="tx1"/>
                          </a:solidFill>
                          <a:latin typeface="Constantia"/>
                          <a:ea typeface=""/>
                          <a:cs typeface=""/>
                        </a:defRPr>
                      </a:lvl3pPr>
                      <a:lvl4pPr marL="1371600" algn="l" defTabSz="914400" rtl="0" eaLnBrk="1" latinLnBrk="0" hangingPunct="1">
                        <a:defRPr sz="1800" kern="1200">
                          <a:solidFill>
                            <a:schemeClr val="tx1"/>
                          </a:solidFill>
                          <a:latin typeface="Constantia"/>
                          <a:ea typeface=""/>
                          <a:cs typeface=""/>
                        </a:defRPr>
                      </a:lvl4pPr>
                      <a:lvl5pPr marL="1828800" algn="l" defTabSz="914400" rtl="0" eaLnBrk="1" latinLnBrk="0" hangingPunct="1">
                        <a:defRPr sz="1800" kern="1200">
                          <a:solidFill>
                            <a:schemeClr val="tx1"/>
                          </a:solidFill>
                          <a:latin typeface="Constantia"/>
                          <a:ea typeface=""/>
                          <a:cs typeface=""/>
                        </a:defRPr>
                      </a:lvl5pPr>
                      <a:lvl6pPr marL="2286000" algn="l" defTabSz="914400" rtl="0" eaLnBrk="1" latinLnBrk="0" hangingPunct="1">
                        <a:defRPr sz="1800" kern="1200">
                          <a:solidFill>
                            <a:schemeClr val="tx1"/>
                          </a:solidFill>
                          <a:latin typeface="Constantia"/>
                          <a:ea typeface=""/>
                          <a:cs typeface=""/>
                        </a:defRPr>
                      </a:lvl6pPr>
                      <a:lvl7pPr marL="2743200" algn="l" defTabSz="914400" rtl="0" eaLnBrk="1" latinLnBrk="0" hangingPunct="1">
                        <a:defRPr sz="1800" kern="1200">
                          <a:solidFill>
                            <a:schemeClr val="tx1"/>
                          </a:solidFill>
                          <a:latin typeface="Constantia"/>
                          <a:ea typeface=""/>
                          <a:cs typeface=""/>
                        </a:defRPr>
                      </a:lvl7pPr>
                      <a:lvl8pPr marL="3200400" algn="l" defTabSz="914400" rtl="0" eaLnBrk="1" latinLnBrk="0" hangingPunct="1">
                        <a:defRPr sz="1800" kern="1200">
                          <a:solidFill>
                            <a:schemeClr val="tx1"/>
                          </a:solidFill>
                          <a:latin typeface="Constantia"/>
                          <a:ea typeface=""/>
                          <a:cs typeface=""/>
                        </a:defRPr>
                      </a:lvl8pPr>
                      <a:lvl9pPr marL="3657600" algn="l" defTabSz="914400" rtl="0" eaLnBrk="1" latinLnBrk="0" hangingPunct="1">
                        <a:defRPr sz="1800" kern="1200">
                          <a:solidFill>
                            <a:schemeClr val="tx1"/>
                          </a:solidFill>
                          <a:latin typeface="Constantia"/>
                          <a:ea typeface=""/>
                          <a:cs typeface=""/>
                        </a:defRPr>
                      </a:lvl9pPr>
                    </a:lstStyle>
                    <a:p>
                      <a:pPr marL="0" marR="0" algn="just">
                        <a:lnSpc>
                          <a:spcPct val="115000"/>
                        </a:lnSpc>
                        <a:spcBef>
                          <a:spcPts val="0"/>
                        </a:spcBef>
                        <a:spcAft>
                          <a:spcPts val="0"/>
                        </a:spcAft>
                      </a:pPr>
                      <a:r>
                        <a:rPr lang="en-US" sz="1200" dirty="0">
                          <a:effectLst/>
                          <a:latin typeface="Arial"/>
                          <a:ea typeface="Calibri"/>
                        </a:rPr>
                        <a:t> </a:t>
                      </a:r>
                    </a:p>
                  </a:txBody>
                  <a:tcPr marL="56217" marR="56217" marT="56217" marB="56217"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497579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1490395"/>
            <a:ext cx="2971800" cy="3200400"/>
          </a:xfrm>
          <a:prstGeom prst="rect">
            <a:avLst/>
          </a:prstGeom>
          <a:noFill/>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Tx/>
              <a:buFont typeface="Wingdings" panose="05000000000000000000" pitchFamily="2" charset="2"/>
              <a:buChar char="§"/>
            </a:pPr>
            <a:r>
              <a:rPr lang="en-US" sz="2800" dirty="0" smtClean="0">
                <a:solidFill>
                  <a:schemeClr val="tx1"/>
                </a:solidFill>
              </a:rPr>
              <a:t> 4 </a:t>
            </a:r>
            <a:r>
              <a:rPr lang="en-US" sz="2800" dirty="0" smtClean="0">
                <a:solidFill>
                  <a:schemeClr val="tx1"/>
                </a:solidFill>
              </a:rPr>
              <a:t>Receiving  Water Sites</a:t>
            </a:r>
          </a:p>
          <a:p>
            <a:pPr marL="45720" indent="0">
              <a:buClrTx/>
              <a:buNone/>
            </a:pPr>
            <a:endParaRPr lang="en-US" sz="2800" dirty="0" smtClean="0">
              <a:solidFill>
                <a:schemeClr val="tx1"/>
              </a:solidFill>
            </a:endParaRPr>
          </a:p>
          <a:p>
            <a:pPr>
              <a:buClrTx/>
              <a:buFont typeface="Wingdings" panose="05000000000000000000" pitchFamily="2" charset="2"/>
              <a:buChar char="§"/>
            </a:pPr>
            <a:r>
              <a:rPr lang="en-US" sz="2800" dirty="0" smtClean="0">
                <a:solidFill>
                  <a:schemeClr val="tx1"/>
                </a:solidFill>
              </a:rPr>
              <a:t> 3 </a:t>
            </a:r>
            <a:r>
              <a:rPr lang="en-US" sz="2800" dirty="0" err="1" smtClean="0">
                <a:solidFill>
                  <a:schemeClr val="tx1"/>
                </a:solidFill>
              </a:rPr>
              <a:t>Stormwater</a:t>
            </a:r>
            <a:r>
              <a:rPr lang="en-US" sz="2800" dirty="0" smtClean="0">
                <a:solidFill>
                  <a:schemeClr val="tx1"/>
                </a:solidFill>
              </a:rPr>
              <a:t>    Outfalls Sites</a:t>
            </a:r>
            <a:endParaRPr lang="en-US" sz="2800" dirty="0">
              <a:solidFill>
                <a:schemeClr val="tx1"/>
              </a:solidFill>
            </a:endParaRPr>
          </a:p>
        </p:txBody>
      </p:sp>
      <p:sp>
        <p:nvSpPr>
          <p:cNvPr id="4" name="Title 4"/>
          <p:cNvSpPr txBox="1">
            <a:spLocks/>
          </p:cNvSpPr>
          <p:nvPr/>
        </p:nvSpPr>
        <p:spPr>
          <a:xfrm>
            <a:off x="533400" y="-139700"/>
            <a:ext cx="8382000" cy="10541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b="1" dirty="0" smtClean="0">
                <a:solidFill>
                  <a:schemeClr val="tx1"/>
                </a:solidFill>
                <a:latin typeface="Calibri" panose="020F0502020204030204" pitchFamily="34" charset="0"/>
              </a:rPr>
              <a:t>Monitoring Sites</a:t>
            </a:r>
            <a:endParaRPr lang="en-US" b="1" dirty="0">
              <a:solidFill>
                <a:schemeClr val="tx1"/>
              </a:solidFill>
              <a:latin typeface="Calibri" panose="020F0502020204030204" pitchFamily="34" charset="0"/>
            </a:endParaRPr>
          </a:p>
        </p:txBody>
      </p:sp>
      <p:grpSp>
        <p:nvGrpSpPr>
          <p:cNvPr id="6" name="Group 5"/>
          <p:cNvGrpSpPr/>
          <p:nvPr/>
        </p:nvGrpSpPr>
        <p:grpSpPr>
          <a:xfrm>
            <a:off x="2971800" y="914400"/>
            <a:ext cx="6146800" cy="5791200"/>
            <a:chOff x="2768600" y="914400"/>
            <a:chExt cx="6400800" cy="6059487"/>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914400"/>
              <a:ext cx="6400800"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a:xfrm>
              <a:off x="3328987" y="3657600"/>
              <a:ext cx="314325" cy="286543"/>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562746"/>
              <a:ext cx="3175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590800"/>
              <a:ext cx="3175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702300" y="3505596"/>
              <a:ext cx="127000" cy="1143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326" y="2645569"/>
              <a:ext cx="128587"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6172200"/>
              <a:ext cx="128587"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212" y="5715000"/>
              <a:ext cx="3175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eform 6"/>
            <p:cNvSpPr/>
            <p:nvPr/>
          </p:nvSpPr>
          <p:spPr>
            <a:xfrm>
              <a:off x="4133850" y="3779181"/>
              <a:ext cx="430666" cy="421344"/>
            </a:xfrm>
            <a:custGeom>
              <a:avLst/>
              <a:gdLst>
                <a:gd name="connsiteX0" fmla="*/ 9525 w 430666"/>
                <a:gd name="connsiteY0" fmla="*/ 97494 h 421344"/>
                <a:gd name="connsiteX1" fmla="*/ 9525 w 430666"/>
                <a:gd name="connsiteY1" fmla="*/ 97494 h 421344"/>
                <a:gd name="connsiteX2" fmla="*/ 200025 w 430666"/>
                <a:gd name="connsiteY2" fmla="*/ 87969 h 421344"/>
                <a:gd name="connsiteX3" fmla="*/ 200025 w 430666"/>
                <a:gd name="connsiteY3" fmla="*/ 87969 h 421344"/>
                <a:gd name="connsiteX4" fmla="*/ 209550 w 430666"/>
                <a:gd name="connsiteY4" fmla="*/ 21294 h 421344"/>
                <a:gd name="connsiteX5" fmla="*/ 209550 w 430666"/>
                <a:gd name="connsiteY5" fmla="*/ 21294 h 421344"/>
                <a:gd name="connsiteX6" fmla="*/ 295275 w 430666"/>
                <a:gd name="connsiteY6" fmla="*/ 40344 h 421344"/>
                <a:gd name="connsiteX7" fmla="*/ 352425 w 430666"/>
                <a:gd name="connsiteY7" fmla="*/ 59394 h 421344"/>
                <a:gd name="connsiteX8" fmla="*/ 419100 w 430666"/>
                <a:gd name="connsiteY8" fmla="*/ 68919 h 421344"/>
                <a:gd name="connsiteX9" fmla="*/ 428625 w 430666"/>
                <a:gd name="connsiteY9" fmla="*/ 97494 h 421344"/>
                <a:gd name="connsiteX10" fmla="*/ 371475 w 430666"/>
                <a:gd name="connsiteY10" fmla="*/ 116544 h 421344"/>
                <a:gd name="connsiteX11" fmla="*/ 342900 w 430666"/>
                <a:gd name="connsiteY11" fmla="*/ 126069 h 421344"/>
                <a:gd name="connsiteX12" fmla="*/ 323850 w 430666"/>
                <a:gd name="connsiteY12" fmla="*/ 154644 h 421344"/>
                <a:gd name="connsiteX13" fmla="*/ 352425 w 430666"/>
                <a:gd name="connsiteY13" fmla="*/ 278469 h 421344"/>
                <a:gd name="connsiteX14" fmla="*/ 342900 w 430666"/>
                <a:gd name="connsiteY14" fmla="*/ 307044 h 421344"/>
                <a:gd name="connsiteX15" fmla="*/ 314325 w 430666"/>
                <a:gd name="connsiteY15" fmla="*/ 326094 h 421344"/>
                <a:gd name="connsiteX16" fmla="*/ 247650 w 430666"/>
                <a:gd name="connsiteY16" fmla="*/ 392769 h 421344"/>
                <a:gd name="connsiteX17" fmla="*/ 200025 w 430666"/>
                <a:gd name="connsiteY17" fmla="*/ 402294 h 421344"/>
                <a:gd name="connsiteX18" fmla="*/ 142875 w 430666"/>
                <a:gd name="connsiteY18" fmla="*/ 421344 h 421344"/>
                <a:gd name="connsiteX19" fmla="*/ 123825 w 430666"/>
                <a:gd name="connsiteY19" fmla="*/ 364194 h 421344"/>
                <a:gd name="connsiteX20" fmla="*/ 114300 w 430666"/>
                <a:gd name="connsiteY20" fmla="*/ 326094 h 421344"/>
                <a:gd name="connsiteX21" fmla="*/ 57150 w 430666"/>
                <a:gd name="connsiteY21" fmla="*/ 297519 h 421344"/>
                <a:gd name="connsiteX22" fmla="*/ 76200 w 430666"/>
                <a:gd name="connsiteY22" fmla="*/ 268944 h 421344"/>
                <a:gd name="connsiteX23" fmla="*/ 85725 w 430666"/>
                <a:gd name="connsiteY23" fmla="*/ 202269 h 421344"/>
                <a:gd name="connsiteX24" fmla="*/ 85725 w 430666"/>
                <a:gd name="connsiteY24" fmla="*/ 202269 h 421344"/>
                <a:gd name="connsiteX25" fmla="*/ 28575 w 430666"/>
                <a:gd name="connsiteY25" fmla="*/ 183219 h 421344"/>
                <a:gd name="connsiteX26" fmla="*/ 0 w 430666"/>
                <a:gd name="connsiteY26" fmla="*/ 173694 h 421344"/>
                <a:gd name="connsiteX27" fmla="*/ 9525 w 430666"/>
                <a:gd name="connsiteY27" fmla="*/ 97494 h 42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0666" h="421344">
                  <a:moveTo>
                    <a:pt x="9525" y="97494"/>
                  </a:moveTo>
                  <a:lnTo>
                    <a:pt x="9525" y="97494"/>
                  </a:lnTo>
                  <a:cubicBezTo>
                    <a:pt x="136367" y="84810"/>
                    <a:pt x="72867" y="87969"/>
                    <a:pt x="200025" y="87969"/>
                  </a:cubicBezTo>
                  <a:lnTo>
                    <a:pt x="200025" y="87969"/>
                  </a:lnTo>
                  <a:cubicBezTo>
                    <a:pt x="189508" y="-6681"/>
                    <a:pt x="170170" y="-18086"/>
                    <a:pt x="209550" y="21294"/>
                  </a:cubicBezTo>
                  <a:lnTo>
                    <a:pt x="209550" y="21294"/>
                  </a:lnTo>
                  <a:cubicBezTo>
                    <a:pt x="238125" y="27644"/>
                    <a:pt x="266991" y="32802"/>
                    <a:pt x="295275" y="40344"/>
                  </a:cubicBezTo>
                  <a:cubicBezTo>
                    <a:pt x="314677" y="45518"/>
                    <a:pt x="332546" y="56554"/>
                    <a:pt x="352425" y="59394"/>
                  </a:cubicBezTo>
                  <a:lnTo>
                    <a:pt x="419100" y="68919"/>
                  </a:lnTo>
                  <a:cubicBezTo>
                    <a:pt x="422275" y="78444"/>
                    <a:pt x="435725" y="90394"/>
                    <a:pt x="428625" y="97494"/>
                  </a:cubicBezTo>
                  <a:cubicBezTo>
                    <a:pt x="414426" y="111693"/>
                    <a:pt x="390525" y="110194"/>
                    <a:pt x="371475" y="116544"/>
                  </a:cubicBezTo>
                  <a:lnTo>
                    <a:pt x="342900" y="126069"/>
                  </a:lnTo>
                  <a:cubicBezTo>
                    <a:pt x="336550" y="135594"/>
                    <a:pt x="324728" y="143230"/>
                    <a:pt x="323850" y="154644"/>
                  </a:cubicBezTo>
                  <a:cubicBezTo>
                    <a:pt x="317599" y="235912"/>
                    <a:pt x="321744" y="232448"/>
                    <a:pt x="352425" y="278469"/>
                  </a:cubicBezTo>
                  <a:cubicBezTo>
                    <a:pt x="349250" y="287994"/>
                    <a:pt x="349172" y="299204"/>
                    <a:pt x="342900" y="307044"/>
                  </a:cubicBezTo>
                  <a:cubicBezTo>
                    <a:pt x="335749" y="315983"/>
                    <a:pt x="320005" y="316155"/>
                    <a:pt x="314325" y="326094"/>
                  </a:cubicBezTo>
                  <a:cubicBezTo>
                    <a:pt x="277661" y="390255"/>
                    <a:pt x="348935" y="372512"/>
                    <a:pt x="247650" y="392769"/>
                  </a:cubicBezTo>
                  <a:cubicBezTo>
                    <a:pt x="231775" y="395944"/>
                    <a:pt x="215644" y="398034"/>
                    <a:pt x="200025" y="402294"/>
                  </a:cubicBezTo>
                  <a:cubicBezTo>
                    <a:pt x="180652" y="407578"/>
                    <a:pt x="142875" y="421344"/>
                    <a:pt x="142875" y="421344"/>
                  </a:cubicBezTo>
                  <a:cubicBezTo>
                    <a:pt x="136525" y="402294"/>
                    <a:pt x="128695" y="383675"/>
                    <a:pt x="123825" y="364194"/>
                  </a:cubicBezTo>
                  <a:cubicBezTo>
                    <a:pt x="120650" y="351494"/>
                    <a:pt x="121562" y="336986"/>
                    <a:pt x="114300" y="326094"/>
                  </a:cubicBezTo>
                  <a:cubicBezTo>
                    <a:pt x="103749" y="310267"/>
                    <a:pt x="73450" y="302952"/>
                    <a:pt x="57150" y="297519"/>
                  </a:cubicBezTo>
                  <a:cubicBezTo>
                    <a:pt x="63500" y="287994"/>
                    <a:pt x="67261" y="276095"/>
                    <a:pt x="76200" y="268944"/>
                  </a:cubicBezTo>
                  <a:cubicBezTo>
                    <a:pt x="117976" y="235523"/>
                    <a:pt x="119647" y="304036"/>
                    <a:pt x="85725" y="202269"/>
                  </a:cubicBezTo>
                  <a:lnTo>
                    <a:pt x="85725" y="202269"/>
                  </a:lnTo>
                  <a:lnTo>
                    <a:pt x="28575" y="183219"/>
                  </a:lnTo>
                  <a:lnTo>
                    <a:pt x="0" y="173694"/>
                  </a:lnTo>
                  <a:cubicBezTo>
                    <a:pt x="9974" y="103876"/>
                    <a:pt x="7938" y="110194"/>
                    <a:pt x="9525" y="97494"/>
                  </a:cubicBezTo>
                  <a:close/>
                </a:path>
              </a:pathLst>
            </a:custGeom>
            <a:solidFill>
              <a:srgbClr val="BFD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4179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2888"/>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REASONABLE Assurance Analysis</a:t>
            </a:r>
            <a:endParaRPr lang="en-US" dirty="0">
              <a:solidFill>
                <a:schemeClr val="tx1"/>
              </a:solidFill>
            </a:endParaRPr>
          </a:p>
        </p:txBody>
      </p:sp>
      <p:sp>
        <p:nvSpPr>
          <p:cNvPr id="4" name="Content Placeholder 2"/>
          <p:cNvSpPr txBox="1">
            <a:spLocks/>
          </p:cNvSpPr>
          <p:nvPr/>
        </p:nvSpPr>
        <p:spPr>
          <a:xfrm>
            <a:off x="89885" y="2712325"/>
            <a:ext cx="2311400" cy="1327150"/>
          </a:xfrm>
          <a:prstGeom prst="rect">
            <a:avLst/>
          </a:prstGeom>
        </p:spPr>
        <p:txBody>
          <a:bodyPr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109537" indent="0">
              <a:buClr>
                <a:schemeClr val="accent1">
                  <a:lumMod val="75000"/>
                </a:schemeClr>
              </a:buClr>
              <a:buFont typeface="Wingdings 2" pitchFamily="18" charset="2"/>
              <a:buNone/>
              <a:defRPr/>
            </a:pPr>
            <a:r>
              <a:rPr lang="en-US" sz="2400" kern="0" dirty="0">
                <a:solidFill>
                  <a:schemeClr val="tx1"/>
                </a:solidFill>
                <a:ea typeface="ＭＳ Ｐゴシック" charset="0"/>
              </a:rPr>
              <a:t>Watershed Management Modeling System</a:t>
            </a:r>
          </a:p>
          <a:p>
            <a:pPr>
              <a:buClr>
                <a:schemeClr val="accent1">
                  <a:lumMod val="75000"/>
                </a:schemeClr>
              </a:buClr>
              <a:defRPr/>
            </a:pPr>
            <a:endParaRPr lang="en-US" sz="1800" dirty="0" smtClean="0">
              <a:solidFill>
                <a:schemeClr val="accent6">
                  <a:lumMod val="50000"/>
                </a:schemeClr>
              </a:solidFill>
              <a:latin typeface="Arial" panose="020B0604020202020204" pitchFamily="34" charset="0"/>
              <a:cs typeface="Arial" panose="020B0604020202020204" pitchFamily="34" charset="0"/>
            </a:endParaRPr>
          </a:p>
          <a:p>
            <a:pPr>
              <a:buClr>
                <a:schemeClr val="accent1">
                  <a:lumMod val="75000"/>
                </a:schemeClr>
              </a:buClr>
              <a:defRPr/>
            </a:pPr>
            <a:endParaRPr lang="en-US" sz="1800" dirty="0" smtClean="0">
              <a:solidFill>
                <a:schemeClr val="accent6">
                  <a:lumMod val="50000"/>
                </a:schemeClr>
              </a:solidFill>
              <a:latin typeface="Arial" panose="020B0604020202020204" pitchFamily="34" charset="0"/>
              <a:cs typeface="Arial" panose="020B0604020202020204" pitchFamily="34" charset="0"/>
            </a:endParaRPr>
          </a:p>
          <a:p>
            <a:pPr>
              <a:buClr>
                <a:schemeClr val="accent1">
                  <a:lumMod val="75000"/>
                </a:schemeClr>
              </a:buClr>
              <a:defRPr/>
            </a:pPr>
            <a:endParaRPr lang="en-US" sz="1800" dirty="0" smtClean="0">
              <a:solidFill>
                <a:schemeClr val="accent6">
                  <a:lumMod val="50000"/>
                </a:schemeClr>
              </a:solidFill>
              <a:latin typeface="Arial" panose="020B0604020202020204" pitchFamily="34" charset="0"/>
              <a:cs typeface="Arial" panose="020B0604020202020204" pitchFamily="34" charset="0"/>
            </a:endParaRPr>
          </a:p>
        </p:txBody>
      </p:sp>
      <p:sp>
        <p:nvSpPr>
          <p:cNvPr id="5" name="Content Placeholder 5"/>
          <p:cNvSpPr txBox="1">
            <a:spLocks/>
          </p:cNvSpPr>
          <p:nvPr/>
        </p:nvSpPr>
        <p:spPr bwMode="auto">
          <a:xfrm>
            <a:off x="2956034" y="2712325"/>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228600" indent="-2286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6286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0287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a:solidFill>
                  <a:schemeClr val="tx1"/>
                </a:solidFill>
                <a:latin typeface="+mn-lt"/>
                <a:ea typeface="ＭＳ Ｐゴシック" charset="0"/>
              </a:defRPr>
            </a:lvl4pPr>
            <a:lvl5pPr marL="1714500" indent="-171450" algn="l" rtl="0" eaLnBrk="0" fontAlgn="base" hangingPunct="0">
              <a:spcBef>
                <a:spcPct val="20000"/>
              </a:spcBef>
              <a:spcAft>
                <a:spcPct val="0"/>
              </a:spcAft>
              <a:buChar char="»"/>
              <a:defRPr>
                <a:solidFill>
                  <a:schemeClr val="tx1"/>
                </a:solidFill>
                <a:latin typeface="+mn-lt"/>
                <a:ea typeface="ＭＳ Ｐゴシック" charset="0"/>
              </a:defRPr>
            </a:lvl5pPr>
            <a:lvl6pPr marL="2171700" indent="-171450" algn="l" rtl="0" fontAlgn="base">
              <a:spcBef>
                <a:spcPct val="20000"/>
              </a:spcBef>
              <a:spcAft>
                <a:spcPct val="0"/>
              </a:spcAft>
              <a:buChar char="»"/>
              <a:defRPr>
                <a:solidFill>
                  <a:schemeClr val="tx1"/>
                </a:solidFill>
                <a:latin typeface="+mn-lt"/>
              </a:defRPr>
            </a:lvl6pPr>
            <a:lvl7pPr marL="2628900" indent="-171450" algn="l" rtl="0" fontAlgn="base">
              <a:spcBef>
                <a:spcPct val="20000"/>
              </a:spcBef>
              <a:spcAft>
                <a:spcPct val="0"/>
              </a:spcAft>
              <a:buChar char="»"/>
              <a:defRPr>
                <a:solidFill>
                  <a:schemeClr val="tx1"/>
                </a:solidFill>
                <a:latin typeface="+mn-lt"/>
              </a:defRPr>
            </a:lvl7pPr>
            <a:lvl8pPr marL="3086100" indent="-171450" algn="l" rtl="0" fontAlgn="base">
              <a:spcBef>
                <a:spcPct val="20000"/>
              </a:spcBef>
              <a:spcAft>
                <a:spcPct val="0"/>
              </a:spcAft>
              <a:buChar char="»"/>
              <a:defRPr>
                <a:solidFill>
                  <a:schemeClr val="tx1"/>
                </a:solidFill>
                <a:latin typeface="+mn-lt"/>
              </a:defRPr>
            </a:lvl8pPr>
            <a:lvl9pPr marL="3543300" indent="-171450" algn="l" rtl="0" fontAlgn="base">
              <a:spcBef>
                <a:spcPct val="20000"/>
              </a:spcBef>
              <a:spcAft>
                <a:spcPct val="0"/>
              </a:spcAft>
              <a:buChar char="»"/>
              <a:defRPr>
                <a:solidFill>
                  <a:schemeClr val="tx1"/>
                </a:solidFill>
                <a:latin typeface="+mn-lt"/>
              </a:defRPr>
            </a:lvl9pPr>
          </a:lstStyle>
          <a:p>
            <a:r>
              <a:rPr lang="en-US" sz="2400" kern="0" dirty="0" smtClean="0"/>
              <a:t>Design storm used as critical condition</a:t>
            </a:r>
          </a:p>
          <a:p>
            <a:r>
              <a:rPr lang="en-US" sz="2400" kern="0" dirty="0" smtClean="0"/>
              <a:t>BMPs to retain design storm identified for each subwatershed in WMP area</a:t>
            </a:r>
          </a:p>
          <a:p>
            <a:pPr lvl="1"/>
            <a:r>
              <a:rPr lang="en-US" kern="0" dirty="0" smtClean="0">
                <a:solidFill>
                  <a:schemeClr val="bg2">
                    <a:lumMod val="50000"/>
                  </a:schemeClr>
                </a:solidFill>
              </a:rPr>
              <a:t>Green streets</a:t>
            </a:r>
          </a:p>
          <a:p>
            <a:pPr lvl="1"/>
            <a:r>
              <a:rPr lang="en-US" kern="0" dirty="0" smtClean="0">
                <a:solidFill>
                  <a:schemeClr val="bg2">
                    <a:lumMod val="50000"/>
                  </a:schemeClr>
                </a:solidFill>
              </a:rPr>
              <a:t>LID on public parcels</a:t>
            </a:r>
          </a:p>
          <a:p>
            <a:pPr lvl="1"/>
            <a:r>
              <a:rPr lang="en-US" kern="0" dirty="0" smtClean="0">
                <a:solidFill>
                  <a:schemeClr val="bg2">
                    <a:lumMod val="50000"/>
                  </a:schemeClr>
                </a:solidFill>
              </a:rPr>
              <a:t>Residential runoff program (downspout disconnects)</a:t>
            </a:r>
          </a:p>
          <a:p>
            <a:pPr lvl="1"/>
            <a:r>
              <a:rPr lang="en-US" kern="0" dirty="0" smtClean="0">
                <a:solidFill>
                  <a:schemeClr val="bg2">
                    <a:lumMod val="50000"/>
                  </a:schemeClr>
                </a:solidFill>
              </a:rPr>
              <a:t>LID due to new/redevelopment</a:t>
            </a:r>
          </a:p>
          <a:p>
            <a:pPr lvl="1"/>
            <a:r>
              <a:rPr lang="en-US" kern="0" dirty="0" smtClean="0">
                <a:solidFill>
                  <a:schemeClr val="bg2">
                    <a:lumMod val="50000"/>
                  </a:schemeClr>
                </a:solidFill>
              </a:rPr>
              <a:t>Regional BMPs (to address remaining capacity)</a:t>
            </a:r>
          </a:p>
          <a:p>
            <a:pPr lvl="1"/>
            <a:endParaRPr lang="en-US" sz="2000" kern="0" dirty="0"/>
          </a:p>
        </p:txBody>
      </p:sp>
      <p:grpSp>
        <p:nvGrpSpPr>
          <p:cNvPr id="6" name="Group 5"/>
          <p:cNvGrpSpPr/>
          <p:nvPr/>
        </p:nvGrpSpPr>
        <p:grpSpPr>
          <a:xfrm>
            <a:off x="611187" y="971550"/>
            <a:ext cx="7921625" cy="1689100"/>
            <a:chOff x="1295400" y="971550"/>
            <a:chExt cx="7921625" cy="168910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71550"/>
              <a:ext cx="792162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725103" y="1111959"/>
              <a:ext cx="152400" cy="2071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712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3550" y="-19050"/>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Sequencing</a:t>
            </a:r>
            <a:endParaRPr lang="en-US" dirty="0">
              <a:solidFill>
                <a:schemeClr val="tx1"/>
              </a:solidFill>
            </a:endParaRPr>
          </a:p>
        </p:txBody>
      </p:sp>
      <p:sp>
        <p:nvSpPr>
          <p:cNvPr id="3" name="TextBox 2"/>
          <p:cNvSpPr txBox="1"/>
          <p:nvPr/>
        </p:nvSpPr>
        <p:spPr>
          <a:xfrm>
            <a:off x="263525" y="762000"/>
            <a:ext cx="4051300" cy="461665"/>
          </a:xfrm>
          <a:prstGeom prst="rect">
            <a:avLst/>
          </a:prstGeom>
          <a:noFill/>
        </p:spPr>
        <p:txBody>
          <a:bodyPr wrap="square" rtlCol="0">
            <a:spAutoFit/>
          </a:bodyPr>
          <a:lstStyle/>
          <a:p>
            <a:pPr lvl="1" algn="ctr"/>
            <a:r>
              <a:rPr lang="en-US" sz="2400" dirty="0" err="1" smtClean="0">
                <a:latin typeface="Arial" panose="020B0604020202020204" pitchFamily="34" charset="0"/>
                <a:cs typeface="Arial" panose="020B0604020202020204" pitchFamily="34" charset="0"/>
              </a:rPr>
              <a:t>Subwatershed</a:t>
            </a:r>
            <a:r>
              <a:rPr lang="en-US" sz="2400" dirty="0" smtClean="0">
                <a:latin typeface="Arial" panose="020B0604020202020204" pitchFamily="34" charset="0"/>
                <a:cs typeface="Arial" panose="020B0604020202020204" pitchFamily="34" charset="0"/>
              </a:rPr>
              <a:t> Index</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371600"/>
            <a:ext cx="440948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371600"/>
            <a:ext cx="43402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533900" y="1600200"/>
            <a:ext cx="4664075" cy="369332"/>
          </a:xfrm>
          <a:prstGeom prst="rect">
            <a:avLst/>
          </a:prstGeom>
          <a:noFill/>
        </p:spPr>
        <p:txBody>
          <a:bodyPr wrap="square" rtlCol="0">
            <a:spAutoFit/>
          </a:bodyPr>
          <a:lstStyle/>
          <a:p>
            <a:pPr algn="ctr"/>
            <a:endParaRPr lang="en-US" dirty="0"/>
          </a:p>
        </p:txBody>
      </p:sp>
      <p:sp>
        <p:nvSpPr>
          <p:cNvPr id="13" name="TextBox 12"/>
          <p:cNvSpPr txBox="1"/>
          <p:nvPr/>
        </p:nvSpPr>
        <p:spPr>
          <a:xfrm>
            <a:off x="4686300" y="1752600"/>
            <a:ext cx="4664075" cy="369332"/>
          </a:xfrm>
          <a:prstGeom prst="rect">
            <a:avLst/>
          </a:prstGeom>
          <a:noFill/>
        </p:spPr>
        <p:txBody>
          <a:bodyPr wrap="square" rtlCol="0">
            <a:spAutoFit/>
          </a:bodyPr>
          <a:lstStyle/>
          <a:p>
            <a:pPr algn="ctr"/>
            <a:endParaRPr lang="en-US" dirty="0"/>
          </a:p>
        </p:txBody>
      </p:sp>
      <p:sp>
        <p:nvSpPr>
          <p:cNvPr id="14" name="TextBox 13"/>
          <p:cNvSpPr txBox="1"/>
          <p:nvPr/>
        </p:nvSpPr>
        <p:spPr>
          <a:xfrm>
            <a:off x="4830762" y="762000"/>
            <a:ext cx="4051300" cy="461665"/>
          </a:xfrm>
          <a:prstGeom prst="rect">
            <a:avLst/>
          </a:prstGeom>
          <a:noFill/>
        </p:spPr>
        <p:txBody>
          <a:bodyPr wrap="square" rtlCol="0">
            <a:spAutoFit/>
          </a:bodyPr>
          <a:lstStyle/>
          <a:p>
            <a:pPr lvl="1" algn="ctr"/>
            <a:r>
              <a:rPr lang="en-US" sz="2400" dirty="0" smtClean="0">
                <a:latin typeface="Arial" panose="020B0604020202020204" pitchFamily="34" charset="0"/>
                <a:cs typeface="Arial" panose="020B0604020202020204" pitchFamily="34" charset="0"/>
              </a:rPr>
              <a:t>Milestones</a:t>
            </a:r>
          </a:p>
        </p:txBody>
      </p:sp>
    </p:spTree>
    <p:extLst>
      <p:ext uri="{BB962C8B-B14F-4D97-AF65-F5344CB8AC3E}">
        <p14:creationId xmlns:p14="http://schemas.microsoft.com/office/powerpoint/2010/main" val="1694610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2888"/>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Selected Watershed Control measures</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13845409"/>
              </p:ext>
            </p:extLst>
          </p:nvPr>
        </p:nvGraphicFramePr>
        <p:xfrm>
          <a:off x="2971800" y="2209800"/>
          <a:ext cx="5867400" cy="3021320"/>
        </p:xfrm>
        <a:graphic>
          <a:graphicData uri="http://schemas.openxmlformats.org/drawingml/2006/table">
            <a:tbl>
              <a:tblPr firstRow="1" bandRow="1">
                <a:tableStyleId>{5940675A-B579-460E-94D1-54222C63F5DA}</a:tableStyleId>
              </a:tblPr>
              <a:tblGrid>
                <a:gridCol w="1828800"/>
                <a:gridCol w="4038600"/>
              </a:tblGrid>
              <a:tr h="834401">
                <a:tc>
                  <a:txBody>
                    <a:bodyPr/>
                    <a:lstStyle/>
                    <a:p>
                      <a:pPr algn="ctr"/>
                      <a:endParaRPr lang="en-US" sz="2400" dirty="0" smtClean="0"/>
                    </a:p>
                    <a:p>
                      <a:pPr algn="ctr"/>
                      <a:r>
                        <a:rPr lang="en-US" sz="2400" dirty="0" err="1" smtClean="0"/>
                        <a:t>Permittee</a:t>
                      </a:r>
                      <a:endParaRPr lang="en-US" sz="2400" dirty="0"/>
                    </a:p>
                  </a:txBody>
                  <a:tcPr/>
                </a:tc>
                <a:tc>
                  <a:txBody>
                    <a:bodyPr/>
                    <a:lstStyle/>
                    <a:p>
                      <a:pPr algn="ctr"/>
                      <a:r>
                        <a:rPr lang="en-US" sz="2400" dirty="0" smtClean="0"/>
                        <a:t>Number of Existing and Planned</a:t>
                      </a:r>
                      <a:r>
                        <a:rPr lang="en-US" sz="2400" baseline="0" dirty="0" smtClean="0"/>
                        <a:t> BMPs within Permit Term</a:t>
                      </a:r>
                      <a:endParaRPr lang="en-US" sz="2400" dirty="0"/>
                    </a:p>
                  </a:txBody>
                  <a:tcPr/>
                </a:tc>
              </a:tr>
              <a:tr h="458150">
                <a:tc>
                  <a:txBody>
                    <a:bodyPr/>
                    <a:lstStyle/>
                    <a:p>
                      <a:r>
                        <a:rPr lang="en-US" sz="2400" dirty="0" smtClean="0"/>
                        <a:t>Claremont</a:t>
                      </a:r>
                      <a:endParaRPr lang="en-US" sz="2400" dirty="0"/>
                    </a:p>
                  </a:txBody>
                  <a:tcPr/>
                </a:tc>
                <a:tc>
                  <a:txBody>
                    <a:bodyPr/>
                    <a:lstStyle/>
                    <a:p>
                      <a:pPr algn="ctr"/>
                      <a:r>
                        <a:rPr lang="en-US" sz="2400" dirty="0" smtClean="0"/>
                        <a:t>13</a:t>
                      </a:r>
                      <a:endParaRPr lang="en-US" sz="2400" dirty="0"/>
                    </a:p>
                  </a:txBody>
                  <a:tcPr/>
                </a:tc>
              </a:tr>
              <a:tr h="458150">
                <a:tc>
                  <a:txBody>
                    <a:bodyPr/>
                    <a:lstStyle/>
                    <a:p>
                      <a:r>
                        <a:rPr lang="en-US" sz="2400" dirty="0" smtClean="0"/>
                        <a:t>La Verne </a:t>
                      </a:r>
                      <a:endParaRPr lang="en-US" sz="2400" dirty="0"/>
                    </a:p>
                  </a:txBody>
                  <a:tcPr/>
                </a:tc>
                <a:tc>
                  <a:txBody>
                    <a:bodyPr/>
                    <a:lstStyle/>
                    <a:p>
                      <a:pPr algn="ctr"/>
                      <a:r>
                        <a:rPr lang="en-US" sz="2400" dirty="0" smtClean="0"/>
                        <a:t>12</a:t>
                      </a:r>
                      <a:endParaRPr lang="en-US" sz="2400" dirty="0"/>
                    </a:p>
                  </a:txBody>
                  <a:tcPr/>
                </a:tc>
              </a:tr>
              <a:tr h="458150">
                <a:tc>
                  <a:txBody>
                    <a:bodyPr/>
                    <a:lstStyle/>
                    <a:p>
                      <a:r>
                        <a:rPr lang="en-US" sz="2400" dirty="0" smtClean="0"/>
                        <a:t>Pomona</a:t>
                      </a:r>
                      <a:endParaRPr lang="en-US" sz="2400" dirty="0"/>
                    </a:p>
                  </a:txBody>
                  <a:tcPr/>
                </a:tc>
                <a:tc>
                  <a:txBody>
                    <a:bodyPr/>
                    <a:lstStyle/>
                    <a:p>
                      <a:pPr algn="ctr"/>
                      <a:r>
                        <a:rPr lang="en-US" sz="2400" dirty="0" smtClean="0"/>
                        <a:t>16</a:t>
                      </a:r>
                      <a:endParaRPr lang="en-US" sz="2400" dirty="0"/>
                    </a:p>
                  </a:txBody>
                  <a:tcPr/>
                </a:tc>
              </a:tr>
              <a:tr h="458150">
                <a:tc>
                  <a:txBody>
                    <a:bodyPr/>
                    <a:lstStyle/>
                    <a:p>
                      <a:r>
                        <a:rPr lang="en-US" sz="2400" dirty="0" smtClean="0"/>
                        <a:t>San Dimas</a:t>
                      </a:r>
                      <a:endParaRPr lang="en-US" sz="2400" dirty="0"/>
                    </a:p>
                  </a:txBody>
                  <a:tcPr/>
                </a:tc>
                <a:tc>
                  <a:txBody>
                    <a:bodyPr/>
                    <a:lstStyle/>
                    <a:p>
                      <a:pPr algn="ctr"/>
                      <a:r>
                        <a:rPr lang="en-US" sz="2400" dirty="0" smtClean="0"/>
                        <a:t>26</a:t>
                      </a:r>
                      <a:endParaRPr lang="en-US" sz="2400" dirty="0"/>
                    </a:p>
                  </a:txBody>
                  <a:tcPr/>
                </a:tc>
              </a:tr>
            </a:tbl>
          </a:graphicData>
        </a:graphic>
      </p:graphicFrame>
    </p:spTree>
    <p:extLst>
      <p:ext uri="{BB962C8B-B14F-4D97-AF65-F5344CB8AC3E}">
        <p14:creationId xmlns:p14="http://schemas.microsoft.com/office/powerpoint/2010/main" val="169461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2888"/>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Selected Watershed Control measures</a:t>
            </a:r>
            <a:endParaRPr lang="en-US" dirty="0">
              <a:solidFill>
                <a:schemeClr val="tx1"/>
              </a:solidFill>
            </a:endParaRPr>
          </a:p>
        </p:txBody>
      </p:sp>
      <p:sp>
        <p:nvSpPr>
          <p:cNvPr id="4" name="TextBox 3"/>
          <p:cNvSpPr txBox="1"/>
          <p:nvPr/>
        </p:nvSpPr>
        <p:spPr>
          <a:xfrm>
            <a:off x="2803634" y="1524000"/>
            <a:ext cx="6324600" cy="4832092"/>
          </a:xfrm>
          <a:prstGeom prst="rect">
            <a:avLst/>
          </a:prstGeom>
          <a:noFill/>
        </p:spPr>
        <p:txBody>
          <a:bodyPr wrap="square" rtlCol="0">
            <a:spAutoFit/>
          </a:bodyPr>
          <a:lstStyle/>
          <a:p>
            <a:r>
              <a:rPr lang="en-US" sz="2800" dirty="0" smtClean="0">
                <a:cs typeface="Arial" panose="020B0604020202020204" pitchFamily="34" charset="0"/>
              </a:rPr>
              <a:t>Non-Structural BMPs consist of:</a:t>
            </a:r>
          </a:p>
          <a:p>
            <a:pPr marL="285750" indent="-285750">
              <a:buFont typeface="Arial" panose="020B0604020202020204" pitchFamily="34" charset="0"/>
              <a:buChar char="•"/>
            </a:pPr>
            <a:r>
              <a:rPr lang="en-US" sz="2800" dirty="0" smtClean="0">
                <a:cs typeface="Arial" panose="020B0604020202020204" pitchFamily="34" charset="0"/>
              </a:rPr>
              <a:t>Rooftop Runoff Reduction Program</a:t>
            </a:r>
          </a:p>
          <a:p>
            <a:pPr marL="285750" indent="-285750">
              <a:buFont typeface="Arial" panose="020B0604020202020204" pitchFamily="34" charset="0"/>
              <a:buChar char="•"/>
            </a:pPr>
            <a:r>
              <a:rPr lang="en-US" sz="2800" dirty="0" smtClean="0">
                <a:cs typeface="Arial" panose="020B0604020202020204" pitchFamily="34" charset="0"/>
              </a:rPr>
              <a:t>LID for New/Redevelopment</a:t>
            </a:r>
          </a:p>
          <a:p>
            <a:pPr marL="285750" indent="-285750">
              <a:buFont typeface="Arial" panose="020B0604020202020204" pitchFamily="34" charset="0"/>
              <a:buChar char="•"/>
            </a:pPr>
            <a:r>
              <a:rPr lang="en-US" sz="2800" dirty="0" smtClean="0">
                <a:cs typeface="Arial" panose="020B0604020202020204" pitchFamily="34" charset="0"/>
              </a:rPr>
              <a:t>Enhanced Construction Site Inspections</a:t>
            </a:r>
          </a:p>
          <a:p>
            <a:pPr marL="285750" indent="-285750">
              <a:buFont typeface="Arial" panose="020B0604020202020204" pitchFamily="34" charset="0"/>
              <a:buChar char="•"/>
            </a:pPr>
            <a:r>
              <a:rPr lang="en-US" sz="2800" dirty="0" smtClean="0">
                <a:cs typeface="Arial" panose="020B0604020202020204" pitchFamily="34" charset="0"/>
              </a:rPr>
              <a:t>Verification of Post Construction BMPs</a:t>
            </a:r>
          </a:p>
          <a:p>
            <a:pPr marL="285750" indent="-285750">
              <a:buFont typeface="Arial" panose="020B0604020202020204" pitchFamily="34" charset="0"/>
              <a:buChar char="•"/>
            </a:pPr>
            <a:r>
              <a:rPr lang="en-US" sz="2800" dirty="0" smtClean="0">
                <a:cs typeface="Arial" panose="020B0604020202020204" pitchFamily="34" charset="0"/>
              </a:rPr>
              <a:t>Enhanced Catch Basin Cleaning</a:t>
            </a:r>
          </a:p>
          <a:p>
            <a:pPr marL="285750" indent="-285750">
              <a:buFont typeface="Arial" panose="020B0604020202020204" pitchFamily="34" charset="0"/>
              <a:buChar char="•"/>
            </a:pPr>
            <a:endParaRPr lang="en-US" sz="2800" dirty="0" smtClean="0"/>
          </a:p>
          <a:p>
            <a:r>
              <a:rPr lang="en-US" sz="2800" dirty="0" smtClean="0">
                <a:cs typeface="Arial" panose="020B0604020202020204" pitchFamily="34" charset="0"/>
              </a:rPr>
              <a:t>Source Control</a:t>
            </a:r>
          </a:p>
          <a:p>
            <a:pPr marL="342900" indent="-342900">
              <a:buFont typeface="Arial" panose="020B0604020202020204" pitchFamily="34" charset="0"/>
              <a:buChar char="•"/>
            </a:pPr>
            <a:r>
              <a:rPr lang="en-US" sz="2800" dirty="0" smtClean="0">
                <a:cs typeface="Arial" panose="020B0604020202020204" pitchFamily="34" charset="0"/>
              </a:rPr>
              <a:t>Dependent on Dry-Weather Monitoring (ongoing)</a:t>
            </a:r>
            <a:endParaRPr lang="en-US" sz="2800" dirty="0">
              <a:cs typeface="Arial" panose="020B0604020202020204" pitchFamily="34" charset="0"/>
            </a:endParaRPr>
          </a:p>
        </p:txBody>
      </p:sp>
    </p:spTree>
    <p:extLst>
      <p:ext uri="{BB962C8B-B14F-4D97-AF65-F5344CB8AC3E}">
        <p14:creationId xmlns:p14="http://schemas.microsoft.com/office/powerpoint/2010/main" val="85341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42888"/>
            <a:ext cx="8229600" cy="1143000"/>
          </a:xfrm>
          <a:prstGeom prst="rect">
            <a:avLst/>
          </a:prstGeom>
        </p:spPr>
        <p:txBody>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en-US" dirty="0" smtClean="0">
                <a:solidFill>
                  <a:schemeClr val="tx1"/>
                </a:solidFill>
              </a:rPr>
              <a:t>Status of LID Ordinance and Green Streets Policy</a:t>
            </a:r>
            <a:endParaRPr lang="en-US" dirty="0">
              <a:solidFill>
                <a:schemeClr val="tx1"/>
              </a:solidFill>
            </a:endParaRPr>
          </a:p>
        </p:txBody>
      </p:sp>
      <p:sp>
        <p:nvSpPr>
          <p:cNvPr id="3" name="TextBox 2"/>
          <p:cNvSpPr txBox="1"/>
          <p:nvPr/>
        </p:nvSpPr>
        <p:spPr>
          <a:xfrm>
            <a:off x="2819398" y="1752600"/>
            <a:ext cx="6324601"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cs typeface="Arial" panose="020B0604020202020204" pitchFamily="34" charset="0"/>
              </a:rPr>
              <a:t>All 4 Cities have LID </a:t>
            </a:r>
            <a:r>
              <a:rPr lang="en-US" sz="3200" dirty="0" smtClean="0">
                <a:cs typeface="Arial" panose="020B0604020202020204" pitchFamily="34" charset="0"/>
              </a:rPr>
              <a:t>Ordinances &amp; Green Streets </a:t>
            </a:r>
            <a:r>
              <a:rPr lang="en-US" sz="3200" dirty="0" smtClean="0">
                <a:cs typeface="Arial" panose="020B0604020202020204" pitchFamily="34" charset="0"/>
              </a:rPr>
              <a:t>Policy </a:t>
            </a:r>
            <a:r>
              <a:rPr lang="en-US" sz="3200" dirty="0">
                <a:cs typeface="Arial" panose="020B0604020202020204" pitchFamily="34" charset="0"/>
              </a:rPr>
              <a:t>in place. </a:t>
            </a:r>
            <a:endParaRPr lang="en-US" sz="3200" dirty="0" smtClean="0">
              <a:cs typeface="Arial" panose="020B0604020202020204" pitchFamily="34" charset="0"/>
            </a:endParaRPr>
          </a:p>
          <a:p>
            <a:endParaRPr lang="en-US" sz="3200" dirty="0">
              <a:cs typeface="Arial" panose="020B0604020202020204" pitchFamily="34" charset="0"/>
            </a:endParaRPr>
          </a:p>
        </p:txBody>
      </p:sp>
    </p:spTree>
    <p:extLst>
      <p:ext uri="{BB962C8B-B14F-4D97-AF65-F5344CB8AC3E}">
        <p14:creationId xmlns:p14="http://schemas.microsoft.com/office/powerpoint/2010/main" val="1335803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4875</TotalTime>
  <Words>919</Words>
  <Application>Microsoft Office PowerPoint</Application>
  <PresentationFormat>On-screen Show (4:3)</PresentationFormat>
  <Paragraphs>156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Grid</vt:lpstr>
      <vt:lpstr>East San Gabriel valley watershed Group  Watershed Management Program (WMP) Development  Cities of claremont, La Verne, pomona, and san dimas</vt:lpstr>
      <vt:lpstr>East san Gabriel Valley wmp</vt:lpstr>
      <vt:lpstr>Water Quality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Davis</dc:creator>
  <cp:lastModifiedBy>Bronwyn Kelly</cp:lastModifiedBy>
  <cp:revision>450</cp:revision>
  <cp:lastPrinted>2014-10-08T23:25:20Z</cp:lastPrinted>
  <dcterms:created xsi:type="dcterms:W3CDTF">2013-06-11T14:12:30Z</dcterms:created>
  <dcterms:modified xsi:type="dcterms:W3CDTF">2014-10-09T00:10:28Z</dcterms:modified>
</cp:coreProperties>
</file>