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1162" r:id="rId3"/>
    <p:sldId id="1153" r:id="rId4"/>
    <p:sldId id="1126" r:id="rId5"/>
    <p:sldId id="1163" r:id="rId6"/>
    <p:sldId id="1130" r:id="rId7"/>
    <p:sldId id="874" r:id="rId8"/>
    <p:sldId id="1171" r:id="rId9"/>
    <p:sldId id="1172" r:id="rId10"/>
    <p:sldId id="1173" r:id="rId11"/>
    <p:sldId id="1174" r:id="rId12"/>
    <p:sldId id="1104" r:id="rId13"/>
    <p:sldId id="966" r:id="rId14"/>
    <p:sldId id="967" r:id="rId15"/>
    <p:sldId id="969" r:id="rId16"/>
    <p:sldId id="968" r:id="rId17"/>
    <p:sldId id="1164" r:id="rId18"/>
    <p:sldId id="970" r:id="rId19"/>
    <p:sldId id="971" r:id="rId20"/>
    <p:sldId id="972" r:id="rId21"/>
    <p:sldId id="973" r:id="rId22"/>
    <p:sldId id="1165" r:id="rId23"/>
    <p:sldId id="978" r:id="rId24"/>
    <p:sldId id="979" r:id="rId25"/>
    <p:sldId id="980" r:id="rId26"/>
    <p:sldId id="981" r:id="rId27"/>
    <p:sldId id="1166" r:id="rId28"/>
    <p:sldId id="983" r:id="rId29"/>
    <p:sldId id="984" r:id="rId30"/>
    <p:sldId id="985" r:id="rId31"/>
    <p:sldId id="986" r:id="rId32"/>
    <p:sldId id="1167" r:id="rId33"/>
    <p:sldId id="988" r:id="rId34"/>
    <p:sldId id="989" r:id="rId35"/>
    <p:sldId id="990" r:id="rId36"/>
    <p:sldId id="991" r:id="rId37"/>
    <p:sldId id="1168" r:id="rId38"/>
    <p:sldId id="993" r:id="rId39"/>
    <p:sldId id="994" r:id="rId40"/>
    <p:sldId id="995" r:id="rId41"/>
    <p:sldId id="996" r:id="rId42"/>
    <p:sldId id="997" r:id="rId43"/>
    <p:sldId id="998" r:id="rId44"/>
    <p:sldId id="999" r:id="rId45"/>
    <p:sldId id="1000" r:id="rId46"/>
    <p:sldId id="1001" r:id="rId47"/>
    <p:sldId id="1169" r:id="rId48"/>
    <p:sldId id="1005" r:id="rId49"/>
    <p:sldId id="1006" r:id="rId50"/>
    <p:sldId id="1007" r:id="rId51"/>
    <p:sldId id="1008" r:id="rId52"/>
    <p:sldId id="1170" r:id="rId53"/>
    <p:sldId id="1010" r:id="rId54"/>
    <p:sldId id="1011" r:id="rId55"/>
    <p:sldId id="1012" r:id="rId56"/>
    <p:sldId id="1013" r:id="rId57"/>
    <p:sldId id="1158" r:id="rId58"/>
    <p:sldId id="1159" r:id="rId59"/>
    <p:sldId id="1129" r:id="rId60"/>
    <p:sldId id="1148" r:id="rId61"/>
    <p:sldId id="1160" r:id="rId62"/>
    <p:sldId id="1161" r:id="rId63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Autofit/>
          </a:bodyPr>
          <a:lstStyle/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Howell Mountain Mutual Water Company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CA2810001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Napa County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06358" y="5089012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September 28, 2019</a:t>
            </a:r>
          </a:p>
        </p:txBody>
      </p:sp>
      <p:pic>
        <p:nvPicPr>
          <p:cNvPr id="5" name="Picture 4" descr="An image of Four 1-liter jars during flocculation process.">
            <a:extLst>
              <a:ext uri="{FF2B5EF4-FFF2-40B4-BE49-F238E27FC236}">
                <a16:creationId xmlns:a16="http://schemas.microsoft.com/office/drawing/2014/main" id="{D19FE789-FDC2-41BF-A441-D56D35E055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571990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572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720"/>
            <a:ext cx="10515600" cy="1325563"/>
          </a:xfrm>
        </p:spPr>
        <p:txBody>
          <a:bodyPr/>
          <a:lstStyle/>
          <a:p>
            <a:r>
              <a:rPr lang="en-US" dirty="0"/>
              <a:t>Howell Mountain MWC: Jar Test 21-28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2813760"/>
              </p:ext>
            </p:extLst>
          </p:nvPr>
        </p:nvGraphicFramePr>
        <p:xfrm>
          <a:off x="188537" y="1402715"/>
          <a:ext cx="11802358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6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149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650454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075859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3832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95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067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84918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284918">
                  <a:extLst>
                    <a:ext uri="{9D8B030D-6E8A-4147-A177-3AD203B41FA5}">
                      <a16:colId xmlns:a16="http://schemas.microsoft.com/office/drawing/2014/main" val="22604056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917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Added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2.76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0.048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2.76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2.76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2.99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798355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3.22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436305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3.45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85086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3.68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642168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610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720"/>
            <a:ext cx="10515600" cy="1325563"/>
          </a:xfrm>
        </p:spPr>
        <p:txBody>
          <a:bodyPr/>
          <a:lstStyle/>
          <a:p>
            <a:r>
              <a:rPr lang="en-US" dirty="0"/>
              <a:t>Howell Mountain MWC: Jar Test 29-32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8214362"/>
              </p:ext>
            </p:extLst>
          </p:nvPr>
        </p:nvGraphicFramePr>
        <p:xfrm>
          <a:off x="188537" y="1402715"/>
          <a:ext cx="11802358" cy="338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6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149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650454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075859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3832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95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067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84918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284918">
                  <a:extLst>
                    <a:ext uri="{9D8B030D-6E8A-4147-A177-3AD203B41FA5}">
                      <a16:colId xmlns:a16="http://schemas.microsoft.com/office/drawing/2014/main" val="22604056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7066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Added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0.049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0.048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6517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917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65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96E91708-4E2F-450A-8C6A-DF98C8CB81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7C72DC-177A-4FF2-B360-889D353BC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9C4B2ED-7694-418B-A8F6-F01B1AB1F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10644" y="71677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0.45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EFAA66-E05F-4278-B786-0F9A25E84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51192" y="71677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52E68C-37C0-4AF3-A6A5-FB4E13C96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05412" y="71677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0428E4-194C-4342-B1CD-B6A38A589C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16556" y="71677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0.35 NTU</a:t>
            </a:r>
          </a:p>
        </p:txBody>
      </p:sp>
    </p:spTree>
    <p:extLst>
      <p:ext uri="{BB962C8B-B14F-4D97-AF65-F5344CB8AC3E}">
        <p14:creationId xmlns:p14="http://schemas.microsoft.com/office/powerpoint/2010/main" val="3919660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FF16A0A5-7A45-4923-BCF5-A8AD2C1ACE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88707B-9BBC-4B6C-9284-398B195F1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9" y="425950"/>
            <a:ext cx="11404862" cy="744836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%UVT/UVA. </a:t>
            </a:r>
            <a:endParaRPr lang="en-US"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598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B2D297A2-5FCD-4456-BA15-7D4B51D8BC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729CDA-3315-40DE-9C66-CEC346939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3626EF5-4BF0-45C1-949B-AE28E8C1E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4972" y="296125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0.45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4C6697-DCBF-474F-861B-AA5F2E79A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42801" y="296124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F6642C-B059-412D-B2C6-4EA77D173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60630" y="29612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2A3C69-9126-4D42-A5DC-8252C3216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00280" y="29612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0.35 NTU</a:t>
            </a:r>
          </a:p>
        </p:txBody>
      </p:sp>
    </p:spTree>
    <p:extLst>
      <p:ext uri="{BB962C8B-B14F-4D97-AF65-F5344CB8AC3E}">
        <p14:creationId xmlns:p14="http://schemas.microsoft.com/office/powerpoint/2010/main" val="3530816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four filters from each tested jar with filtrate turbidity and coagulant dose.">
            <a:extLst>
              <a:ext uri="{FF2B5EF4-FFF2-40B4-BE49-F238E27FC236}">
                <a16:creationId xmlns:a16="http://schemas.microsoft.com/office/drawing/2014/main" id="{6B58D8EC-F9D9-48A0-9BED-CA6A1F2332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CEDCDA-73AB-4465-A5DB-B676A103D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42009" y="1118257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0.45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460E85-E98F-45E0-A7C2-5FEB3AA5C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61258" y="1118257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5E92FB-2F70-4E6F-8E44-6709E74FE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305372" y="1118257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197708-1E69-4B37-9F62-096B67239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31812" y="111825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0.35 NTU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83E8E-87B1-436A-9843-900BA11A6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313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of Filterability of Jars 1-4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666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No Flash Mix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(10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917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626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10 RPM) duration. ">
            <a:extLst>
              <a:ext uri="{FF2B5EF4-FFF2-40B4-BE49-F238E27FC236}">
                <a16:creationId xmlns:a16="http://schemas.microsoft.com/office/drawing/2014/main" id="{1093A98B-3E1B-4423-9F51-6C8F5110BA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33934A-1920-4243-9DED-B9E1E7EE8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7CA0BC3-5109-4851-8032-422F2F8F1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9658" y="53042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0.52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F00CF0-5F77-4705-A465-A2976B4E6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04058" y="53042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0.52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74FD34-86B5-4EAA-BA31-2E9EA9CF7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414655" y="53042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0.57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D0AD56-86DB-4E94-8DDF-B4E0BE710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15529" y="53042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0.42 NTU</a:t>
            </a:r>
          </a:p>
        </p:txBody>
      </p:sp>
    </p:spTree>
    <p:extLst>
      <p:ext uri="{BB962C8B-B14F-4D97-AF65-F5344CB8AC3E}">
        <p14:creationId xmlns:p14="http://schemas.microsoft.com/office/powerpoint/2010/main" val="3611733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A08B4FC6-29F3-4E40-92DF-BF9BA55B3B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3C4F34-A82D-49B0-816F-CC4CB5A2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16" y="425950"/>
            <a:ext cx="11660957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232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B72AA-5AAF-48D5-9188-93912D4B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Source Waters (blend):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Lake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Henne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/Lake Newton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211D31-F1BB-4C17-A89B-783A63F45A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515" y="2121762"/>
            <a:ext cx="6204984" cy="3626917"/>
          </a:xfrm>
        </p:spPr>
        <p:txBody>
          <a:bodyPr vert="horz" lIns="91440" tIns="45720" rIns="91440" bIns="45720" rtlCol="0">
            <a:normAutofit/>
          </a:bodyPr>
          <a:lstStyle/>
          <a:p>
            <a:pPr lvl="0" indent="-2286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 Water Characteristics </a:t>
            </a:r>
          </a:p>
          <a:p>
            <a:pPr lvl="0" indent="-2286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September 28, 2019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1.16 NTU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7.39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73.7%, UVA: 0.133/cm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74.8%, UVA: 0.126/cm</a:t>
            </a:r>
          </a:p>
          <a:p>
            <a:pPr lvl="0" indent="-2286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n image of Lake Henne">
            <a:extLst>
              <a:ext uri="{FF2B5EF4-FFF2-40B4-BE49-F238E27FC236}">
                <a16:creationId xmlns:a16="http://schemas.microsoft.com/office/drawing/2014/main" id="{349794F5-E782-4BE4-BC86-D4A2A625AFCB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9551" y="306917"/>
            <a:ext cx="4042409" cy="2285983"/>
          </a:xfrm>
          <a:prstGeom prst="rect">
            <a:avLst/>
          </a:prstGeom>
        </p:spPr>
      </p:pic>
      <p:pic>
        <p:nvPicPr>
          <p:cNvPr id="6" name="Picture 5" descr="An image of Lake Newton">
            <a:extLst>
              <a:ext uri="{FF2B5EF4-FFF2-40B4-BE49-F238E27FC236}">
                <a16:creationId xmlns:a16="http://schemas.microsoft.com/office/drawing/2014/main" id="{8A7AB225-F6DC-4E17-8C9F-BCD7E976C6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9551" y="2828927"/>
            <a:ext cx="4042410" cy="338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02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ED457729-65EB-4E45-AED5-DFD22B73A1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7A96E4-341C-421E-9E8A-19466FFD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D4A6591-08B2-4CBA-B27E-2DF6E216A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9577" y="465115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0.52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411A3E-44C5-417D-8969-AAD8F72D8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64098" y="465115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0.52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94DF6B-0359-4F17-9C45-C523F9025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88619" y="465115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0.57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D2BDEB-3A98-4D20-9C4C-19DD41BF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90378" y="465115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0.42 NTU</a:t>
            </a:r>
          </a:p>
        </p:txBody>
      </p:sp>
    </p:spTree>
    <p:extLst>
      <p:ext uri="{BB962C8B-B14F-4D97-AF65-F5344CB8AC3E}">
        <p14:creationId xmlns:p14="http://schemas.microsoft.com/office/powerpoint/2010/main" val="2387338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four filters from each tested jar with filtrate turbidity and coagulant dose.">
            <a:extLst>
              <a:ext uri="{FF2B5EF4-FFF2-40B4-BE49-F238E27FC236}">
                <a16:creationId xmlns:a16="http://schemas.microsoft.com/office/drawing/2014/main" id="{78CFCCF2-7D08-4D3D-9984-0733C5FE4C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BEF2BE-BFB3-4B33-A9C5-8CEA41F1ED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926934" y="500912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0.52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485896-88D2-4004-965D-4E81B8FEA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746182" y="500912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0.52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9CAE71-5F21-4A2A-992D-A08A41EE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445819" y="500912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0.57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F6988E-BEA4-42FB-B5A1-142C727F0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43725" y="500912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0.42 NTU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E53379-6D7A-4E13-92D2-E81B2BA4E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of Filterability of Jars 5-8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409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87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094C880D-88A8-442D-9077-9F77594038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F7DE65-F53E-425C-A359-C1A7608BE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8FAE3CE-1CB7-4977-B5D6-3F10070F8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5044" y="77489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0.20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B2D4F4-5F8F-48AD-86D7-DAB7A1B2E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65407" y="77489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0.17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BF85FE-8520-4274-A4AA-B0D991F57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04152" y="77489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0.30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2C9992-3A2D-4A2A-A11B-D202FDF70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01279" y="77489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0.22 NTU</a:t>
            </a:r>
          </a:p>
        </p:txBody>
      </p:sp>
    </p:spTree>
    <p:extLst>
      <p:ext uri="{BB962C8B-B14F-4D97-AF65-F5344CB8AC3E}">
        <p14:creationId xmlns:p14="http://schemas.microsoft.com/office/powerpoint/2010/main" val="2046622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4C47C45A-43B1-4341-812C-84043BB60C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117B50-715F-464C-A13F-38D821E7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5" y="425950"/>
            <a:ext cx="11451996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916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04A1A4A9-4745-48CD-8D22-4454105416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F23009-4AF8-461A-9AE2-215D20899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3E97816-F27D-4064-879F-EDF5CDE2D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476" y="85030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0.20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C61159-9CBC-436E-A9A8-63FAECACB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50839" y="85030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0.17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498EC8-AD29-4B81-824A-5B0854776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88642" y="85030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0.30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F9A989-4D36-49D7-93B8-D2BFE07BC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85769" y="85030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0.22 NTU</a:t>
            </a:r>
          </a:p>
        </p:txBody>
      </p:sp>
    </p:spTree>
    <p:extLst>
      <p:ext uri="{BB962C8B-B14F-4D97-AF65-F5344CB8AC3E}">
        <p14:creationId xmlns:p14="http://schemas.microsoft.com/office/powerpoint/2010/main" val="652164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four filters from each tested jar with filtrate turbidity and coagulant dose.">
            <a:extLst>
              <a:ext uri="{FF2B5EF4-FFF2-40B4-BE49-F238E27FC236}">
                <a16:creationId xmlns:a16="http://schemas.microsoft.com/office/drawing/2014/main" id="{671AD6E0-6597-4ABB-928D-8E02002927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6334AC-2C1A-4E12-9591-59CDEE7EA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8949" y="472776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0.20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18F579-A46A-42A2-A67A-3060E5299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49312" y="472776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0.17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649DE6-C48E-492B-9FF5-A4BE6B9F1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58979" y="472776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0.30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CD36F7-320E-404A-B36C-16E0ECEF5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84242" y="472776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0.22 NTU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27EA73-97D1-4CE4-BBAB-F181B359B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of Filterability of Jars 9-12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06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701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10 RPM) duration. ">
            <a:extLst>
              <a:ext uri="{FF2B5EF4-FFF2-40B4-BE49-F238E27FC236}">
                <a16:creationId xmlns:a16="http://schemas.microsoft.com/office/drawing/2014/main" id="{F86E7914-B4CF-432D-963B-5C2F9CC348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A25FA3-437A-4CD2-9640-B1130CCA7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46CF14E-6E82-4927-BA33-6029C96D0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7038" y="339090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0.20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24AD53-113B-4201-8495-4A3FB2933B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77741" y="339090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0.22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31EDBE-2EEC-4668-B809-C8DAB78975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56076" y="33908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FC32E4-2912-4FEE-807F-8ED689AB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76759" y="33908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0.28 NTU</a:t>
            </a:r>
          </a:p>
        </p:txBody>
      </p:sp>
    </p:spTree>
    <p:extLst>
      <p:ext uri="{BB962C8B-B14F-4D97-AF65-F5344CB8AC3E}">
        <p14:creationId xmlns:p14="http://schemas.microsoft.com/office/powerpoint/2010/main" val="36132971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EDCD5B11-11D5-4DD4-ACF2-80E3176CBB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72CF85-398E-4CD9-BFA3-56592E821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17" y="425950"/>
            <a:ext cx="11517984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011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</a:t>
            </a:r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9249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958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3CD1E00D-5272-4C7A-9A3F-3A8107B62F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B907D8-6CB0-4EBB-83F5-D94E529B3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9596023-1A6F-4C95-80F4-EE2FAEA9A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476" y="408995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0.20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9429BB-F0CD-4E26-82F6-025468DDC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21179" y="408995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0.22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E87B42-8BD8-4BF8-B54D-2DFD9B248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27795" y="408994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8FA01B-2995-4853-AA0A-825399D79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48478" y="408994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0.28 NTU</a:t>
            </a:r>
          </a:p>
        </p:txBody>
      </p:sp>
    </p:spTree>
    <p:extLst>
      <p:ext uri="{BB962C8B-B14F-4D97-AF65-F5344CB8AC3E}">
        <p14:creationId xmlns:p14="http://schemas.microsoft.com/office/powerpoint/2010/main" val="23315027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four filters from each tested jar with filtrate turbidity and coagulant dose.">
            <a:extLst>
              <a:ext uri="{FF2B5EF4-FFF2-40B4-BE49-F238E27FC236}">
                <a16:creationId xmlns:a16="http://schemas.microsoft.com/office/drawing/2014/main" id="{8AA77E3A-B016-4B79-B768-553A1CFA1B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05F479-3759-4432-AA1E-FE2812F37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476" y="330694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0.20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050707-E4DD-4AA6-836D-BD2484451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21179" y="330694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0.22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250134-5CE1-495C-A0E9-872F83170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15253" y="3306941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7ECCC1-C8BA-44F4-8D73-0E7B2628D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70174" y="3306941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0.28 NTU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B99751-A89B-431B-BAD0-C5D3FF9B1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969" y="4904081"/>
            <a:ext cx="10515600" cy="107794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of Filterability of Jars 13-16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9166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17-20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9948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8995199D-DDBA-4F07-95D9-7A6C37D154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34DE3-EDC9-4664-A819-5695B671A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BB65B7B-6ADD-4876-8C3C-B1C2E1FC4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6747" y="32459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0.43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77A3AA-7C95-4AFF-AF7D-79CB52084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61498" y="32459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539CD0-4D6F-4812-82D6-246586D98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96249" y="324591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5ED1E9-68ED-41ED-9701-982C2B092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18458" y="324591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0.30 NTU</a:t>
            </a:r>
          </a:p>
        </p:txBody>
      </p:sp>
    </p:spTree>
    <p:extLst>
      <p:ext uri="{BB962C8B-B14F-4D97-AF65-F5344CB8AC3E}">
        <p14:creationId xmlns:p14="http://schemas.microsoft.com/office/powerpoint/2010/main" val="11084180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BCBC72FF-F837-48F3-8AB3-30F6CAF232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B50D3B-EC15-4D20-AE1A-81F3176C5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59" y="425950"/>
            <a:ext cx="11433142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5420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AD5FF10A-DA9D-486D-946F-B4B8584D9A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62BB0F-F7D4-421B-8FD7-11B2CE6EE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After 25-minutes of settling, settled water turbidity is taken.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3123D5B-8B4C-4CC7-887C-DE3DF27B1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98819" y="498774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0.43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237738-4CC1-4AA4-A13B-A5616FA07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33570" y="498774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B43C93-4051-43CC-8E02-C54C6E221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330614" y="49877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DC6DF7-A50E-4CDA-A7E5-D613A5746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352823" y="49877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0.30 NTU</a:t>
            </a:r>
          </a:p>
        </p:txBody>
      </p:sp>
    </p:spTree>
    <p:extLst>
      <p:ext uri="{BB962C8B-B14F-4D97-AF65-F5344CB8AC3E}">
        <p14:creationId xmlns:p14="http://schemas.microsoft.com/office/powerpoint/2010/main" val="23262564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four filters from each tested jar with filtrate turbidity and coagulant dose.">
            <a:extLst>
              <a:ext uri="{FF2B5EF4-FFF2-40B4-BE49-F238E27FC236}">
                <a16:creationId xmlns:a16="http://schemas.microsoft.com/office/drawing/2014/main" id="{0107CD10-7F56-4819-B24C-E8C31D3A09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D2A808-F4AF-4E42-9B29-D8D9E472C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9289" y="500913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0.43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C68FBA-3CB3-41E7-B73C-18EADDEF1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74040" y="500913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A34EC3-C19E-4B4C-9636-F9CC7F9C1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76886" y="5009134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5A0A39-6A78-499C-BE64-C4B421792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79732" y="5009134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0.30 NTU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3ED843-1807-4BFD-9739-3A0ECAAA7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of Filterability of Jars 17-20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4548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21-24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5/10/15/20 min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917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201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.  Jar 21 at the end of 5-minute flocculation (5 RPM) duration. ">
            <a:extLst>
              <a:ext uri="{FF2B5EF4-FFF2-40B4-BE49-F238E27FC236}">
                <a16:creationId xmlns:a16="http://schemas.microsoft.com/office/drawing/2014/main" id="{8B96D094-7894-4AF5-920B-CBF8000EC4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C669D7-6D2F-49D1-9005-82AF157CF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1830" y="52154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0.28 NTU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5A255-09F9-41D2-A297-7F04019E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33" y="6057107"/>
            <a:ext cx="10515600" cy="55870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21-24:  End of 5-minute flocculation (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RPM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 for Jar 21.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15096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.  Jar 22 at the end of 5-minute flocculation (10 RPM) duration. ">
            <a:extLst>
              <a:ext uri="{FF2B5EF4-FFF2-40B4-BE49-F238E27FC236}">
                <a16:creationId xmlns:a16="http://schemas.microsoft.com/office/drawing/2014/main" id="{6DFC548B-4798-4328-B0B6-5A57215970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1CA7B2-CE1C-4AC3-B3B5-D2046D5FC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21639" y="676287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0.22 NTU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391AE6-3F15-4C48-8CDF-8381DFAB7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19" y="6181713"/>
            <a:ext cx="10515600" cy="55870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21-24:  End of 5-minute flocculation (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RPM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 for Jar 22.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6766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177456"/>
            <a:ext cx="5544845" cy="3795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917 (NTU Technologies, Inc.)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10% Trade Secret</a:t>
            </a:r>
          </a:p>
          <a:p>
            <a:pPr marL="0" lv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40-50% Aluminum Chlorohydrate (ACH)</a:t>
            </a:r>
          </a:p>
          <a:p>
            <a:pPr marL="0" lv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40-50% Water</a:t>
            </a:r>
          </a:p>
          <a:p>
            <a:pPr marL="0" lv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7142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.  Jar 23 at the end of 5-minute flocculation (15 RPM) duration. ">
            <a:extLst>
              <a:ext uri="{FF2B5EF4-FFF2-40B4-BE49-F238E27FC236}">
                <a16:creationId xmlns:a16="http://schemas.microsoft.com/office/drawing/2014/main" id="{B6BCB849-F8E9-4ABE-A190-5FAAFC5B2C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1EC2A9-1739-45CF-87DF-A7FB151F6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47719" y="1238995"/>
            <a:ext cx="146674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24 mg/L 917</a:t>
            </a:r>
          </a:p>
          <a:p>
            <a:r>
              <a:rPr lang="en-US" sz="1400" dirty="0">
                <a:solidFill>
                  <a:schemeClr val="bg1"/>
                </a:solidFill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UVT: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89.6</a:t>
            </a:r>
            <a:r>
              <a:rPr lang="en-US" sz="1400" dirty="0">
                <a:solidFill>
                  <a:schemeClr val="bg1"/>
                </a:solidFill>
              </a:rPr>
              <a:t>%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</a:rPr>
              <a:t>Settled: 0.22 NTU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3F5DA9-60C2-4941-90AC-1F5554C47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651" y="29181"/>
            <a:ext cx="10515600" cy="61736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21-24:  End of 5-minute flocculation (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RPM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 for Jar 23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859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.  Jar 24 at the end of 5-minute flocculation (20 RPM) duration. ">
            <a:extLst>
              <a:ext uri="{FF2B5EF4-FFF2-40B4-BE49-F238E27FC236}">
                <a16:creationId xmlns:a16="http://schemas.microsoft.com/office/drawing/2014/main" id="{29EEB267-0641-426B-B723-CD26E8387D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C9097D-E867-4674-B103-0387562EB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31596" y="109831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0.21 NTU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C587C9-20DE-42D0-8F7C-909710DC1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902" y="6298987"/>
            <a:ext cx="10515600" cy="55900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21-24:  End of 5-minute flocculation (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RPM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 for Jar 24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4823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.   After 25/20/15/10-minutes of settling.">
            <a:extLst>
              <a:ext uri="{FF2B5EF4-FFF2-40B4-BE49-F238E27FC236}">
                <a16:creationId xmlns:a16="http://schemas.microsoft.com/office/drawing/2014/main" id="{A109430E-AF3D-49B5-82D9-19752F1D3E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6095FA-6A5E-49E6-8208-F41E7EEB2B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57638" y="1729328"/>
            <a:ext cx="2419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25 minute of setting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BC0490-6180-4E91-A388-7B44A5CBF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23575" y="1729328"/>
            <a:ext cx="2419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 minute of setting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F2DB62-71CB-4B7D-922E-3B139F7F9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76086" y="1729328"/>
            <a:ext cx="2419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15 minute of setting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D40EC1-E609-4F32-885D-BFFCBC8B4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73212" y="1729328"/>
            <a:ext cx="2419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 minute of setting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C1D953-3707-46B2-A6AA-18E187612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60" y="6270428"/>
            <a:ext cx="10515600" cy="369332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21-24: Visual look of settling, 25/20/15/10 minutes.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92240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three 1-liter jars.   After 25/20/15-minutes of settling.">
            <a:extLst>
              <a:ext uri="{FF2B5EF4-FFF2-40B4-BE49-F238E27FC236}">
                <a16:creationId xmlns:a16="http://schemas.microsoft.com/office/drawing/2014/main" id="{91A2C2D3-400C-487D-9CFB-62FA199700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C0C17B-34A9-4CFC-B140-FAFD77F99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0510" y="5359807"/>
            <a:ext cx="2871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minute of setting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ED7338-D8F9-4EC3-8049-FB0E753D8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971525" y="5359807"/>
            <a:ext cx="2871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minute of setting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A375D-4A29-448F-BE65-7D22B465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34832" y="5359807"/>
            <a:ext cx="2871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minute of setting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061771-6858-45F7-83C0-449B32BD8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07" y="492292"/>
            <a:ext cx="10515600" cy="48405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22-24: Visual look of settling, 25/20/15 minutes.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12624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two 1-liter jars.   After 25/20-minutes of settling.">
            <a:extLst>
              <a:ext uri="{FF2B5EF4-FFF2-40B4-BE49-F238E27FC236}">
                <a16:creationId xmlns:a16="http://schemas.microsoft.com/office/drawing/2014/main" id="{9F6E426C-E122-47E9-9E49-941D8AE30C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2F5104-38D2-439E-A49A-60B336754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828508" y="5508170"/>
            <a:ext cx="2871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minute of setting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5242BC-D2D0-4D7E-94D9-F5F61D60D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14748" y="5349960"/>
            <a:ext cx="2871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minute of setting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8BEF75-01CD-4EAC-BF30-B0EAD13E5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37" y="0"/>
            <a:ext cx="10515600" cy="65374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23-24: Visual look of settling, 25/20 minutes.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17340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one 1-liter jar after 25-minutes of settling.">
            <a:extLst>
              <a:ext uri="{FF2B5EF4-FFF2-40B4-BE49-F238E27FC236}">
                <a16:creationId xmlns:a16="http://schemas.microsoft.com/office/drawing/2014/main" id="{61D72943-AB63-4FD3-80AC-E34A6586BD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16A0B6-F85B-4B8C-98CB-D60D2262C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14936" y="505171"/>
            <a:ext cx="2871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minute of setting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21B984-75CB-4B9E-B7D5-06266E006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30" y="5610779"/>
            <a:ext cx="10515600" cy="62545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24: Visual look of settling, 25 minutes.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0445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four filters from each tested jar with filtrate turbidity and coagulant dose.">
            <a:extLst>
              <a:ext uri="{FF2B5EF4-FFF2-40B4-BE49-F238E27FC236}">
                <a16:creationId xmlns:a16="http://schemas.microsoft.com/office/drawing/2014/main" id="{21A93B13-FB92-486B-BCFE-F21F9EAE53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4C50B0-7CBF-4E3C-B3D0-FB18EEB50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2266" y="125306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0.28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7CBEBE-60BE-4F51-96F0-8775378B1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33207" y="125306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0.22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579934-5A4D-48C6-97FD-18B4CD7E0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70420" y="125306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0.22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E43C7F-DB58-4539-B02C-F9CF029BF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92194" y="125306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0.21 NTU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2920BA-6728-4446-B446-E3A5AEA7E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793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of Filterability of Jars 21-24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8995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24-28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No Flash Mix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(10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917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703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5 RPM) duration. ">
            <a:extLst>
              <a:ext uri="{FF2B5EF4-FFF2-40B4-BE49-F238E27FC236}">
                <a16:creationId xmlns:a16="http://schemas.microsoft.com/office/drawing/2014/main" id="{B0549871-8DAE-4B1B-AC1C-8F96C0C64E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E62C19-02BC-4440-A54A-8F5DAB6EE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6460" y="77288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36E9A3-A4FD-4C1A-8D52-A4748EFA8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64656" y="77288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0.50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3BE398-3146-4B33-8020-CECE0B4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02852" y="772887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0.78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9BCAC6-818A-4C68-9A95-E5D988A28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41048" y="77288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0.98 NTU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D8A9DF-587F-4058-AF34-A008F9565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89" y="6332292"/>
            <a:ext cx="10515600" cy="407761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24-28:  End of 5-minute flocculation (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RPM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02972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393C7AC1-7A8E-458A-9232-1F07B00246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57CCA6-6A48-4D87-8628-B5F4A3972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82" y="6061434"/>
            <a:ext cx="11406433" cy="55004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24-28: After 5 min of settling, 25 mL is syringed for filterability and %UVT/UVA.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5959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83022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Used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7351" y="1722120"/>
            <a:ext cx="6169981" cy="4968240"/>
          </a:xfrm>
        </p:spPr>
        <p:txBody>
          <a:bodyPr>
            <a:noAutofit/>
          </a:bodyPr>
          <a:lstStyle/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917 (NTU Technologies, Inc)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40-50% Aluminum Chlorohydrate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40-50% Water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10% Trade Secret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1.34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BD87-FC9F-45B0-AACC-BD914EC5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023" y="1722120"/>
            <a:ext cx="5628443" cy="478028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7066 (Garratt Callahan)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– 30% Poly Aluminum Hydroxychloride Sulfate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Basicity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AH-710 (Garratt Callahan)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1-50% 1,2-Ehaanediammine, polymer w/(chloromethyl) and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Methylmethanamine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(Epichlorohydrin Dimethylamine Copolymer)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1.31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1294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22971F81-DE1A-4DF4-BD27-6898DCE427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2B443D-D779-4A6E-9867-DC82C4778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9806" y="51089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1BA001-E1F4-4196-92A1-8FE1749B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52685" y="51089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0.50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ACEE14-3F68-48B4-91C3-4AC6E5F2E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25565" y="510897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0.78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B2FDC0-691C-43F6-8DF3-08B8D0D0F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42467" y="51089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0.98 NTU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C2169D-E7BB-4FC0-8AB2-F4696AC67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007" y="5891753"/>
            <a:ext cx="10515600" cy="54061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24-28: After 25-minutes of settling, settled water turbidity is taken.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28924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four filters from each tested jar with filtrate turbidity and coagulant dose.">
            <a:extLst>
              <a:ext uri="{FF2B5EF4-FFF2-40B4-BE49-F238E27FC236}">
                <a16:creationId xmlns:a16="http://schemas.microsoft.com/office/drawing/2014/main" id="{ED3A4FA9-58E2-45E4-BDFA-B3C2B3C293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1733" y="218240"/>
            <a:ext cx="11548534" cy="62145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F4D8C0-5063-406E-BBE6-ECFE8533E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87717" y="1574587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75E06F-35C3-4914-9B3B-8D8DBF08D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92646" y="157458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0.50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449CF3-5461-49F3-9243-799254E202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09544" y="1574585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0.78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AB953E-B324-4406-BEBE-44B01F1F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74512" y="1574584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0.98 NTU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9EBAD9-3B96-407C-9275-9FCC40A73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of Filterability of Jars 24-28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430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29-32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No Flash Mix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(10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165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5 RPM) duration. .">
            <a:extLst>
              <a:ext uri="{FF2B5EF4-FFF2-40B4-BE49-F238E27FC236}">
                <a16:creationId xmlns:a16="http://schemas.microsoft.com/office/drawing/2014/main" id="{53E34059-2285-445D-9FC3-5AF2FAAA31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E2726F-AB03-4B09-8337-1F2CF0302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11860" y="52955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0.17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572426-1047-4593-B15C-33475F592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80679" y="52955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0.17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476A29-2828-41CF-B2CF-A5E82EF4C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74861" y="52955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0.28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DF5C6F-1E97-4772-B40A-1B8FD8442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29081" y="52955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0B7909-2CC6-47D8-89A1-0849C87A7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012" y="6247450"/>
            <a:ext cx="10515600" cy="43615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29-32:  End of 5-minute flocculation (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RPM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86136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6E59FFED-87B1-4EB2-8FD4-50B5D2F8A3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EA2CCA-A6D8-48B0-873D-5089A734A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109" y="6183983"/>
            <a:ext cx="11349872" cy="455777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29-32: After 5 min of settling, 25 mL is syringed for filterability and %UVT/UVA.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70048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BA9AB2B6-DDCE-4C76-86C5-985D9E0ED6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FED18D-9DDE-4AC7-8A02-81DA0121C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11860" y="78148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0.17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E745B8-A62C-4D40-930E-410D4649B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80679" y="78148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0.17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7F7451-7EEB-4C28-AE76-9532F13A9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74861" y="78148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0.28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20837A-3B01-4FC2-A31F-4B7F9EB2F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29081" y="78148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644E4C-CD66-4A54-AFBD-EDDBAEF8F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70" y="6307955"/>
            <a:ext cx="10515600" cy="55004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29-32: After 25-minutes of settling, settled water turbidity is taken.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26917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four filters from each tested jar with filtrate turbidity and coagulant dose.">
            <a:extLst>
              <a:ext uri="{FF2B5EF4-FFF2-40B4-BE49-F238E27FC236}">
                <a16:creationId xmlns:a16="http://schemas.microsoft.com/office/drawing/2014/main" id="{2915EC52-5E9E-4D35-A076-E75849C005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8BB119-A8F3-47A5-B762-766143298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11860" y="484029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0.17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08D672-C86E-4A97-B144-E6CFD255A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80679" y="484029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0.17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8051E2-6C59-40D6-9AAC-0674F3CC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74861" y="484029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0.28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4D6595-5403-41C7-88A5-5A6EA9849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29081" y="484029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B7BFE7-8176-4AED-A820-4C4FA4E8B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of Filterability of Jars 29-32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455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752" y="1380339"/>
            <a:ext cx="11539728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15-60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taken 1-inch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22" y="113123"/>
            <a:ext cx="6542202" cy="7070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820133"/>
            <a:ext cx="6843860" cy="567274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7.39</a:t>
            </a:r>
          </a:p>
          <a:p>
            <a:pPr>
              <a:lnSpc>
                <a:spcPct val="50000"/>
              </a:lnSpc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917:  18.8 mg/L as product (no pH adjustment)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Final pH: 7.20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#2: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7076:  98 mg/L as product (no pH adjustment)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Final pH: 6.57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#3: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AH-710:  17 mg/L as product (no pH adjustment)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Final pH: 7.26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A32F762D-B92F-44B5-8CB6-71793D4B87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59424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557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9" y="2278173"/>
            <a:ext cx="11720264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720"/>
            <a:ext cx="10515600" cy="1325563"/>
          </a:xfrm>
        </p:spPr>
        <p:txBody>
          <a:bodyPr/>
          <a:lstStyle/>
          <a:p>
            <a:r>
              <a:rPr lang="en-US" dirty="0"/>
              <a:t>Howell Mountain MWC: Jar Test 1-8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9458704"/>
              </p:ext>
            </p:extLst>
          </p:nvPr>
        </p:nvGraphicFramePr>
        <p:xfrm>
          <a:off x="188537" y="1402715"/>
          <a:ext cx="11802358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6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149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650454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075859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3832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95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067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84918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284918">
                  <a:extLst>
                    <a:ext uri="{9D8B030D-6E8A-4147-A177-3AD203B41FA5}">
                      <a16:colId xmlns:a16="http://schemas.microsoft.com/office/drawing/2014/main" val="22604056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917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Added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0.058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0.056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2.18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0.053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2.41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2.64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798355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2.18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436305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2.41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85086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2.64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642168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177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720"/>
            <a:ext cx="10515600" cy="1325563"/>
          </a:xfrm>
        </p:spPr>
        <p:txBody>
          <a:bodyPr/>
          <a:lstStyle/>
          <a:p>
            <a:r>
              <a:rPr lang="en-US" dirty="0"/>
              <a:t>Howell Mountain MWC: Jar Test 9-16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3845441"/>
              </p:ext>
            </p:extLst>
          </p:nvPr>
        </p:nvGraphicFramePr>
        <p:xfrm>
          <a:off x="188537" y="1402715"/>
          <a:ext cx="11802358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6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149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650454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075859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3832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95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067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84918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284918">
                  <a:extLst>
                    <a:ext uri="{9D8B030D-6E8A-4147-A177-3AD203B41FA5}">
                      <a16:colId xmlns:a16="http://schemas.microsoft.com/office/drawing/2014/main" val="22604056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7066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Added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0.054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0.052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0.053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798355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436305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85086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642168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994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720"/>
            <a:ext cx="10515600" cy="1325563"/>
          </a:xfrm>
        </p:spPr>
        <p:txBody>
          <a:bodyPr/>
          <a:lstStyle/>
          <a:p>
            <a:r>
              <a:rPr lang="en-US" dirty="0"/>
              <a:t>Howell Mountain MWC: Jar Test 17-20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6896442"/>
              </p:ext>
            </p:extLst>
          </p:nvPr>
        </p:nvGraphicFramePr>
        <p:xfrm>
          <a:off x="188537" y="1402715"/>
          <a:ext cx="11802358" cy="338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6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149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650454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075859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3832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95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067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84918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284918">
                  <a:extLst>
                    <a:ext uri="{9D8B030D-6E8A-4147-A177-3AD203B41FA5}">
                      <a16:colId xmlns:a16="http://schemas.microsoft.com/office/drawing/2014/main" val="22604056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AH-710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Added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0.063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0.061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1.87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0.059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2.31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0039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4082</Words>
  <Application>Microsoft Office PowerPoint</Application>
  <PresentationFormat>Widescreen</PresentationFormat>
  <Paragraphs>1054</Paragraphs>
  <Slides>62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6" baseType="lpstr">
      <vt:lpstr>Arial</vt:lpstr>
      <vt:lpstr>Calibri</vt:lpstr>
      <vt:lpstr>Calibri Light</vt:lpstr>
      <vt:lpstr>Office Theme</vt:lpstr>
      <vt:lpstr>Howell Mountain Mutual Water Company CA2810001 Napa County Jar Test</vt:lpstr>
      <vt:lpstr>Source Waters (blend): Lake Henne/Lake Newton</vt:lpstr>
      <vt:lpstr>UVT/UVA</vt:lpstr>
      <vt:lpstr>Applied Coagulants for Jar Testing</vt:lpstr>
      <vt:lpstr>Coagulant Used for Jar Testing</vt:lpstr>
      <vt:lpstr>Laboratory Charge Analyzer</vt:lpstr>
      <vt:lpstr>Howell Mountain MWC: Jar Test 1-8 Results</vt:lpstr>
      <vt:lpstr>Howell Mountain MWC: Jar Test 9-16 Results</vt:lpstr>
      <vt:lpstr>Howell Mountain MWC: Jar Test 17-20 Results</vt:lpstr>
      <vt:lpstr>Howell Mountain MWC: Jar Test 21-28 Results</vt:lpstr>
      <vt:lpstr>Howell Mountain MWC: Jar Test 29-32 Results</vt:lpstr>
      <vt:lpstr>Jars 1-4 Test Flash Mix 60 Sec (200 RPM) Floc Mix 5 min (30 RPM)  Applied Coagulant  917 </vt:lpstr>
      <vt:lpstr>Jars 1-4:  End of 5-minute flocculation (30 RPM) duration. </vt:lpstr>
      <vt:lpstr>Jars 1-4: After 5 min of settling, 25 mL is syringed for filterability and %UVT/UVA. </vt:lpstr>
      <vt:lpstr>Jars 1-4: After 25-minutes of settling, settled water turbidity is taken.</vt:lpstr>
      <vt:lpstr>Visual of Filterability of Jars 1-4</vt:lpstr>
      <vt:lpstr>Jars 5-8 Test No Flash Mix Floc Mix 5 min (10 RPM)  Applied Coagulant  917 </vt:lpstr>
      <vt:lpstr>Jars 5-8:  End of 5-minute flocculation (10 RPM) duration. </vt:lpstr>
      <vt:lpstr>Jars 5-8: After 5 min of settling, 25 mL is syringed for filterability and %UVT/UVA. </vt:lpstr>
      <vt:lpstr>Jars 5-8: After 25-minutes of settling, settled water turbidity is taken.</vt:lpstr>
      <vt:lpstr>Visual of Filterability of Jars 5-8</vt:lpstr>
      <vt:lpstr>Jars 9-12 Test Flash Mix 60 Sec (200 RPM) Floc Mix 5 min (30 RPM)  Applied Coagulant  7066 </vt:lpstr>
      <vt:lpstr>Jars 9-12:  End of 5-minute flocculation (30 RPM) duration. </vt:lpstr>
      <vt:lpstr>Jars 9-12: After 5 min of settling, 25 mL is syringed for filterability and %UVT/UVA. </vt:lpstr>
      <vt:lpstr>Jars 9-12: After 25-minutes of settling, settled water turbidity is taken.</vt:lpstr>
      <vt:lpstr>Visual of Filterability of Jars 9-12</vt:lpstr>
      <vt:lpstr>Jars 13-16 Test Flash Mix 60 Sec (200 RPM) Floc Mix 5 min (30 RPM)  Applied Coagulant  7066 </vt:lpstr>
      <vt:lpstr>Jars 13-16:  End of 5-minute flocculation (10 RPM) duration. </vt:lpstr>
      <vt:lpstr>Jars 13-16: After 5 min of settling, 25 mL is syringed for filterability and %UVT/UVA. </vt:lpstr>
      <vt:lpstr>Jars 13-16: After 25-minutes of settling, settled water turbidity is taken.</vt:lpstr>
      <vt:lpstr>Visual of Filterability of Jars 13-16</vt:lpstr>
      <vt:lpstr>Jars 17-20 Test Flash Mix 60 Sec (200 RPM) Floc Mix 5 min (30 RPM)  Applied Coagulant  7066 </vt:lpstr>
      <vt:lpstr>Jars 17-20:  End of 5-minute flocculation (30 RPM) duration. </vt:lpstr>
      <vt:lpstr>Jars 17-20: After 5 min of settling, 25 mL is syringed for filterability and %UVT/UVA. </vt:lpstr>
      <vt:lpstr>Jars 17-20: After 25-minutes of settling, settled water turbidity is taken.</vt:lpstr>
      <vt:lpstr>Visual of Filterability of Jars 17-20</vt:lpstr>
      <vt:lpstr>Jars 21-24 Test Flash Mix 60 Sec (200 RPM) Floc Mix 5/10/15/20 min (30 RPM)  Applied Coagulant  917 </vt:lpstr>
      <vt:lpstr>Jars 21-24:  End of 5-minute flocculation (5 RPM) duration for Jar 21. </vt:lpstr>
      <vt:lpstr>Jars 21-24:  End of 5-minute flocculation (10 RPM) duration for Jar 22.</vt:lpstr>
      <vt:lpstr>Jars 21-24:  End of 5-minute flocculation (15 RPM) duration for Jar 23</vt:lpstr>
      <vt:lpstr>Jars 21-24:  End of 5-minute flocculation (20 RPM) duration for Jar 24</vt:lpstr>
      <vt:lpstr>Jars 21-24: Visual look of settling, 25/20/15/10 minutes.</vt:lpstr>
      <vt:lpstr>Jars 22-24: Visual look of settling, 25/20/15 minutes.</vt:lpstr>
      <vt:lpstr>Jars 23-24: Visual look of settling, 25/20 minutes.</vt:lpstr>
      <vt:lpstr>Jar 24: Visual look of settling, 25 minutes.</vt:lpstr>
      <vt:lpstr>Visual of Filterability of Jars 21-24</vt:lpstr>
      <vt:lpstr>Jars 24-28 Test No Flash Mix Floc Mix 5 min (10 RPM)  Applied Coagulant  917 </vt:lpstr>
      <vt:lpstr>Jars 24-28:  End of 5-minute flocculation (5 RPM) duration. </vt:lpstr>
      <vt:lpstr>Jars 24-28: After 5 min of settling, 25 mL is syringed for filterability and %UVT/UVA. </vt:lpstr>
      <vt:lpstr>Jars 24-28: After 25-minutes of settling, settled water turbidity is taken.</vt:lpstr>
      <vt:lpstr>Visual of Filterability of Jars 24-28</vt:lpstr>
      <vt:lpstr>Jars 29-32 Test No Flash Mix Floc Mix 5 min (10 RPM)  Applied Coagulant  7066 </vt:lpstr>
      <vt:lpstr>Jars 29-32:  End of 5-minute flocculation (5 RPM) duration. </vt:lpstr>
      <vt:lpstr>Jars 29-32: After 5 min of settling, 25 mL is syringed for filterability and %UVT/UVA. </vt:lpstr>
      <vt:lpstr>Jars 29-32: After 25-minutes of settling, settled water turbidity is taken.</vt:lpstr>
      <vt:lpstr>Visual of Filterability of Jars 29-32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Howell Mountain Mutual Water Company CA2810001 Napa County Jar Test</dc:title>
  <dc:creator>Guy Schott</dc:creator>
  <cp:lastModifiedBy>Schott, Guy@Waterboards</cp:lastModifiedBy>
  <cp:revision>3</cp:revision>
  <dcterms:created xsi:type="dcterms:W3CDTF">2020-05-03T05:21:01Z</dcterms:created>
  <dcterms:modified xsi:type="dcterms:W3CDTF">2020-05-11T21:51:44Z</dcterms:modified>
</cp:coreProperties>
</file>