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737" r:id="rId2"/>
    <p:sldId id="1288" r:id="rId3"/>
    <p:sldId id="1524" r:id="rId4"/>
    <p:sldId id="1541" r:id="rId5"/>
    <p:sldId id="1591" r:id="rId6"/>
    <p:sldId id="1496" r:id="rId7"/>
    <p:sldId id="293" r:id="rId8"/>
    <p:sldId id="1127" r:id="rId9"/>
    <p:sldId id="874" r:id="rId10"/>
    <p:sldId id="1559" r:id="rId11"/>
    <p:sldId id="1568" r:id="rId12"/>
    <p:sldId id="1546" r:id="rId13"/>
    <p:sldId id="1575" r:id="rId14"/>
    <p:sldId id="1394" r:id="rId15"/>
    <p:sldId id="1395" r:id="rId16"/>
    <p:sldId id="1500" r:id="rId17"/>
    <p:sldId id="1389" r:id="rId18"/>
    <p:sldId id="1390" r:id="rId19"/>
    <p:sldId id="1399" r:id="rId20"/>
    <p:sldId id="1547" r:id="rId21"/>
    <p:sldId id="1401" r:id="rId22"/>
    <p:sldId id="1402" r:id="rId23"/>
    <p:sldId id="1403" r:id="rId24"/>
    <p:sldId id="1563" r:id="rId25"/>
    <p:sldId id="1410" r:id="rId26"/>
    <p:sldId id="1411" r:id="rId27"/>
    <p:sldId id="1412" r:id="rId28"/>
    <p:sldId id="1154" r:id="rId29"/>
    <p:sldId id="1155" r:id="rId30"/>
    <p:sldId id="1129" r:id="rId31"/>
    <p:sldId id="1148" r:id="rId32"/>
    <p:sldId id="1156" r:id="rId33"/>
    <p:sldId id="1157" r:id="rId34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34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gregn.swsc@gmail.co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CA1710006, Lake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June 3, 2021</a:t>
            </a:r>
          </a:p>
        </p:txBody>
      </p:sp>
      <p:pic>
        <p:nvPicPr>
          <p:cNvPr id="5" name="Picture 4" descr="Image of jars during flocculation.">
            <a:extLst>
              <a:ext uri="{FF2B5EF4-FFF2-40B4-BE49-F238E27FC236}">
                <a16:creationId xmlns:a16="http://schemas.microsoft.com/office/drawing/2014/main" id="{D260A44A-BF87-47D9-BD2A-C42F20A78B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5 - 12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364294"/>
              </p:ext>
            </p:extLst>
          </p:nvPr>
        </p:nvGraphicFramePr>
        <p:xfrm>
          <a:off x="110837" y="1432628"/>
          <a:ext cx="1178579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52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13 - 16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437370"/>
              </p:ext>
            </p:extLst>
          </p:nvPr>
        </p:nvGraphicFramePr>
        <p:xfrm>
          <a:off x="110837" y="1432628"/>
          <a:ext cx="11785793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2398595718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4017829798"/>
                    </a:ext>
                  </a:extLst>
                </a:gridCol>
                <a:gridCol w="1312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1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58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818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7493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1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7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8" name="Picture 7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7129989F-F320-4E8B-B113-97ECFD62AF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757477-495F-426D-9651-CAEF8617D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613" y="1604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DB71E-1351-48E8-836E-4C0D70F85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5116" y="1604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2BF0A-BC56-4085-ABE7-1CD8F5E48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9070" y="1604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C9619-70CB-44E5-8DE9-86D46D576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4119" y="1604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397375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809" y="5186423"/>
            <a:ext cx="11519452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6" name="Picture 5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3BCB8558-73F4-4728-A6B7-90323C8309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6" name="Picture 5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12B6F3D-E021-4D86-B8B9-662CA7E587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A1736A-6D00-4D72-B999-1BF7F779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613" y="1604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8A22C-6750-4141-99CE-0E382DB6F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5116" y="1604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EEF9E-A6C7-45F4-83A8-FE05800C3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9070" y="1604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ABC86-ED45-4886-AAB0-F12CE30F2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4119" y="16047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198774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C0684C14-F5AF-448E-B8C7-BAA02D5B9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C816B-D8F2-4092-8231-F504419F7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9393" y="23004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D92BF-1373-423E-97B1-537600E75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3958" y="23004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60FF7-80CB-4E0C-A583-B92B0D7E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8523" y="23004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9B14E-8A73-49BF-B6D8-09B101BE6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3371" y="24329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930" y="5186423"/>
            <a:ext cx="11410122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2C5AB7E5-5F04-4737-878B-1A6F288681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1F662CD-5ACA-4FBE-B42A-EF6E11F336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E4974F-E3A3-40C7-81D7-7F61627E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9515" y="23004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58669-7627-48C9-9F6A-D68D023E4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4507" y="23004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96C77-11AA-4187-BCD8-00D2042A9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9072" y="23004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55808-790A-406D-BBAD-94E62C776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3920" y="24329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03401"/>
            <a:ext cx="11139854" cy="10535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5" name="Picture 4" descr="Image of Clear Lake  and source intake.">
            <a:extLst>
              <a:ext uri="{FF2B5EF4-FFF2-40B4-BE49-F238E27FC236}">
                <a16:creationId xmlns:a16="http://schemas.microsoft.com/office/drawing/2014/main" id="{16629635-6A6C-4A41-93FF-BC50B3FD5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4" name="Picture 3" descr="Schematic of treatment pla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1508622"/>
            <a:ext cx="5455917" cy="15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CTC-00011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2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7BEE40C3-80C4-48D3-846A-313691221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59624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19B1D5-049B-40E9-9348-DD8E0A0E8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11077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1FB2F-E942-484C-80E0-957A4FACB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3252" y="11077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4CCA1-98D9-4923-A65B-C42AABFA7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2828" y="11077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3C7C91-58C2-4931-9513-87FC7131B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8524" y="11077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55062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7627" y="5186423"/>
            <a:ext cx="11698356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9B67E859-C4D6-4284-BB83-F711BDA0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8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791AE51-DF7D-4218-B17A-E472BC237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08712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34723-EE9B-4347-A3C6-68162771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8444" y="-7201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947EE-A73F-4CFA-AD91-2D8677C5D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3496" y="-7201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C33E-EF52-427D-8260-8EF956E3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3072" y="-7201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66AAC-27A7-40B3-AA90-5F989CDAD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8768" y="-72019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1932388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Post-Oxidation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9800/CTC-00011/9890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06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97E13807-911D-4480-BEE2-B8D5169B8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9" y="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9A7949-DD8E-4CC2-9905-0590B4FC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9844" y="180356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51951-9D38-4564-A61B-73BF2440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3252" y="180356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8680C-91F1-4354-9D86-52A15589A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7391" y="180356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7E345-F063-4B51-B75F-B770197AA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2017" y="211397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1771683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297" y="5186423"/>
            <a:ext cx="11579086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DC71E216-7DCB-4A96-92B1-D6BFC464F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7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F76B378-FCB9-4300-A03E-5ED8929C0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4EFC45-BAB6-4D29-99EA-FF1CCC071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8686" y="51149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90FF3-F2BB-4010-9DD5-EDCB091B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3618" y="51149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0.23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31730-9C35-481B-AD4B-CFFE749C6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8916" y="51149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D5FCE-FB44-44BE-AECD-2A924D9CB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44879" y="82190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CTC-00011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301949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 Source &amp; Treated Water Characteristics, June 3, 2021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(post KMnO4 &amp; O3)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8.48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69.4%,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0.158/cm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0.84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D-UVT: 81.5%,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0.088/cm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available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125376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366888"/>
            <a:ext cx="6017321" cy="497735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Gregory F.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Nieckarz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Ph.D.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SWS Consulting, LLC.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+1.541.953.5112</a:t>
            </a:r>
          </a:p>
          <a:p>
            <a:pPr marL="0" indent="0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gregn.swsc@gmail.com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67556"/>
              </p:ext>
            </p:extLst>
          </p:nvPr>
        </p:nvGraphicFramePr>
        <p:xfrm>
          <a:off x="110837" y="1432628"/>
          <a:ext cx="11785791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1128196361"/>
                    </a:ext>
                  </a:extLst>
                </a:gridCol>
                <a:gridCol w="147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8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521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34741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2603</Words>
  <Application>Microsoft Office PowerPoint</Application>
  <PresentationFormat>Widescreen</PresentationFormat>
  <Paragraphs>561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Konocti County Water District CA1710006, Lake County, Jar Test</vt:lpstr>
      <vt:lpstr>Konocti County Water District Source Water: Clear Lake Conventional Treatment</vt:lpstr>
      <vt:lpstr>UVT/UVA, pathlength 10 mm</vt:lpstr>
      <vt:lpstr>Konocti CWD Source &amp; Treated Water Characteristics, June 3, 2021</vt:lpstr>
      <vt:lpstr>Applied Coagulants for Jar Testing (1)</vt:lpstr>
      <vt:lpstr>Applied Coagulants for Jar Testing (2)</vt:lpstr>
      <vt:lpstr>Polyamine C59H108N14O10 MW: 1,173.6 g/mol</vt:lpstr>
      <vt:lpstr>Coagulant Information</vt:lpstr>
      <vt:lpstr>Konocti CWD; Jar Test 1 - 4 Results Flash Mix 200 RPM (30 sec); Floc Mix 30 RPM (5 min)</vt:lpstr>
      <vt:lpstr>Konocti CWD; Jar Test 5 - 12 Results Flash Mix 200 RPM (30 sec); Floc Mix 30 RPM (5 min)</vt:lpstr>
      <vt:lpstr>Konocti CWD; Jar Test 13 - 16 Results Flash Mix 200 RPM (30 sec); Floc Mix 30 RPM (5 min)</vt:lpstr>
      <vt:lpstr>Jars 1-4 Test Flash Mix 30 Sec (200 RPM) Floc Mix 5 min (30 RPM) Post-Oxidation KMnO4/O3  Applied Coagulants  9800/9890 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30 Sec (200 RPM) Floc Mix 5 min (30 RPM) Post-Oxidation KMnO4/O3  Applied Coagulant  CTC-00011  </vt:lpstr>
      <vt:lpstr>Jars 5-8:  End of 5-minute flocculation (30 RPM) duration.</vt:lpstr>
      <vt:lpstr>Jars 5-8: After 5 min of settling, 25 mL is syringed for filterability and %UVT/UVA.</vt:lpstr>
      <vt:lpstr>Jars 5-8: After 25-minutes of settling, settled water turbidity is taken.</vt:lpstr>
      <vt:lpstr>Jars 9-12 Test Flash Mix 30 Sec (200 RPM) Floc Mix 5 min (30 RPM) Post-Oxidation KMnO4/O3  Applied Coagulants  CTC-00011 9890 </vt:lpstr>
      <vt:lpstr>Jars 9-12:  End of 5-minute flocculation (30 RPM) duration.</vt:lpstr>
      <vt:lpstr>Jars 9-12: After 5 min of settling, 25 mL is syringed for filterability and %UVT/UVA.</vt:lpstr>
      <vt:lpstr>Jars 9-12: After 25-minutes of settling, settled water turbidity is taken.</vt:lpstr>
      <vt:lpstr>Jars 13-16 Test Flash Mix 30 Sec (200 RPM) Floc Mix 5 min (30 RPM) Post-Oxidation KMnO4/O3  Applied Coagulants  9800/CTC-00011/9890 </vt:lpstr>
      <vt:lpstr>Jars 13-16:  End of 5-minute flocculation (30 RPM) duration.</vt:lpstr>
      <vt:lpstr>Jars 13-16: After 5 min of settling, 25 mL is syringed for filterability and %UVT/UVA</vt:lpstr>
      <vt:lpstr>Jars 13-16: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CA1710006, Lake County, Jar Test</dc:title>
  <dc:creator>Schott, Guy@Waterboards</dc:creator>
  <cp:lastModifiedBy>Schott, Guy@Waterboards</cp:lastModifiedBy>
  <cp:revision>2</cp:revision>
  <dcterms:created xsi:type="dcterms:W3CDTF">2021-06-15T13:45:17Z</dcterms:created>
  <dcterms:modified xsi:type="dcterms:W3CDTF">2021-06-15T13:52:50Z</dcterms:modified>
</cp:coreProperties>
</file>