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737" r:id="rId2"/>
    <p:sldId id="638" r:id="rId3"/>
    <p:sldId id="732" r:id="rId4"/>
    <p:sldId id="1188" r:id="rId5"/>
    <p:sldId id="1153" r:id="rId6"/>
    <p:sldId id="1126" r:id="rId7"/>
    <p:sldId id="1179" r:id="rId8"/>
    <p:sldId id="1127" r:id="rId9"/>
    <p:sldId id="813" r:id="rId10"/>
    <p:sldId id="1217" r:id="rId11"/>
    <p:sldId id="1218" r:id="rId12"/>
    <p:sldId id="1173" r:id="rId13"/>
    <p:sldId id="1189" r:id="rId14"/>
    <p:sldId id="1190" r:id="rId15"/>
    <p:sldId id="1191" r:id="rId16"/>
    <p:sldId id="1192" r:id="rId17"/>
    <p:sldId id="1104" r:id="rId18"/>
    <p:sldId id="1180" r:id="rId19"/>
    <p:sldId id="1181" r:id="rId20"/>
    <p:sldId id="1160" r:id="rId21"/>
    <p:sldId id="1182" r:id="rId22"/>
    <p:sldId id="1183" r:id="rId23"/>
    <p:sldId id="1184" r:id="rId24"/>
    <p:sldId id="1161" r:id="rId25"/>
    <p:sldId id="1187" r:id="rId26"/>
    <p:sldId id="1185" r:id="rId27"/>
    <p:sldId id="1186" r:id="rId28"/>
    <p:sldId id="1162" r:id="rId29"/>
    <p:sldId id="1193" r:id="rId30"/>
    <p:sldId id="1194" r:id="rId31"/>
    <p:sldId id="1195" r:id="rId32"/>
    <p:sldId id="1199" r:id="rId33"/>
    <p:sldId id="1196" r:id="rId34"/>
    <p:sldId id="1197" r:id="rId35"/>
    <p:sldId id="1198" r:id="rId36"/>
    <p:sldId id="1200" r:id="rId37"/>
    <p:sldId id="1201" r:id="rId38"/>
    <p:sldId id="1202" r:id="rId39"/>
    <p:sldId id="1203" r:id="rId40"/>
    <p:sldId id="1204" r:id="rId41"/>
    <p:sldId id="1205" r:id="rId42"/>
    <p:sldId id="1206" r:id="rId43"/>
    <p:sldId id="1207" r:id="rId44"/>
    <p:sldId id="1208" r:id="rId45"/>
    <p:sldId id="1209" r:id="rId46"/>
    <p:sldId id="1210" r:id="rId47"/>
    <p:sldId id="1211" r:id="rId48"/>
    <p:sldId id="1212" r:id="rId49"/>
    <p:sldId id="1213" r:id="rId50"/>
    <p:sldId id="1214" r:id="rId51"/>
    <p:sldId id="1215" r:id="rId52"/>
    <p:sldId id="1168" r:id="rId53"/>
    <p:sldId id="1169" r:id="rId54"/>
    <p:sldId id="1129" r:id="rId55"/>
    <p:sldId id="1148" r:id="rId56"/>
    <p:sldId id="1170" r:id="rId57"/>
    <p:sldId id="1171" r:id="rId58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67" autoAdjust="0"/>
  </p:normalViewPr>
  <p:slideViewPr>
    <p:cSldViewPr snapToGrid="0">
      <p:cViewPr varScale="1">
        <p:scale>
          <a:sx n="76" d="100"/>
          <a:sy n="76" d="100"/>
        </p:scale>
        <p:origin x="917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Clearlake Oaks CWD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CA1710001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Lake County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16, 2020</a:t>
            </a:r>
          </a:p>
        </p:txBody>
      </p:sp>
      <p:pic>
        <p:nvPicPr>
          <p:cNvPr id="5" name="Picture 4" descr="Image of Four 1-liter jars during flocculation process.">
            <a:extLst>
              <a:ext uri="{FF2B5EF4-FFF2-40B4-BE49-F238E27FC236}">
                <a16:creationId xmlns:a16="http://schemas.microsoft.com/office/drawing/2014/main" id="{E8E56081-7DA2-4C57-ABC3-F8F8B632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86" r="-1" b="26605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88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/>
              <a:t>Clearlake Oaks CWS: Jar Test 5-8 Results</a:t>
            </a:r>
            <a:br>
              <a:rPr lang="en-US" dirty="0"/>
            </a:br>
            <a:r>
              <a:rPr lang="en-US" dirty="0"/>
              <a:t>Post-Ozone Source Water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8740601"/>
              </p:ext>
            </p:extLst>
          </p:nvPr>
        </p:nvGraphicFramePr>
        <p:xfrm>
          <a:off x="123826" y="1886297"/>
          <a:ext cx="11982450" cy="338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5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312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574395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115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6189">
                  <a:extLst>
                    <a:ext uri="{9D8B030D-6E8A-4147-A177-3AD203B41FA5}">
                      <a16:colId xmlns:a16="http://schemas.microsoft.com/office/drawing/2014/main" val="617089393"/>
                    </a:ext>
                  </a:extLst>
                </a:gridCol>
                <a:gridCol w="12660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91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862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4250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223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165100"/>
            <a:ext cx="1181099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Clearlake Oaks CWS: Jar Test 9-10 Results</a:t>
            </a:r>
            <a:br>
              <a:rPr lang="en-US" dirty="0"/>
            </a:br>
            <a:r>
              <a:rPr lang="en-US" dirty="0"/>
              <a:t>Post-Ozone Source Water, Flash Mix (200 RPM, 30 sec)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97600"/>
              </p:ext>
            </p:extLst>
          </p:nvPr>
        </p:nvGraphicFramePr>
        <p:xfrm>
          <a:off x="123826" y="1574800"/>
          <a:ext cx="11703083" cy="2467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0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5835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408025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694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3278">
                  <a:extLst>
                    <a:ext uri="{9D8B030D-6E8A-4147-A177-3AD203B41FA5}">
                      <a16:colId xmlns:a16="http://schemas.microsoft.com/office/drawing/2014/main" val="617089393"/>
                    </a:ext>
                  </a:extLst>
                </a:gridCol>
                <a:gridCol w="14432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11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97204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885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165100"/>
            <a:ext cx="1181099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Clearlake Oaks CWS: Jar Test 11-16 Results</a:t>
            </a:r>
            <a:br>
              <a:rPr lang="en-US" dirty="0"/>
            </a:br>
            <a:r>
              <a:rPr lang="en-US" dirty="0"/>
              <a:t>Post-Ozone Source Water, Flash Mix (200 RPM, 30 sec)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7270329"/>
              </p:ext>
            </p:extLst>
          </p:nvPr>
        </p:nvGraphicFramePr>
        <p:xfrm>
          <a:off x="123826" y="1574800"/>
          <a:ext cx="11982450" cy="4295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5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312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092075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165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617089393"/>
                    </a:ext>
                  </a:extLst>
                </a:gridCol>
                <a:gridCol w="1356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70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376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36620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371754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56044833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409721037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181793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001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365125"/>
            <a:ext cx="1122987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Clearlake Oaks CWS: Jar Test 17-20 Results</a:t>
            </a:r>
            <a:br>
              <a:rPr lang="en-US" dirty="0"/>
            </a:br>
            <a:r>
              <a:rPr lang="en-US" dirty="0"/>
              <a:t>Post-Ozone Source Water, Flash Mix 200 RPM (30 sec)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424860"/>
              </p:ext>
            </p:extLst>
          </p:nvPr>
        </p:nvGraphicFramePr>
        <p:xfrm>
          <a:off x="123826" y="1735573"/>
          <a:ext cx="11853808" cy="338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7341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823662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320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27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57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158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9656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</a:t>
                      </a: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236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365125"/>
            <a:ext cx="1151216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Clearlake Oaks CWS: Jar Test 21-24 Results</a:t>
            </a:r>
            <a:br>
              <a:rPr lang="en-US" dirty="0"/>
            </a:br>
            <a:r>
              <a:rPr lang="en-US" dirty="0"/>
              <a:t>Post-Ozone Source Water, Flash Mix 200 RPM (30 sec)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571777"/>
              </p:ext>
            </p:extLst>
          </p:nvPr>
        </p:nvGraphicFramePr>
        <p:xfrm>
          <a:off x="123826" y="1765718"/>
          <a:ext cx="11982450" cy="338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5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312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192558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336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6092">
                  <a:extLst>
                    <a:ext uri="{9D8B030D-6E8A-4147-A177-3AD203B41FA5}">
                      <a16:colId xmlns:a16="http://schemas.microsoft.com/office/drawing/2014/main" val="617089393"/>
                    </a:ext>
                  </a:extLst>
                </a:gridCol>
                <a:gridCol w="12761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70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768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36620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0.28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0.29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319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6" y="365125"/>
            <a:ext cx="1154231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Clearlake Oaks CWS: Jar Test 25-28 Results</a:t>
            </a:r>
            <a:br>
              <a:rPr lang="en-US" dirty="0"/>
            </a:br>
            <a:r>
              <a:rPr lang="en-US" dirty="0"/>
              <a:t>Post-Ozone Source Water, Flash Mix 200 RPM (30 sec)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610688"/>
              </p:ext>
            </p:extLst>
          </p:nvPr>
        </p:nvGraphicFramePr>
        <p:xfrm>
          <a:off x="123826" y="1675283"/>
          <a:ext cx="11982450" cy="338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5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312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202606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235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6044">
                  <a:extLst>
                    <a:ext uri="{9D8B030D-6E8A-4147-A177-3AD203B41FA5}">
                      <a16:colId xmlns:a16="http://schemas.microsoft.com/office/drawing/2014/main" val="617089393"/>
                    </a:ext>
                  </a:extLst>
                </a:gridCol>
                <a:gridCol w="13665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170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36620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0.33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068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6" y="365125"/>
            <a:ext cx="11229878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Clearlake Oaks CWS: Jar Test 29-36 Results</a:t>
            </a:r>
            <a:br>
              <a:rPr lang="en-US" dirty="0"/>
            </a:br>
            <a:r>
              <a:rPr lang="en-US" dirty="0"/>
              <a:t>Post-Ozone Source Water, Flash Mix 200 RPM (30 sec)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593711"/>
              </p:ext>
            </p:extLst>
          </p:nvPr>
        </p:nvGraphicFramePr>
        <p:xfrm>
          <a:off x="123826" y="1574800"/>
          <a:ext cx="11944350" cy="5209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7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340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587979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446963">
                  <a:extLst>
                    <a:ext uri="{9D8B030D-6E8A-4147-A177-3AD203B41FA5}">
                      <a16:colId xmlns:a16="http://schemas.microsoft.com/office/drawing/2014/main" val="617089393"/>
                    </a:ext>
                  </a:extLst>
                </a:gridCol>
                <a:gridCol w="14570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75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16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89657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0.47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371754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0.34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56044833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409721037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181793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157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5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F627C-C3D6-41DB-8BD9-C021CBBF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BB16F7D0-ECD1-4DD3-A4F9-0BC04BD13D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18" b="12502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AAFFFC-21FE-4017-B583-3991CB2AB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6742" y="32364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0.92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654337-8C5A-49F5-9791-89AB96B70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02536" y="39440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0.52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75059-DFA0-46E2-B8BB-3833B99E7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72932" y="39440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0.46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DE4332-1D7B-4F86-BD8A-2BDD2546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60524" y="39440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</p:spTree>
    <p:extLst>
      <p:ext uri="{BB962C8B-B14F-4D97-AF65-F5344CB8AC3E}">
        <p14:creationId xmlns:p14="http://schemas.microsoft.com/office/powerpoint/2010/main" val="1916049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86C24-5435-41CC-9A4A-7A8D09D33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/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1CCC4D64-A527-4E1B-9523-2300807068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27" b="8892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E77B67-C82B-421C-8A0C-4DB1C6866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6550" y="16287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0.92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5107E9-3BBE-46AE-80BC-EDA644A7A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62344" y="23362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0.52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B2C970-8953-41D2-A6C3-558634AC4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32740" y="23362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0.46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387138-1B43-4B29-9656-95870EFBD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20332" y="23362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0.41 NTU</a:t>
            </a:r>
          </a:p>
        </p:txBody>
      </p:sp>
    </p:spTree>
    <p:extLst>
      <p:ext uri="{BB962C8B-B14F-4D97-AF65-F5344CB8AC3E}">
        <p14:creationId xmlns:p14="http://schemas.microsoft.com/office/powerpoint/2010/main" val="2972505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15E8F-2717-4BFD-8059-2F8E0DF8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Clearlake Oaks CWD</a:t>
            </a:r>
            <a:br>
              <a:rPr lang="en-US" sz="3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Water: Clear Lake</a:t>
            </a:r>
            <a:b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Treatment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mage of pier leading to Clear Lake intake.">
            <a:extLst>
              <a:ext uri="{FF2B5EF4-FFF2-40B4-BE49-F238E27FC236}">
                <a16:creationId xmlns:a16="http://schemas.microsoft.com/office/drawing/2014/main" id="{6A5A1A9A-5314-45FC-9AFF-3C5BFE2688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9" name="Picture 8" descr="Image of Clear Lake and source water intake.">
            <a:extLst>
              <a:ext uri="{FF2B5EF4-FFF2-40B4-BE49-F238E27FC236}">
                <a16:creationId xmlns:a16="http://schemas.microsoft.com/office/drawing/2014/main" id="{34273582-1764-481D-A981-F47F14964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8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973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1AEBB-CE72-4FAF-9BAF-2FBADEA2B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073506AA-523B-48B5-AA60-6C2AA1F12F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99" b="13521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9656D4-FE7F-4BEF-97FF-7D6EA571F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6884" y="30356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0.50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B864A2-198A-46DF-B97C-BB0D68F0B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33648" y="27097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0.52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723D93-52B4-438A-94E0-745E3B4B6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40262" y="27097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0161B-ADFA-40FE-85F7-7C6713C12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66801" y="34375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</p:spTree>
    <p:extLst>
      <p:ext uri="{BB962C8B-B14F-4D97-AF65-F5344CB8AC3E}">
        <p14:creationId xmlns:p14="http://schemas.microsoft.com/office/powerpoint/2010/main" val="2665144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34106-DAE5-4D2A-9482-24CABD706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33" y="5534025"/>
            <a:ext cx="11334541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FB1696A5-DE58-4286-9B03-ADC643FF02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41" b="12779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47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E00D7-0616-4534-901D-8AFDFBDEF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/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1C73F2FC-700A-4862-AF77-C27E0873BF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91" b="8829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B31695-7620-44D0-9302-BCFF4708D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97850" y="7244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0.50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B158BB-454E-4A5A-A9FA-D7B2A1B0D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23600" y="3986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42.1%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0.52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FAD77-17E7-4C1E-A232-7D67B8EAC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18717" y="3986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12BE06-D382-4ECE-B7C5-AC476835A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55305" y="11264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44.7%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0.42 NTU</a:t>
            </a:r>
          </a:p>
        </p:txBody>
      </p:sp>
    </p:spTree>
    <p:extLst>
      <p:ext uri="{BB962C8B-B14F-4D97-AF65-F5344CB8AC3E}">
        <p14:creationId xmlns:p14="http://schemas.microsoft.com/office/powerpoint/2010/main" val="1034485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9800/9810/9890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93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C56F6-BABD-4E80-8D78-59A5F1D10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60CA5411-7697-4428-A85A-5A35CA6800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10" b="16210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04048B-43B5-4819-AB99-8B4D94287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6016" y="51457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760DDE-88CE-43CD-90A5-2C78327E6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80760" y="49488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61C991-A512-4FF5-B797-FEA8696A6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05308" y="49488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827DE6-4065-4B76-A4AE-54E8F1F81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06597" y="51457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</p:spTree>
    <p:extLst>
      <p:ext uri="{BB962C8B-B14F-4D97-AF65-F5344CB8AC3E}">
        <p14:creationId xmlns:p14="http://schemas.microsoft.com/office/powerpoint/2010/main" val="1516075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BEEC7-26F0-4F33-BDC2-E28ED9A69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2" y="5534025"/>
            <a:ext cx="11605846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89C5858C-663A-47B4-B2C7-E9F9B37F07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6" b="16074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36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9C661-A56B-4E35-A745-187D1F9EA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400" dirty="0"/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532D2982-1A54-4087-99FB-9CB9638363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00" b="14119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3DACB65-2078-4362-9818-8333DB408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7320" y="25332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B02B0C-6269-4C21-B54B-60356C876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20952" y="23363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4F0C14-6030-4D73-A4A3-70571B172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05308" y="23363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DDA1C7-E7F7-4C13-9050-2FC616F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06597" y="25332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</p:spTree>
    <p:extLst>
      <p:ext uri="{BB962C8B-B14F-4D97-AF65-F5344CB8AC3E}">
        <p14:creationId xmlns:p14="http://schemas.microsoft.com/office/powerpoint/2010/main" val="3304531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857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68EF1-CE9A-4EA1-8A90-B2253238C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F7443449-9452-4979-88DE-235A591BF3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1" b="14719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2AF01C-5313-4E74-AE47-8DC0CFBF4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7127" y="53887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113668-E5BD-4015-9AD8-38D78A32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63307" y="53887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0.53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F302E9-AB21-4E0A-8648-B357197FE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39778" y="53887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C0DB5E-EC68-4C40-AF34-D843E3465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45424" y="53887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</p:spTree>
    <p:extLst>
      <p:ext uri="{BB962C8B-B14F-4D97-AF65-F5344CB8AC3E}">
        <p14:creationId xmlns:p14="http://schemas.microsoft.com/office/powerpoint/2010/main" val="387361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3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3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B36D2-588A-44E9-9468-A093D4AEB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Treatment Plant</a:t>
            </a:r>
          </a:p>
        </p:txBody>
      </p:sp>
      <p:pic>
        <p:nvPicPr>
          <p:cNvPr id="17" name="Content Placeholder 6" descr="Image of Clear Lake and Treatment Plant.">
            <a:extLst>
              <a:ext uri="{FF2B5EF4-FFF2-40B4-BE49-F238E27FC236}">
                <a16:creationId xmlns:a16="http://schemas.microsoft.com/office/drawing/2014/main" id="{B3A3CA9A-852F-4070-B4C1-B5A9181AB8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" y="719088"/>
            <a:ext cx="5455917" cy="3174924"/>
          </a:xfrm>
          <a:prstGeom prst="rect">
            <a:avLst/>
          </a:prstGeom>
        </p:spPr>
      </p:pic>
      <p:pic>
        <p:nvPicPr>
          <p:cNvPr id="48" name="Content Placeholder 12" descr="Image of upflow clarifiers.">
            <a:extLst>
              <a:ext uri="{FF2B5EF4-FFF2-40B4-BE49-F238E27FC236}">
                <a16:creationId xmlns:a16="http://schemas.microsoft.com/office/drawing/2014/main" id="{29AF0F28-F968-4E15-9A95-9C62FE47C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910" y="307731"/>
            <a:ext cx="5330182" cy="3997637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428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6B72-C9B9-4782-A7C4-12A12F57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67" y="5534025"/>
            <a:ext cx="11575701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A7D21E27-ED14-450E-A73A-498A01E099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68" b="13852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53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C88CA-C9C2-4350-84C8-5FBE6B392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 dirty="0"/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2B59D093-0593-4C1E-8D5F-3E7267FD43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64" b="13056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3F8EF-9714-4C34-A1D8-C3244FB2A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7127" y="34795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D1491B-661C-4CF2-8138-421E2CE62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63307" y="34795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0.53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954314-852C-4413-908B-27E770466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39778" y="34795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0.48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CE321B-D283-46F3-B7E1-24A721ABF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45424" y="34795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0.43 NTU</a:t>
            </a:r>
          </a:p>
        </p:txBody>
      </p:sp>
    </p:spTree>
    <p:extLst>
      <p:ext uri="{BB962C8B-B14F-4D97-AF65-F5344CB8AC3E}">
        <p14:creationId xmlns:p14="http://schemas.microsoft.com/office/powerpoint/2010/main" val="1241636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4479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74A86-B183-4F9B-8411-CCDCD6C0A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endParaRPr lang="en-US" sz="2400" dirty="0"/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0398648E-6203-45A8-B94A-98DB91189D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363" b="10956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1D150D-74CF-4B51-8713-F8408E8AF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6694" y="27341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6E7CB7-A788-485C-B7E4-907F8F00D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02539" y="30396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7E93F0-F752-49C2-A294-41AB81A75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08669" y="30396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D7948B-FBCA-486C-A264-CF34545D0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06597" y="30396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0.29 NTU</a:t>
            </a:r>
          </a:p>
        </p:txBody>
      </p:sp>
    </p:spTree>
    <p:extLst>
      <p:ext uri="{BB962C8B-B14F-4D97-AF65-F5344CB8AC3E}">
        <p14:creationId xmlns:p14="http://schemas.microsoft.com/office/powerpoint/2010/main" val="2610014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4DCC4-BD26-4C05-8AE3-0A1D9393B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41" y="5534025"/>
            <a:ext cx="11615894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After 5 min of settling, 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59E7959C-7BA4-4C9C-81CE-907FDC06C8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58" b="5362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649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59C6A-0301-448F-BF45-385B086BC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17-20: After 25-minutes of settling, settled water turbidity is taken. </a:t>
            </a:r>
            <a:endParaRPr lang="en-US" sz="2400" dirty="0"/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EE52E35F-EF46-4AA6-A0B2-E5C6FE7C91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245" b="11074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C3219D0-120D-4D90-8A43-65BD2B934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07900" y="38394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BCAFA5-4D50-4684-9371-0A4659481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53745" y="41449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0.40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F6DD55-4C1C-44E5-822F-461552025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59875" y="41449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90F463-51A7-4E94-B5AB-19EDCA337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57803" y="41449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0.29 NTU</a:t>
            </a:r>
          </a:p>
        </p:txBody>
      </p:sp>
    </p:spTree>
    <p:extLst>
      <p:ext uri="{BB962C8B-B14F-4D97-AF65-F5344CB8AC3E}">
        <p14:creationId xmlns:p14="http://schemas.microsoft.com/office/powerpoint/2010/main" val="41169623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 &amp;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Pre-oxidant (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001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76B8C-6F14-47DA-8028-A8669236F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endParaRPr lang="en-US" sz="2400" dirty="0"/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9B5233AB-3043-44DF-985A-08E7812522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97" b="18023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BFC2CE-36F2-4A13-8FE5-C78515C89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6933" y="24747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0.25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9BACFA-FB80-4B97-A05E-69264A5AA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93933" y="247472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F8AB10-E6AA-480D-87AB-D1D063FDD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83472" y="24205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18.4%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766BE9-C993-430D-B7A8-7543180EB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18782" y="242055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0.29 NTU</a:t>
            </a:r>
          </a:p>
        </p:txBody>
      </p:sp>
    </p:spTree>
    <p:extLst>
      <p:ext uri="{BB962C8B-B14F-4D97-AF65-F5344CB8AC3E}">
        <p14:creationId xmlns:p14="http://schemas.microsoft.com/office/powerpoint/2010/main" val="34832465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A7C54-FC05-4E6A-919F-D3A859597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5534025"/>
            <a:ext cx="1176662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After 5 min of settling, 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351A2386-377D-49D4-8241-837FA3B549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77" b="15443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775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76E9D-7116-4099-A841-4A9EEB0CF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After 25-minutes of settling, settled water turbidity is taken. </a:t>
            </a:r>
            <a:endParaRPr lang="en-US" sz="2400" dirty="0"/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707CCEAC-E331-4FC0-AD59-955D03359E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62" b="10858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5F4C90A-27F1-451D-8646-1C78CC771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789" y="22737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0.25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1ADDE8-1B43-428D-BF82-4337AE8D2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33161" y="227378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0.28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7876C6-9D8B-4CA9-9D37-C0812B7C2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62410" y="221961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18.4%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 NTU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8AB264-A054-48F3-BF8A-3E841ECD5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78590" y="221961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21.1%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0.29 NTU</a:t>
            </a:r>
          </a:p>
        </p:txBody>
      </p:sp>
    </p:spTree>
    <p:extLst>
      <p:ext uri="{BB962C8B-B14F-4D97-AF65-F5344CB8AC3E}">
        <p14:creationId xmlns:p14="http://schemas.microsoft.com/office/powerpoint/2010/main" val="2983033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ED8B5-6EDE-46CC-9EEA-49139CAB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Clearlake Oaks CWD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b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  <a:b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16, 2020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C0F48-7E80-491C-BA7F-1096A7ABF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Post Ozone Sample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pH: 8.41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3.03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89.0%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0.26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91.6%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0.038/cm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EF7C22-2985-4819-95EC-292D1FA5B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7560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Plant Filtrate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Dose: 28 mg/L 9800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0.10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95.4%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 Reduction: 47.4%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GAC Filtrate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0.07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96.4%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0.015/cm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 Reduction: 60.5%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dirty="0"/>
          </a:p>
          <a:p>
            <a:pPr marL="0" lvl="0" indent="0"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076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7274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76B8C-6F14-47DA-8028-A8669236F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endParaRPr lang="en-US" sz="2400" dirty="0"/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57DDBA4E-4984-4DE6-9919-89AB7D03AF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04" b="13515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108707-DB42-4F4B-91D8-A711DF964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5532" y="39819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420C8-92A6-44A1-8270-8DDB42A07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32196" y="39819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943CD-EA91-464E-85C3-50EEB920B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68957" y="43115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BF2A47-4DD3-4484-8766-A52B8729F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05231" y="431153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</p:spTree>
    <p:extLst>
      <p:ext uri="{BB962C8B-B14F-4D97-AF65-F5344CB8AC3E}">
        <p14:creationId xmlns:p14="http://schemas.microsoft.com/office/powerpoint/2010/main" val="32780224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A7C54-FC05-4E6A-919F-D3A859597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47" y="5534025"/>
            <a:ext cx="1158575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After 5 min of settling, 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95DFD47C-96FF-485E-89C3-A1725B5622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73" b="13647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563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76E9D-7116-4099-A841-4A9EEB0CF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After 25-minutes of settling, settled water turbidity is taken. </a:t>
            </a:r>
            <a:endParaRPr lang="en-US" sz="2400" dirty="0"/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FD01E4BB-2819-4C33-A96C-B1CB410E6F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11" b="10909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188E9E-5C9E-40E2-9A86-5BDF344AD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06451" y="297711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4A68BA-A26D-46F0-AE4A-0283E7BB6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23115" y="297711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D259B-1CE8-46E9-A5AF-6CFFD4552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39298" y="33066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0.026/cm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31.6%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507EA9-8AA1-40D9-BD38-9DAC648E1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04750" y="330667"/>
            <a:ext cx="1995290" cy="160043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2.8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0.33 NTU</a:t>
            </a:r>
          </a:p>
        </p:txBody>
      </p:sp>
    </p:spTree>
    <p:extLst>
      <p:ext uri="{BB962C8B-B14F-4D97-AF65-F5344CB8AC3E}">
        <p14:creationId xmlns:p14="http://schemas.microsoft.com/office/powerpoint/2010/main" val="15388922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29-32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3183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76B8C-6F14-47DA-8028-A8669236F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endParaRPr lang="en-US" sz="2400" dirty="0"/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5A31E997-E1B3-4599-B586-AC280858E7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60" b="17859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6AF4D4-0056-4253-B113-ADA179646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6262" y="56902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8BAE3B-9F91-433C-AB16-7B2A9CE86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92489" y="56902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D5D9F-E5F8-463C-BBBC-071B2F808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59879" y="56902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3D1CE6-172E-4DF3-A48C-A9650818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66379" y="56901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</p:spTree>
    <p:extLst>
      <p:ext uri="{BB962C8B-B14F-4D97-AF65-F5344CB8AC3E}">
        <p14:creationId xmlns:p14="http://schemas.microsoft.com/office/powerpoint/2010/main" val="17598817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A7C54-FC05-4E6A-919F-D3A859597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67" y="5534025"/>
            <a:ext cx="11806813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After 5 min of settling, 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4837AF69-E4DC-4D3E-8E7B-559080659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65" b="16155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497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76E9D-7116-4099-A841-4A9EEB0CF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After 25-minutes of settling, settled water turbidity is taken. </a:t>
            </a:r>
            <a:endParaRPr lang="en-US" sz="2400" dirty="0"/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41A64D97-2DC1-4214-891B-9B101F0B1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648" b="9672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EC1A96-730B-48A9-92B1-F5D4A7F57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6936" y="35800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0.31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2DBBDC-7E2D-4076-962D-709972F69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22633" y="35800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0.35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D8568-E04F-4DFA-9BFA-256D2B2F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28284" y="35800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15B06B-BCF6-435E-8954-2515BDE39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64450" y="35800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0.30 NTU</a:t>
            </a:r>
          </a:p>
        </p:txBody>
      </p:sp>
    </p:spTree>
    <p:extLst>
      <p:ext uri="{BB962C8B-B14F-4D97-AF65-F5344CB8AC3E}">
        <p14:creationId xmlns:p14="http://schemas.microsoft.com/office/powerpoint/2010/main" val="1422552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33-36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4097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76B8C-6F14-47DA-8028-A8669236F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33-36: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endParaRPr lang="en-US" sz="2400" dirty="0"/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057C5F58-BAF1-4ADC-8E79-38614437A1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4" b="18565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D4F585-71D3-4399-A606-E593E72AA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6018" y="36805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0.47 NTU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9ECD37-6925-44D0-A729-128AB5F80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32680" y="36805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781836-F5B1-478C-A7DD-E3ACC16AC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59392" y="36805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 NTU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F62A40-B6FF-4E56-B50D-BBE47A96F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96043" y="36805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0.25 NTU</a:t>
            </a:r>
          </a:p>
        </p:txBody>
      </p:sp>
    </p:spTree>
    <p:extLst>
      <p:ext uri="{BB962C8B-B14F-4D97-AF65-F5344CB8AC3E}">
        <p14:creationId xmlns:p14="http://schemas.microsoft.com/office/powerpoint/2010/main" val="2863972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49311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A7C54-FC05-4E6A-919F-D3A859597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67" y="5534025"/>
            <a:ext cx="11686233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33-36: After 5 min of settling, 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containing four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824053BB-06F9-41FE-A421-3C92D069A7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1" b="21159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210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76E9D-7116-4099-A841-4A9EEB0CF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33-36: After 25-minutes of settling, settled water turbidity is taken. </a:t>
            </a:r>
            <a:endParaRPr lang="en-US" sz="2400"/>
          </a:p>
        </p:txBody>
      </p:sp>
      <p:pic>
        <p:nvPicPr>
          <p:cNvPr id="4" name="Picture 3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3D1D1945-7FBE-4D3C-9ACD-9466287252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022" b="10298"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BEB79F-93D0-4C57-AE22-19D8DA5F4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5970" y="49867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0.47 NTU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BFBE07-0577-4025-8B3F-B0EF62280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22632" y="49867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34.2%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0.34 NTU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363D0A-E100-4706-97EE-0CBD51342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88572" y="49867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0.32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91F272-CDBC-4231-A0CB-76A644C4B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15175" y="49867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94.7%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39.5%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0.25 NTU</a:t>
            </a:r>
          </a:p>
        </p:txBody>
      </p:sp>
    </p:spTree>
    <p:extLst>
      <p:ext uri="{BB962C8B-B14F-4D97-AF65-F5344CB8AC3E}">
        <p14:creationId xmlns:p14="http://schemas.microsoft.com/office/powerpoint/2010/main" val="11596222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889"/>
            <a:ext cx="10515600" cy="103327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1328"/>
            <a:ext cx="5097780" cy="44918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9890 (NTU Technologies)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Chlorohydrate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Trade Secret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4318" y="1481328"/>
            <a:ext cx="5097780" cy="44918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9810 (NTU Technologies)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45% Aluminum Chlorohydrate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5% Trade Secret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45% Water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12.55%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6.64% Al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66.4% Basicity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</a:t>
            </a: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66675"/>
            <a:ext cx="7040724" cy="6667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231" y="666751"/>
            <a:ext cx="6608190" cy="597914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8.41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 24.9 mg/L as product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 solution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Advance Coagulant:  102 mg/L as product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 solution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#3: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9810:  Manually added 7 mg/L as product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14.5 mg/L as product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 solution</a:t>
            </a:r>
          </a:p>
        </p:txBody>
      </p:sp>
      <p:pic>
        <p:nvPicPr>
          <p:cNvPr id="6" name="Picture 5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874729F8-61D5-4133-A507-6DE62AE761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531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42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 Alum Sulfate is reported as Alum.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dirty="0"/>
              <a:t>Clearlake Oaks CWS: Jar Test 1-4 Results</a:t>
            </a:r>
            <a:br>
              <a:rPr lang="en-US" dirty="0"/>
            </a:br>
            <a:r>
              <a:rPr lang="en-US" dirty="0"/>
              <a:t>Post-Ozone Source Water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611420"/>
              </p:ext>
            </p:extLst>
          </p:nvPr>
        </p:nvGraphicFramePr>
        <p:xfrm>
          <a:off x="123826" y="1886297"/>
          <a:ext cx="11982450" cy="338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5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312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574395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115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6189">
                  <a:extLst>
                    <a:ext uri="{9D8B030D-6E8A-4147-A177-3AD203B41FA5}">
                      <a16:colId xmlns:a16="http://schemas.microsoft.com/office/drawing/2014/main" val="617089393"/>
                    </a:ext>
                  </a:extLst>
                </a:gridCol>
                <a:gridCol w="12660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91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862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4250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0.52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0.46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0.41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20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4415</Words>
  <Application>Microsoft Office PowerPoint</Application>
  <PresentationFormat>Widescreen</PresentationFormat>
  <Paragraphs>1123</Paragraphs>
  <Slides>57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Calibri</vt:lpstr>
      <vt:lpstr>Calibri Light</vt:lpstr>
      <vt:lpstr>Office Theme</vt:lpstr>
      <vt:lpstr>Clearlake Oaks CWD CA1710001 Lake County Jar Test</vt:lpstr>
      <vt:lpstr>Clearlake Oaks CWD Source Water: Clear Lake Conventional Treatment</vt:lpstr>
      <vt:lpstr>Conventional Treatment Plant</vt:lpstr>
      <vt:lpstr>Clearlake Oaks CWD.: Source Water Characteristics June 16, 2020</vt:lpstr>
      <vt:lpstr>UVT/UVA, pathlength 10 mm</vt:lpstr>
      <vt:lpstr>Applied Coagulants for Jar Testing</vt:lpstr>
      <vt:lpstr>Laboratory Charge Analyzer</vt:lpstr>
      <vt:lpstr>Coagulant Information</vt:lpstr>
      <vt:lpstr>Clearlake Oaks CWS: Jar Test 1-4 Results Post-Ozone Source Water</vt:lpstr>
      <vt:lpstr>Clearlake Oaks CWS: Jar Test 5-8 Results Post-Ozone Source Water</vt:lpstr>
      <vt:lpstr>Clearlake Oaks CWS: Jar Test 9-10 Results Post-Ozone Source Water, Flash Mix (200 RPM, 30 sec)</vt:lpstr>
      <vt:lpstr>Clearlake Oaks CWS: Jar Test 11-16 Results Post-Ozone Source Water, Flash Mix (200 RPM, 30 sec)</vt:lpstr>
      <vt:lpstr>Clearlake Oaks CWS: Jar Test 17-20 Results Post-Ozone Source Water, Flash Mix 200 RPM (30 sec)</vt:lpstr>
      <vt:lpstr>Clearlake Oaks CWS: Jar Test 21-24 Results Post-Ozone Source Water, Flash Mix 200 RPM (30 sec)</vt:lpstr>
      <vt:lpstr>Clearlake Oaks CWS: Jar Test 25-28 Results Post-Ozone Source Water, Flash Mix 200 RPM (30 sec)</vt:lpstr>
      <vt:lpstr>Clearlake Oaks CWS: Jar Test 29-36 Results Post-Ozone Source Water, Flash Mix 200 RPM (30 sec)</vt:lpstr>
      <vt:lpstr>Jars 1-4 Test Flash Mix 30 Sec (200 RPM) Floc Mix 5 min (30 RPM)  Applied Coagulant  9800 </vt:lpstr>
      <vt:lpstr>Jars 1-4:  End of 5-minute flocculation (30 RPM) duration. </vt:lpstr>
      <vt:lpstr>Jars 1-4: After 25-minutes of settling, settled water turbidity is taken. </vt:lpstr>
      <vt:lpstr>Jars 5-8 Test Flash Mix 30 Sec (200 RPM) Floc Mix 5 min (30 RPM)  Applied Coagulant  9810 </vt:lpstr>
      <vt:lpstr>Jars 5-8:  End of 5-minute flocculation (30 RPM) duration. </vt:lpstr>
      <vt:lpstr>Jars 5-8: After 5 min of settling, 25 mL is syringed for filterability and %UVT/UVA. </vt:lpstr>
      <vt:lpstr>Jars 5-8: After 25-minutes of settling, settled water turbidity is taken. </vt:lpstr>
      <vt:lpstr>Jars 9-12 Test Flash Mix 30 Sec (200 RPM) Floc Mix 5 min (30 RPM)  Applied Coagulants  9800/9810/9890 </vt:lpstr>
      <vt:lpstr>Jars 9-12:  End of 5-minute flocculation (30 RPM) duration. </vt:lpstr>
      <vt:lpstr>Jars 9-12: After 5 min of settling, 25 mL is syringed for filterability and %UVT/UVA. </vt:lpstr>
      <vt:lpstr>Jars 9-12: After 25-minutes of settling, settled water turbidity is taken. </vt:lpstr>
      <vt:lpstr>Jars 13-16 Test Flash Mix 30 Sec (200 RPM) Floc Mix 5 min (30 RPM)  Applied Coagulant  9800 </vt:lpstr>
      <vt:lpstr>Jars 13-16:  End of 5-minute flocculation (30 RPM) duration. </vt:lpstr>
      <vt:lpstr>Jars 13-16: After 5 min of settling, 25 mL is syringed for filterability and %UVT/UVA. </vt:lpstr>
      <vt:lpstr>Jars 13-16: After 25-minutes of settling, settled water turbidity is taken. </vt:lpstr>
      <vt:lpstr>Jars 17-20 Test Flash Mix 30 Sec (200 RPM) Floc Mix 5 min (30 RPM)  Applied Coagulant  Advanced Coagulant </vt:lpstr>
      <vt:lpstr>Jars 17-20:  End of 5-minute flocculation (30 RPM) duration.</vt:lpstr>
      <vt:lpstr>Jars 17-20: After 5 min of settling, 25 mL is syringed for filterability and %UVT/UVA. </vt:lpstr>
      <vt:lpstr>Jars 17-20: After 25-minutes of settling, settled water turbidity is taken. </vt:lpstr>
      <vt:lpstr>Jars 21-24 Test Flash Mix 30 Sec (200 RPM) Floc Mix 5 min (30 RPM)  Applied Coagulant  9800 &amp; Pre-oxidant (NaOCl) </vt:lpstr>
      <vt:lpstr>Jars 21-24:  End of 5-minute flocculation (30 RPM) duration.</vt:lpstr>
      <vt:lpstr>Jars 21-24: After 5 min of settling, 25 mL is syringed for filterability and %UVT/UVA. </vt:lpstr>
      <vt:lpstr>Jars 21-24: After 25-minutes of settling, settled water turbidity is taken. </vt:lpstr>
      <vt:lpstr>Jars 25-28 Test Flash Mix 30 Sec (200 RPM) Floc Mix 5 min (30 RPM)  Applied Coagulants  9800/9890 </vt:lpstr>
      <vt:lpstr>Jars 25-28:  End of 5-minute flocculation (30 RPM) duration.</vt:lpstr>
      <vt:lpstr>Jars 25-28: After 5 min of settling, 25 mL is syringed for filterability and %UVT/UVA. </vt:lpstr>
      <vt:lpstr>Jars 25-28: After 25-minutes of settling, settled water turbidity is taken. </vt:lpstr>
      <vt:lpstr>Jars 29-32 Test Flash Mix 30 Sec (200 RPM) Floc Mix 5 min (30 RPM)  Applied Coagulant  9810 </vt:lpstr>
      <vt:lpstr>Jars 29-32:  End of 5-minute flocculation (30 RPM) duration.</vt:lpstr>
      <vt:lpstr>Jars 29-32: After 5 min of settling, 25 mL is syringed for filterability and %UVT/UVA. </vt:lpstr>
      <vt:lpstr>Jars 29-32: After 25-minutes of settling, settled water turbidity is taken. </vt:lpstr>
      <vt:lpstr>Jars 33-36 Test Flash Mix 30 Sec (200 RPM) Floc Mix 5 min (30 RPM)  Applied Coagulant  9810 </vt:lpstr>
      <vt:lpstr>Jars 33-36:  End of 5-minute flocculation (30 RPM) duration.</vt:lpstr>
      <vt:lpstr>Jars 33-36: After 5 min of settling, 25 mL is syringed for filterability and %UVT/UVA. </vt:lpstr>
      <vt:lpstr>Jars 33-36: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Clearlake Oaks CWD CA1710001 Lake County Jar Test</dc:title>
  <dc:creator>Guy Schott</dc:creator>
  <cp:lastModifiedBy>Guy Schott</cp:lastModifiedBy>
  <cp:revision>1</cp:revision>
  <dcterms:created xsi:type="dcterms:W3CDTF">2020-08-16T17:41:44Z</dcterms:created>
  <dcterms:modified xsi:type="dcterms:W3CDTF">2020-08-16T17:45:03Z</dcterms:modified>
</cp:coreProperties>
</file>