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737" r:id="rId2"/>
    <p:sldId id="1288" r:id="rId3"/>
    <p:sldId id="1153" r:id="rId4"/>
    <p:sldId id="1322" r:id="rId5"/>
    <p:sldId id="813" r:id="rId6"/>
    <p:sldId id="1316" r:id="rId7"/>
    <p:sldId id="1323" r:id="rId8"/>
    <p:sldId id="1104" r:id="rId9"/>
    <p:sldId id="1318" r:id="rId10"/>
    <p:sldId id="1189" r:id="rId11"/>
    <p:sldId id="1320" r:id="rId12"/>
    <p:sldId id="1203" r:id="rId13"/>
    <p:sldId id="1321" r:id="rId14"/>
    <p:sldId id="1324" r:id="rId15"/>
    <p:sldId id="1325" r:id="rId16"/>
    <p:sldId id="1168" r:id="rId17"/>
    <p:sldId id="1169" r:id="rId18"/>
    <p:sldId id="1129" r:id="rId19"/>
    <p:sldId id="1148" r:id="rId20"/>
    <p:sldId id="1170" r:id="rId21"/>
    <p:sldId id="1171" r:id="rId22"/>
  </p:sldIdLst>
  <p:sldSz cx="12192000" cy="6858000"/>
  <p:notesSz cx="7010400" cy="92964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367" autoAdjust="0"/>
  </p:normalViewPr>
  <p:slideViewPr>
    <p:cSldViewPr snapToGrid="0">
      <p:cViewPr varScale="1">
        <p:scale>
          <a:sx n="89" d="100"/>
          <a:sy n="89" d="100"/>
        </p:scale>
        <p:origin x="90" y="34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1EFBF0F-E7FD-484D-BBA2-910229994995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3150F4-05B9-4F1A-A748-0CB3DFC0A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0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51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0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3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6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1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4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7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6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6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FF843-9FE6-4ADA-8A19-21F1FE062163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001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sigmaaldrich.com/united-states.html" TargetMode="Externa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Guy.Schott@waterboards.ca.gov" TargetMode="External"/><Relationship Id="rId2" Type="http://schemas.openxmlformats.org/officeDocument/2006/relationships/hyperlink" Target="https://www.waterboards.ca.gov/drinking_water/programs/districts/mendocino_district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gregn.swsc@gmail.com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8" name="Rectangle 76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Image of four 1-liter jars during flocculation.">
            <a:extLst>
              <a:ext uri="{FF2B5EF4-FFF2-40B4-BE49-F238E27FC236}">
                <a16:creationId xmlns:a16="http://schemas.microsoft.com/office/drawing/2014/main" id="{685724D8-DA39-4395-A616-B26C660C1E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139" name="Freeform: Shape 78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81" name="Freeform: Shape 80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3700">
                <a:latin typeface="Arial" panose="020B0604020202020204" pitchFamily="34" charset="0"/>
                <a:cs typeface="Arial" panose="020B0604020202020204" pitchFamily="34" charset="0"/>
              </a:rPr>
              <a:t>Cobb Area – Branding Iron</a:t>
            </a:r>
            <a:br>
              <a:rPr lang="en-US" sz="37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700">
                <a:latin typeface="Arial" panose="020B0604020202020204" pitchFamily="34" charset="0"/>
                <a:cs typeface="Arial" panose="020B0604020202020204" pitchFamily="34" charset="0"/>
              </a:rPr>
              <a:t>CA1700542, Lake County, Jar Test, Fe Removal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7981" y="4872922"/>
            <a:ext cx="3933306" cy="1208141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by Guy Schott, P.E. </a:t>
            </a:r>
          </a:p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August 20, 2020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4882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5-8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2 min (20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w/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NaOCl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Advanced Coagulant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019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 of four 1-liter jars during flocculation.">
            <a:extLst>
              <a:ext uri="{FF2B5EF4-FFF2-40B4-BE49-F238E27FC236}">
                <a16:creationId xmlns:a16="http://schemas.microsoft.com/office/drawing/2014/main" id="{ABB84A94-DDA9-4A78-BBD7-9A4B4A026B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754D65-5092-4444-911E-80F85B8C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33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5-8:  End of 2-minute flocculation (</a:t>
            </a:r>
            <a:r>
              <a:rPr lang="en-US" sz="33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RPM</a:t>
            </a:r>
            <a:r>
              <a:rPr lang="en-US" sz="33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33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CEC3C71-CA9E-4724-92E9-F370ABC3EC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47634" y="571093"/>
            <a:ext cx="1596912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4.0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NaOCl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0.73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2.8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Fe: 0.091 mg/L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30360C-E5C8-4E8C-8D1F-85AB16036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152784" y="355650"/>
            <a:ext cx="1601208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3.0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NaOCl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1.24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1.8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Fe: 0.225 mg/L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8FDD4BF-0ADD-491E-B2CF-94CEB91811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224130" y="355650"/>
            <a:ext cx="1650901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3.0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NaOCl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0.79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1.75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Fe: 0.099 mg/L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60F997E-8299-4A78-99E7-44282D4B76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290340" y="355650"/>
            <a:ext cx="1650901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3.0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NaOCl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0.34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1.48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Fe: 0.044 mg/L</a:t>
            </a:r>
          </a:p>
        </p:txBody>
      </p:sp>
    </p:spTree>
    <p:extLst>
      <p:ext uri="{BB962C8B-B14F-4D97-AF65-F5344CB8AC3E}">
        <p14:creationId xmlns:p14="http://schemas.microsoft.com/office/powerpoint/2010/main" val="3558756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9-12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2 min (20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w/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NaOCl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Advanced Coagulant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879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 of four 1-liter jars during flocculation.">
            <a:extLst>
              <a:ext uri="{FF2B5EF4-FFF2-40B4-BE49-F238E27FC236}">
                <a16:creationId xmlns:a16="http://schemas.microsoft.com/office/drawing/2014/main" id="{4D2B063F-7110-485A-B463-FB7CBF9E85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47" y="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754D65-5092-4444-911E-80F85B8C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33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9-12:  End of 2-minute flocculation (</a:t>
            </a:r>
            <a:r>
              <a:rPr lang="en-US" sz="33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RPM</a:t>
            </a:r>
            <a:r>
              <a:rPr lang="en-US" sz="33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33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644D467-F792-44B5-84A8-2A5AFF6E1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85734" y="298500"/>
            <a:ext cx="1650901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3.0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NaOCl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0.008/cm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1.4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Fe: 0.011 mg/L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15BE5FE-70FB-4ED4-92E9-B28695F2F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162309" y="298500"/>
            <a:ext cx="1650901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3.0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NaOCl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0.008/cm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1.72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Fe: 0.009 mg/L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812BC3A-6031-469E-8579-3BB88A88C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254067" y="298500"/>
            <a:ext cx="1650901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3.0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NaOCl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1.67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Fe: 0.006 mg/L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D1F708-8D83-4C96-9274-5735AE1D3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193425" y="298500"/>
            <a:ext cx="1650901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NaOCl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98.4%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0.006/cm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0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Fe: 0.012 mg/L</a:t>
            </a:r>
          </a:p>
        </p:txBody>
      </p:sp>
    </p:spTree>
    <p:extLst>
      <p:ext uri="{BB962C8B-B14F-4D97-AF65-F5344CB8AC3E}">
        <p14:creationId xmlns:p14="http://schemas.microsoft.com/office/powerpoint/2010/main" val="942799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13-16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2 min (20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w/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NaOCl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Advanced Coagulant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9935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54D65-5092-4444-911E-80F85B8C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13-16:  End of 2-minute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/>
          </a:p>
        </p:txBody>
      </p:sp>
      <p:pic>
        <p:nvPicPr>
          <p:cNvPr id="4" name="Picture 3" descr="Image of four 1-liter jars during flocculation.">
            <a:extLst>
              <a:ext uri="{FF2B5EF4-FFF2-40B4-BE49-F238E27FC236}">
                <a16:creationId xmlns:a16="http://schemas.microsoft.com/office/drawing/2014/main" id="{46415BB6-C473-4C0B-A6EF-36E487F28E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C81AFDB-B57E-4F61-A66E-0F69F8E03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42859" y="88950"/>
            <a:ext cx="1650901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NaOCl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98.9%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0.004/cm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0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Fe: 0.019 mg/L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907B107-4754-49F4-9891-56985BE82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67034" y="88950"/>
            <a:ext cx="1650901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3.0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NaOCl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98.0%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0.008/cm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1.65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Fe: 0.018 mg/L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993056-E145-4313-BC34-663A74990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38834" y="87651"/>
            <a:ext cx="1650901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NaOCl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98.5%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0.006/cm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0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Fe: 0.017 mg/L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2464E1D-F08E-412C-BD69-035F15E4D0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63009" y="87651"/>
            <a:ext cx="1650901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NaOCl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98.5%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0.006/cm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1.57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Fe: 0.004 mg/L</a:t>
            </a:r>
          </a:p>
        </p:txBody>
      </p:sp>
    </p:spTree>
    <p:extLst>
      <p:ext uri="{BB962C8B-B14F-4D97-AF65-F5344CB8AC3E}">
        <p14:creationId xmlns:p14="http://schemas.microsoft.com/office/powerpoint/2010/main" val="2558438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BCBF-DE54-4B13-B7FD-6F0A91E7A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77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Jar Testing for 1-Liter Jars: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Procedures for Iron Removal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03522FC9-9B5B-42E9-AFBC-560C03AAA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184" y="1380339"/>
            <a:ext cx="11576304" cy="542288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Fill jars with source water prior to coagulant injection and set paddle speed at 30 rpm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 chemicals (i.e., NaOCl, primary coagulant, coagulant aid) to each jar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Flash mix for 20 seconds (200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Slow mix for 2 minutes (20 rpm).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25 mL from each jar taken 1-inch below surface (25 mL/12 sec rate).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Filtered through 1.2 um isopore membrane into cuvette drip rate, 15 mL/(50-90 sec)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filtrate turbidity, chlorine residual, %UVT/UVA and Fe.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Record all data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093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66337-CE30-4E8B-A13C-E7CB0808D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44" y="322091"/>
            <a:ext cx="5006336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  <a:b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Filterability Test Equipment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ACA29E-0321-4002-88D1-8B5CC77C3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5176" y="1518082"/>
            <a:ext cx="6775704" cy="5220069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 Instrument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w/Luer-Lock Tip, 30 cc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(part#: 2225800, by Hach)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Swinnex Filter Holder, 25 mm                                   (part#: SX0002500)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Isopore Membrane Filter, 1.2 um absolute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pore size, </a:t>
            </a:r>
          </a:p>
          <a:p>
            <a:pPr>
              <a:spcBef>
                <a:spcPts val="0"/>
              </a:spcBef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 25 mm , thickness: 24 um,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hydrophilic polycarbonate membrane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 #: RTTP02500)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Sigma-Aldrich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laboratory supplies  http://www.sigmaaldrich.com/united-states.html</a:t>
            </a:r>
          </a:p>
        </p:txBody>
      </p:sp>
      <p:pic>
        <p:nvPicPr>
          <p:cNvPr id="8" name="Picture Placeholder 7" descr="An image of filter test equipment: Turbidity meter, syringes, filter holders, 1.2 micron filters and cuvettes.">
            <a:extLst>
              <a:ext uri="{FF2B5EF4-FFF2-40B4-BE49-F238E27FC236}">
                <a16:creationId xmlns:a16="http://schemas.microsoft.com/office/drawing/2014/main" id="{DEF1E14A-41AE-44B3-AAC8-FE2F080A76F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7846" y="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013318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1C8F8-1390-43E2-A290-93BB11945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152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Isopore Membrane Information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2369561-20DE-49D7-BDA9-84D7F50719B6}"/>
              </a:ext>
            </a:extLst>
          </p:cNvPr>
          <p:cNvGraphicFramePr>
            <a:graphicFrameLocks noGrp="1"/>
          </p:cNvGraphicFramePr>
          <p:nvPr/>
        </p:nvGraphicFramePr>
        <p:xfrm>
          <a:off x="261255" y="1096030"/>
          <a:ext cx="11501657" cy="5229931"/>
        </p:xfrm>
        <a:graphic>
          <a:graphicData uri="http://schemas.openxmlformats.org/drawingml/2006/table">
            <a:tbl>
              <a:tblPr firstRow="1" firstCol="1"/>
              <a:tblGrid>
                <a:gridCol w="3027672">
                  <a:extLst>
                    <a:ext uri="{9D8B030D-6E8A-4147-A177-3AD203B41FA5}">
                      <a16:colId xmlns:a16="http://schemas.microsoft.com/office/drawing/2014/main" val="195345807"/>
                    </a:ext>
                  </a:extLst>
                </a:gridCol>
                <a:gridCol w="8473985">
                  <a:extLst>
                    <a:ext uri="{9D8B030D-6E8A-4147-A177-3AD203B41FA5}">
                      <a16:colId xmlns:a16="http://schemas.microsoft.com/office/drawing/2014/main" val="17063581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Categories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77454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trade name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7104343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color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3180898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chemistry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 (PC)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2568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flow rate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Avg. 175 mL/min x cm² (typical results @ 10 psi)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28229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  <a:r>
                        <a:rPr lang="en-US" sz="2400" b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endParaRPr lang="en-US" sz="2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178807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wettability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Hydrophilic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319466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porosity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14.7%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484501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pore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492635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bubble point at 23 °C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 bar, air with water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33492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thickness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059731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diameter (ø)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6869656"/>
                  </a:ext>
                </a:extLst>
              </a:tr>
              <a:tr h="469963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polycarbonate, Hydrophilic, 1.2 µm, 25 mm, white, plain, 100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7976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1939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BE647-4A58-4BAE-8548-F3EAA2CE7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Background Information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D3603-38B2-4A01-98BE-096FF2EA3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a polycarbonate, track-etched screen filter recommended for all analyses in which the sample is viewed on the surface of the membrane.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composed of polycarbonate film, which has a smooth, glass-like surface for clearer sample observation. The unique manufacturing process of the membrane ensures a precise pore diameter and a consistent pore size for accurate separation of samples by size. Matched-weight filters are not usually required because of low, constant tar and ash weights.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Features &amp; Benefits: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Membrane structure retains particles on the surface, simplifying counting and analysis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96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Image of well.">
            <a:extLst>
              <a:ext uri="{FF2B5EF4-FFF2-40B4-BE49-F238E27FC236}">
                <a16:creationId xmlns:a16="http://schemas.microsoft.com/office/drawing/2014/main" id="{0046A196-A026-4945-9E63-F51688B358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915E8F-2717-4BFD-8059-2F8E0DF8B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Cobb Area – Branding Iron</a:t>
            </a:r>
            <a:br>
              <a:rPr lang="en-US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 Source:</a:t>
            </a:r>
            <a:br>
              <a:rPr lang="en-US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7.10</a:t>
            </a:r>
            <a:br>
              <a:rPr lang="en-US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Fe: 0.965 mg/L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52806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3D378-CAD4-4781-A006-152F0BB17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811" y="398551"/>
            <a:ext cx="63871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 - Filterability Test</a:t>
            </a:r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01E7B4C7-15EB-4745-95A5-7295CF70A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5542" y="1580225"/>
            <a:ext cx="6382657" cy="4473441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~ 25 mL from jar (after 5-minutes of settling)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Filter-to-waste 3-5 mL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 directly into clean cuvette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turbidity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Note: Take several readings before recording final NTU results.  Micro bubbles can adhere to glass causing false NTU readings.  To remove bubbles, tilt cuvette up to 90 degrees.</a:t>
            </a:r>
          </a:p>
        </p:txBody>
      </p:sp>
      <p:pic>
        <p:nvPicPr>
          <p:cNvPr id="4" name="Picture 3" descr="An image containing a person holding a syringe pushing coagulated water through a 1.2 micro filter into a cuvette.">
            <a:extLst>
              <a:ext uri="{FF2B5EF4-FFF2-40B4-BE49-F238E27FC236}">
                <a16:creationId xmlns:a16="http://schemas.microsoft.com/office/drawing/2014/main" id="{E0400678-E3AF-4C5F-BD87-F98CF5CF3B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7689829" y="10"/>
            <a:ext cx="4502173" cy="344820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pic>
        <p:nvPicPr>
          <p:cNvPr id="7" name="Picture 6" descr="An image of a portable turbidity meter use to measure filtrate and settled water.">
            <a:extLst>
              <a:ext uri="{FF2B5EF4-FFF2-40B4-BE49-F238E27FC236}">
                <a16:creationId xmlns:a16="http://schemas.microsoft.com/office/drawing/2014/main" id="{9343EF75-1F0E-46DB-9F32-8D9EF137DD91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8768827" y="4082141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25273550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FD94C-25DF-4A9E-B027-4B4354AAC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140" y="58184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F070F-3363-4A14-8E35-B98F929517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549" y="2278173"/>
            <a:ext cx="11720264" cy="4229159"/>
          </a:xfrm>
        </p:spPr>
        <p:txBody>
          <a:bodyPr anchor="ctr"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Guy Schott, P.E.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State Water Resources Control Board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Division of Drinking Water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Santa Rosa, CA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Stock Solution/Dose calculations/Jar Test Results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tools to download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www.waterboards.ca.gov/drinking_water/programs/districts/mendocino_district.html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Guy Schott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- Guy.Schott@waterboards.ca.gov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Office Number: 707-576-2732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88BE429-89F0-4210-8207-96F88759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279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A4401-D9F5-49E2-880D-0A5F79FFF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412726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UVT/UVA, pathlength 10 mm</a:t>
            </a:r>
          </a:p>
        </p:txBody>
      </p:sp>
      <p:pic>
        <p:nvPicPr>
          <p:cNvPr id="4" name="Picture 3" descr="Real UVT Instrument that is used to measure UV transmittance and UV absorbance of a water sample.">
            <a:extLst>
              <a:ext uri="{FF2B5EF4-FFF2-40B4-BE49-F238E27FC236}">
                <a16:creationId xmlns:a16="http://schemas.microsoft.com/office/drawing/2014/main" id="{186678B4-9F0D-425B-B2DE-8AD265C81B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480060" y="1567943"/>
            <a:ext cx="3425957" cy="37216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D7079-5DED-498B-817B-AA737403B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515" y="1567943"/>
            <a:ext cx="7161017" cy="49249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transmittance (UVT) is a measurement of the amount of ultraviolet light (commonly at 254 nm due to its germicidal effect) that passes through a water sample compared to the amount of light that passes through a pure water sample. The measurement is expressed as a percentage, % UVT.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%UVT = 10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(-UVA)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x 100%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absorbance (UVA) is calculated as a relative measure of the amount of light absorbed by a water sample compared with the amount of light absorbed by a pure water sample.  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 = -log(%UVT/100)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395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937EB-D19C-4E76-8649-94CD02D1E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Applied Coagulants for Jar Testing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E65AB-A1B1-4797-88B5-EC09C3FADE6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FeCl</a:t>
            </a:r>
            <a:r>
              <a:rPr lang="en-US" baseline="-25000" dirty="0"/>
              <a:t>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B601CA-7EED-4CA4-8E14-28086BBF4D2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BWS, Inc.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Advanced Coagulant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AdvFloc-CTC-00011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12.55% Al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64.9% Basicity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SG = 1.299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Gregory F. Nieckarz, Ph.D. 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Principal Consultant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SWS Consulting, LLC.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+1.541.953.5112</a:t>
            </a:r>
          </a:p>
          <a:p>
            <a:pPr marL="0" indent="0">
              <a:buNone/>
            </a:pP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gregn.swsc@gmail.com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026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6" y="113920"/>
            <a:ext cx="11915774" cy="1325563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Branding Iron: Jar Test 1-4 Results, Well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(20 sec); Floc Mix 20 RPM (2 minutes)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E713EEAE-8A57-4C97-BAAD-C1B22868CA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6139353"/>
              </p:ext>
            </p:extLst>
          </p:nvPr>
        </p:nvGraphicFramePr>
        <p:xfrm>
          <a:off x="133350" y="1847681"/>
          <a:ext cx="11849096" cy="30158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58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0060">
                  <a:extLst>
                    <a:ext uri="{9D8B030D-6E8A-4147-A177-3AD203B41FA5}">
                      <a16:colId xmlns:a16="http://schemas.microsoft.com/office/drawing/2014/main" val="3508555336"/>
                    </a:ext>
                  </a:extLst>
                </a:gridCol>
                <a:gridCol w="12959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57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289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84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58628">
                  <a:extLst>
                    <a:ext uri="{9D8B030D-6E8A-4147-A177-3AD203B41FA5}">
                      <a16:colId xmlns:a16="http://schemas.microsoft.com/office/drawing/2014/main" val="2453550934"/>
                    </a:ext>
                  </a:extLst>
                </a:gridCol>
                <a:gridCol w="2009771">
                  <a:extLst>
                    <a:ext uri="{9D8B030D-6E8A-4147-A177-3AD203B41FA5}">
                      <a16:colId xmlns:a16="http://schemas.microsoft.com/office/drawing/2014/main" val="3994032599"/>
                    </a:ext>
                  </a:extLst>
                </a:gridCol>
              </a:tblGrid>
              <a:tr h="9475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NaOCl</a:t>
                      </a:r>
                      <a:endParaRPr lang="en-US" sz="2400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FeCl</a:t>
                      </a:r>
                      <a:r>
                        <a:rPr lang="en-US" sz="24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  <a:p>
                      <a:pPr algn="ctr"/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Coag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Free Cl</a:t>
                      </a:r>
                      <a:r>
                        <a:rPr lang="en-US" sz="24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Residual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0.551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0.93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0.363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1.67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0.848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0.94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0.632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1.40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120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6" y="113920"/>
            <a:ext cx="11915774" cy="1325563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Branding Iron: Jar Test 5-12 Results, Well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(20 sec); Floc Mix 20 RPM (2 minutes)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E713EEAE-8A57-4C97-BAAD-C1B22868CA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3307181"/>
              </p:ext>
            </p:extLst>
          </p:nvPr>
        </p:nvGraphicFramePr>
        <p:xfrm>
          <a:off x="133350" y="1552406"/>
          <a:ext cx="11849096" cy="48433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58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0060">
                  <a:extLst>
                    <a:ext uri="{9D8B030D-6E8A-4147-A177-3AD203B41FA5}">
                      <a16:colId xmlns:a16="http://schemas.microsoft.com/office/drawing/2014/main" val="3508555336"/>
                    </a:ext>
                  </a:extLst>
                </a:gridCol>
                <a:gridCol w="12959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57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289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84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58628">
                  <a:extLst>
                    <a:ext uri="{9D8B030D-6E8A-4147-A177-3AD203B41FA5}">
                      <a16:colId xmlns:a16="http://schemas.microsoft.com/office/drawing/2014/main" val="2453550934"/>
                    </a:ext>
                  </a:extLst>
                </a:gridCol>
                <a:gridCol w="2009771">
                  <a:extLst>
                    <a:ext uri="{9D8B030D-6E8A-4147-A177-3AD203B41FA5}">
                      <a16:colId xmlns:a16="http://schemas.microsoft.com/office/drawing/2014/main" val="3994032599"/>
                    </a:ext>
                  </a:extLst>
                </a:gridCol>
              </a:tblGrid>
              <a:tr h="9475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NaOCl</a:t>
                      </a:r>
                      <a:endParaRPr lang="en-US" sz="2400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Adv.</a:t>
                      </a:r>
                    </a:p>
                    <a:p>
                      <a:pPr algn="ctr"/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Coag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Free Cl</a:t>
                      </a:r>
                      <a:r>
                        <a:rPr lang="en-US" sz="24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Residual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J5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J6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0.225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1.80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J7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1.75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J8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1.48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J9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1.40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3492618776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J10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1.72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384703087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J11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1.67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712352208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J12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31049417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7810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6" y="113920"/>
            <a:ext cx="11915774" cy="1325563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Branding Iron: Jar Test 13-16 Results, Well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(20 sec); Floc Mix 20 RPM (2 minutes)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E713EEAE-8A57-4C97-BAAD-C1B22868CA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327261"/>
              </p:ext>
            </p:extLst>
          </p:nvPr>
        </p:nvGraphicFramePr>
        <p:xfrm>
          <a:off x="133350" y="1552406"/>
          <a:ext cx="11849096" cy="30158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58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0060">
                  <a:extLst>
                    <a:ext uri="{9D8B030D-6E8A-4147-A177-3AD203B41FA5}">
                      <a16:colId xmlns:a16="http://schemas.microsoft.com/office/drawing/2014/main" val="3508555336"/>
                    </a:ext>
                  </a:extLst>
                </a:gridCol>
                <a:gridCol w="12959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57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289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84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58628">
                  <a:extLst>
                    <a:ext uri="{9D8B030D-6E8A-4147-A177-3AD203B41FA5}">
                      <a16:colId xmlns:a16="http://schemas.microsoft.com/office/drawing/2014/main" val="2453550934"/>
                    </a:ext>
                  </a:extLst>
                </a:gridCol>
                <a:gridCol w="2009771">
                  <a:extLst>
                    <a:ext uri="{9D8B030D-6E8A-4147-A177-3AD203B41FA5}">
                      <a16:colId xmlns:a16="http://schemas.microsoft.com/office/drawing/2014/main" val="3994032599"/>
                    </a:ext>
                  </a:extLst>
                </a:gridCol>
              </a:tblGrid>
              <a:tr h="9475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NaOCl</a:t>
                      </a:r>
                      <a:endParaRPr lang="en-US" sz="2400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Adv.</a:t>
                      </a:r>
                    </a:p>
                    <a:p>
                      <a:pPr algn="ctr"/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Coag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Free Cl</a:t>
                      </a:r>
                      <a:r>
                        <a:rPr lang="en-US" sz="24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Residual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J13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J14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1.65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J15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J16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1.57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1678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1-4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2 min (20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w/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NaOCl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FeCl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665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54D65-5092-4444-911E-80F85B8C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>
            <a:normAutofit/>
          </a:bodyPr>
          <a:lstStyle/>
          <a:p>
            <a:pPr algn="ctr"/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Jars 1-4:  End of 2-minute flocculation (</a:t>
            </a:r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20 RPM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3100" dirty="0"/>
          </a:p>
        </p:txBody>
      </p:sp>
      <p:pic>
        <p:nvPicPr>
          <p:cNvPr id="4" name="Picture 3" descr="Image of four 1-liter jars during flocculation.">
            <a:extLst>
              <a:ext uri="{FF2B5EF4-FFF2-40B4-BE49-F238E27FC236}">
                <a16:creationId xmlns:a16="http://schemas.microsoft.com/office/drawing/2014/main" id="{11BECC13-2384-4D6D-8C97-267471E4AB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8439B80-0FDA-40D4-B23B-B085B0C27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99959" y="571093"/>
            <a:ext cx="1596912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NaOCl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2.26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0.93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Fe: 0.551 mg/L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E0C853C-88B5-428A-8326-E5C32FD375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43234" y="571093"/>
            <a:ext cx="1583575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3.0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NaOCl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2.11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1.62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Fe: 0.363 mg/L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B00BD42-111F-4BD2-A420-6E64A5E696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76959" y="355650"/>
            <a:ext cx="1596912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3.0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NaOCl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 mg/L FeCl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2.41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86.0%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0.065/cm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0.94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Fe: 0.848 mg/L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BDB3F14-98AE-437D-A54D-65D1453FED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95129" y="355650"/>
            <a:ext cx="1596912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NaOCl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 mg/L FeCl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1.89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1.4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Fe: 0.632 mg/L</a:t>
            </a:r>
          </a:p>
        </p:txBody>
      </p:sp>
    </p:spTree>
    <p:extLst>
      <p:ext uri="{BB962C8B-B14F-4D97-AF65-F5344CB8AC3E}">
        <p14:creationId xmlns:p14="http://schemas.microsoft.com/office/powerpoint/2010/main" val="2155902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1781</Words>
  <Application>Microsoft Office PowerPoint</Application>
  <PresentationFormat>Widescreen</PresentationFormat>
  <Paragraphs>397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Cobb Area – Branding Iron CA1700542, Lake County, Jar Test, Fe Removal</vt:lpstr>
      <vt:lpstr>Cobb Area – Branding Iron  Well Source: pH: 7.10 Fe: 0.965 mg/L</vt:lpstr>
      <vt:lpstr>UVT/UVA, pathlength 10 mm</vt:lpstr>
      <vt:lpstr>Applied Coagulants for Jar Testing</vt:lpstr>
      <vt:lpstr>Branding Iron: Jar Test 1-4 Results, Well Flash Mix 200 RPM (20 sec); Floc Mix 20 RPM (2 minutes)</vt:lpstr>
      <vt:lpstr>Branding Iron: Jar Test 5-12 Results, Well Flash Mix 200 RPM (20 sec); Floc Mix 20 RPM (2 minutes)</vt:lpstr>
      <vt:lpstr>Branding Iron: Jar Test 13-16 Results, Well Flash Mix 200 RPM (20 sec); Floc Mix 20 RPM (2 minutes)</vt:lpstr>
      <vt:lpstr>Jars 1-4 Test Flash Mix 20 Sec (200 RPM) Floc Mix 2 min (20 RPM) w/NaOCl  Applied Coagulant  FeCl3 </vt:lpstr>
      <vt:lpstr>Jars 1-4:  End of 2-minute flocculation (20 RPM) duration. </vt:lpstr>
      <vt:lpstr>Jars 5-8 Test Flash Mix 20 Sec (200 RPM) Floc Mix 2 min (20 RPM) w/NaOCl  Applied Coagulant  Advanced Coagulant </vt:lpstr>
      <vt:lpstr>Jars 5-8:  End of 2-minute flocculation (20 RPM) duration. </vt:lpstr>
      <vt:lpstr>Jars 9-12 Test Flash Mix 20 Sec (200 RPM) Floc Mix 2 min (20 RPM) w/NaOCl  Applied Coagulant  Advanced Coagulant </vt:lpstr>
      <vt:lpstr>Jars 9-12:  End of 2-minute flocculation (20 RPM) duration. </vt:lpstr>
      <vt:lpstr>Jars 13-16 Test Flash Mix 20 Sec (200 RPM) Floc Mix 2 min (20 RPM) w/NaOCl  Applied Coagulant  Advanced Coagulant </vt:lpstr>
      <vt:lpstr>Jars 13-16:  End of 2-minute flocculation (20 RPM) duration. </vt:lpstr>
      <vt:lpstr>Jar Testing for 1-Liter Jars:  Procedures for Iron Removal</vt:lpstr>
      <vt:lpstr>Jar Test Filterability Test Equipment</vt:lpstr>
      <vt:lpstr>Isopore Membrane Information</vt:lpstr>
      <vt:lpstr>Isopore Membrane Background Information </vt:lpstr>
      <vt:lpstr>Jar Test - Filterability Test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Cobb Area – Branding Iron CA1700542, Lake County, Jar Test, Fe Removal</dc:title>
  <dc:creator>Schott, Guy@Waterboards</dc:creator>
  <cp:lastModifiedBy>Schott, Guy@Waterboards</cp:lastModifiedBy>
  <cp:revision>2</cp:revision>
  <dcterms:created xsi:type="dcterms:W3CDTF">2020-08-25T19:55:10Z</dcterms:created>
  <dcterms:modified xsi:type="dcterms:W3CDTF">2020-09-08T17:46:05Z</dcterms:modified>
</cp:coreProperties>
</file>