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4" r:id="rId6"/>
  </p:sldMasterIdLst>
  <p:notesMasterIdLst>
    <p:notesMasterId r:id="rId44"/>
  </p:notesMasterIdLst>
  <p:sldIdLst>
    <p:sldId id="292" r:id="rId7"/>
    <p:sldId id="1363" r:id="rId8"/>
    <p:sldId id="1000" r:id="rId9"/>
    <p:sldId id="1340" r:id="rId10"/>
    <p:sldId id="1094" r:id="rId11"/>
    <p:sldId id="1364" r:id="rId12"/>
    <p:sldId id="1124" r:id="rId13"/>
    <p:sldId id="1357" r:id="rId14"/>
    <p:sldId id="1146" r:id="rId15"/>
    <p:sldId id="1409" r:id="rId16"/>
    <p:sldId id="1358" r:id="rId17"/>
    <p:sldId id="256" r:id="rId18"/>
    <p:sldId id="1402" r:id="rId19"/>
    <p:sldId id="1410" r:id="rId20"/>
    <p:sldId id="1391" r:id="rId21"/>
    <p:sldId id="1401" r:id="rId22"/>
    <p:sldId id="1399" r:id="rId23"/>
    <p:sldId id="1386" r:id="rId24"/>
    <p:sldId id="1403" r:id="rId25"/>
    <p:sldId id="1398" r:id="rId26"/>
    <p:sldId id="1400" r:id="rId27"/>
    <p:sldId id="1397" r:id="rId28"/>
    <p:sldId id="1405" r:id="rId29"/>
    <p:sldId id="1083" r:id="rId30"/>
    <p:sldId id="1342" r:id="rId31"/>
    <p:sldId id="1335" r:id="rId32"/>
    <p:sldId id="1151" r:id="rId33"/>
    <p:sldId id="1382" r:id="rId34"/>
    <p:sldId id="1388" r:id="rId35"/>
    <p:sldId id="1384" r:id="rId36"/>
    <p:sldId id="1320" r:id="rId37"/>
    <p:sldId id="1362" r:id="rId38"/>
    <p:sldId id="1369" r:id="rId39"/>
    <p:sldId id="1368" r:id="rId40"/>
    <p:sldId id="1371" r:id="rId41"/>
    <p:sldId id="1408" r:id="rId42"/>
    <p:sldId id="1353" r:id="rId43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Hillman, Ted@Waterboards" initials="HT" lastIdx="5" clrIdx="6">
    <p:extLst>
      <p:ext uri="{19B8F6BF-5375-455C-9EA6-DF929625EA0E}">
        <p15:presenceInfo xmlns:p15="http://schemas.microsoft.com/office/powerpoint/2012/main" userId="S::ted.hillman@waterboards.ca.gov::5012e090-1027-42b0-b2be-a8ad2b50ec44" providerId="AD"/>
      </p:ext>
    </p:extLst>
  </p:cmAuthor>
  <p:cmAuthor id="1" name="Bean, Jessica@Waterboards" initials="BJ" lastIdx="1" clrIdx="0"/>
  <p:cmAuthor id="8" name="Itzel" initials="I" lastIdx="5" clrIdx="7">
    <p:extLst>
      <p:ext uri="{19B8F6BF-5375-455C-9EA6-DF929625EA0E}">
        <p15:presenceInfo xmlns:p15="http://schemas.microsoft.com/office/powerpoint/2012/main" userId="S::Itzel.Vasquez-Rodriguez@Waterboards.ca.gov::428c77d9-68eb-4785-996c-0d9005a5df75" providerId="AD"/>
      </p:ext>
    </p:extLst>
  </p:cmAuthor>
  <p:cmAuthor id="2" name="Vasquez-Rodriguez, Itzel@Waterboards" initials="VI" lastIdx="26" clrIdx="1"/>
  <p:cmAuthor id="9" name="Renteria, Adriana@Waterboards" initials="RA" lastIdx="4" clrIdx="8">
    <p:extLst>
      <p:ext uri="{19B8F6BF-5375-455C-9EA6-DF929625EA0E}">
        <p15:presenceInfo xmlns:p15="http://schemas.microsoft.com/office/powerpoint/2012/main" userId="S::adriana.renteria@waterboards.ca.gov::d904e996-537f-4291-858d-859d17701f1d" providerId="AD"/>
      </p:ext>
    </p:extLst>
  </p:cmAuthor>
  <p:cmAuthor id="3" name="Frederick, Michelle@Waterboards" initials="FM" lastIdx="19" clrIdx="2"/>
  <p:cmAuthor id="4" name="Lim, Hee Kyung@Waterboards" initials="LHK" lastIdx="8" clrIdx="3"/>
  <p:cmAuthor id="5" name="Tailor, Bansari N.@Waterboards" initials="TBN" lastIdx="1" clrIdx="4"/>
  <p:cmAuthor id="6" name="Gupta, Kajol@Waterboards" initials="GK" lastIdx="2" clrIdx="5">
    <p:extLst>
      <p:ext uri="{19B8F6BF-5375-455C-9EA6-DF929625EA0E}">
        <p15:presenceInfo xmlns:p15="http://schemas.microsoft.com/office/powerpoint/2012/main" userId="S::kajol.gupta@waterboards.ca.gov::7e2ad403-8b73-4d80-9972-91a4d90105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7D"/>
    <a:srgbClr val="002A5A"/>
    <a:srgbClr val="77CEEF"/>
    <a:srgbClr val="2A7697"/>
    <a:srgbClr val="1F446E"/>
    <a:srgbClr val="5994B5"/>
    <a:srgbClr val="1A4566"/>
    <a:srgbClr val="112C40"/>
    <a:srgbClr val="CFD5EA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9" autoAdjust="0"/>
    <p:restoredTop sz="93809" autoAdjust="0"/>
  </p:normalViewPr>
  <p:slideViewPr>
    <p:cSldViewPr snapToGrid="0">
      <p:cViewPr varScale="1">
        <p:scale>
          <a:sx n="67" d="100"/>
          <a:sy n="67" d="100"/>
        </p:scale>
        <p:origin x="66" y="126"/>
      </p:cViewPr>
      <p:guideLst>
        <p:guide orient="horz" pos="2160"/>
        <p:guide pos="3808"/>
      </p:guideLst>
    </p:cSldViewPr>
  </p:slideViewPr>
  <p:outlineViewPr>
    <p:cViewPr>
      <p:scale>
        <a:sx n="33" d="100"/>
        <a:sy n="33" d="100"/>
      </p:scale>
      <p:origin x="0" y="-1608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6AB6AB-0130-45D7-8CD7-F1C5616E8578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615C939E-268D-4F21-A42A-6526EACCAB35}">
      <dgm:prSet/>
      <dgm:spPr>
        <a:solidFill>
          <a:srgbClr val="002A5A">
            <a:alpha val="83333"/>
          </a:srgbClr>
        </a:solidFill>
      </dgm:spPr>
      <dgm:t>
        <a:bodyPr/>
        <a:lstStyle/>
        <a:p>
          <a:pPr rtl="0"/>
          <a:r>
            <a:rPr lang="es-ES_tradnl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Discusión sobre los Fondos para Operaciones y Mantenimiento </a:t>
          </a:r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(O&amp;M) </a:t>
          </a:r>
          <a:endParaRPr lang="en-US" b="1" spc="3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68397-993D-4F8C-847E-F03809BEC133}" type="parTrans" cxnId="{CFF0F9FC-6B93-4AB8-8115-F7D3E867A77B}">
      <dgm:prSet/>
      <dgm:spPr/>
      <dgm:t>
        <a:bodyPr/>
        <a:lstStyle/>
        <a:p>
          <a:endParaRPr lang="en-US" b="1" spc="300">
            <a:solidFill>
              <a:schemeClr val="tx1"/>
            </a:solidFill>
          </a:endParaRPr>
        </a:p>
      </dgm:t>
    </dgm:pt>
    <dgm:pt modelId="{D2A00567-DADC-420E-A651-FA639881B8E3}" type="sibTrans" cxnId="{CFF0F9FC-6B93-4AB8-8115-F7D3E867A77B}">
      <dgm:prSet/>
      <dgm:spPr/>
      <dgm:t>
        <a:bodyPr/>
        <a:lstStyle/>
        <a:p>
          <a:endParaRPr lang="en-US" b="1" spc="300">
            <a:solidFill>
              <a:schemeClr val="tx1"/>
            </a:solidFill>
          </a:endParaRPr>
        </a:p>
      </dgm:t>
    </dgm:pt>
    <dgm:pt modelId="{0CBE62DF-B464-480A-8BFF-C2572352C4BF}">
      <dgm:prSet/>
      <dgm:spPr>
        <a:solidFill>
          <a:srgbClr val="002A5A">
            <a:alpha val="50000"/>
          </a:srgbClr>
        </a:solidFill>
      </dgm:spPr>
      <dgm:t>
        <a:bodyPr/>
        <a:lstStyle/>
        <a:p>
          <a:pPr rtl="0"/>
          <a:r>
            <a:rPr lang="es-ES_tradnl" b="1" spc="3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Próximos Pasos</a:t>
          </a:r>
          <a:endParaRPr lang="en-US" b="1" spc="3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2CD66E-D7E2-449A-A456-B843AF5680E8}" type="parTrans" cxnId="{CA3B7EA0-A489-4D15-934A-FCD3E54F7ADE}">
      <dgm:prSet/>
      <dgm:spPr/>
      <dgm:t>
        <a:bodyPr/>
        <a:lstStyle/>
        <a:p>
          <a:endParaRPr lang="en-US" b="1" spc="300">
            <a:solidFill>
              <a:schemeClr val="tx1"/>
            </a:solidFill>
          </a:endParaRPr>
        </a:p>
      </dgm:t>
    </dgm:pt>
    <dgm:pt modelId="{01697FBD-0264-43E0-8985-5205625AA5BD}" type="sibTrans" cxnId="{CA3B7EA0-A489-4D15-934A-FCD3E54F7ADE}">
      <dgm:prSet/>
      <dgm:spPr/>
      <dgm:t>
        <a:bodyPr/>
        <a:lstStyle/>
        <a:p>
          <a:endParaRPr lang="en-US" b="1" spc="300">
            <a:solidFill>
              <a:schemeClr val="tx1"/>
            </a:solidFill>
          </a:endParaRPr>
        </a:p>
      </dgm:t>
    </dgm:pt>
    <dgm:pt modelId="{6FC45D00-C10A-43ED-A9D6-A71F25B38E9F}">
      <dgm:prSet phldr="0"/>
      <dgm:spPr>
        <a:solidFill>
          <a:srgbClr val="00487D">
            <a:alpha val="70000"/>
          </a:srgbClr>
        </a:solidFill>
      </dgm:spPr>
      <dgm:t>
        <a:bodyPr/>
        <a:lstStyle/>
        <a:p>
          <a:pPr rtl="0"/>
          <a:r>
            <a:rPr lang="es-ES_tradnl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Discusión sobre los Fondos para Infraestructura de Agua Potable</a:t>
          </a:r>
          <a:endParaRPr lang="en-US" b="1" spc="3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167436-C929-464B-B80C-A1127D565A8E}" type="parTrans" cxnId="{0BCE0C42-3273-4DFC-9753-F3D78A512F20}">
      <dgm:prSet/>
      <dgm:spPr/>
      <dgm:t>
        <a:bodyPr/>
        <a:lstStyle/>
        <a:p>
          <a:endParaRPr lang="en-US"/>
        </a:p>
      </dgm:t>
    </dgm:pt>
    <dgm:pt modelId="{22FA571F-5AAC-4D7B-9B54-BED7F7E71B36}" type="sibTrans" cxnId="{0BCE0C42-3273-4DFC-9753-F3D78A512F20}">
      <dgm:prSet/>
      <dgm:spPr/>
      <dgm:t>
        <a:bodyPr/>
        <a:lstStyle/>
        <a:p>
          <a:endParaRPr lang="en-US"/>
        </a:p>
      </dgm:t>
    </dgm:pt>
    <dgm:pt modelId="{84E87C9F-7418-4B4D-9285-4F08841D1C51}">
      <dgm:prSet phldr="0"/>
      <dgm:spPr>
        <a:solidFill>
          <a:srgbClr val="002A5A">
            <a:alpha val="56667"/>
          </a:srgbClr>
        </a:solidFill>
      </dgm:spPr>
      <dgm:t>
        <a:bodyPr/>
        <a:lstStyle/>
        <a:p>
          <a:pPr rtl="0"/>
          <a:r>
            <a:rPr lang="en-US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Comentarios del </a:t>
          </a:r>
          <a:r>
            <a:rPr lang="es-ES_tradnl" b="1" spc="3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Público</a:t>
          </a:r>
          <a:endParaRPr lang="en-US" b="1" spc="3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5937D1-0B1E-40F0-B2EA-DBF953690892}" type="parTrans" cxnId="{790931F8-F78D-49E7-88AD-8607DC002BBF}">
      <dgm:prSet/>
      <dgm:spPr/>
      <dgm:t>
        <a:bodyPr/>
        <a:lstStyle/>
        <a:p>
          <a:endParaRPr lang="en-US"/>
        </a:p>
      </dgm:t>
    </dgm:pt>
    <dgm:pt modelId="{F57CD885-D2B4-4D4A-B6CA-A4EC2218359A}" type="sibTrans" cxnId="{790931F8-F78D-49E7-88AD-8607DC002BBF}">
      <dgm:prSet/>
      <dgm:spPr/>
      <dgm:t>
        <a:bodyPr/>
        <a:lstStyle/>
        <a:p>
          <a:endParaRPr lang="en-US"/>
        </a:p>
      </dgm:t>
    </dgm:pt>
    <dgm:pt modelId="{B638D1AE-813A-4A66-9410-2691C852829E}">
      <dgm:prSet phldr="0"/>
      <dgm:spPr>
        <a:solidFill>
          <a:srgbClr val="002A5A">
            <a:alpha val="90000"/>
          </a:srgbClr>
        </a:solidFill>
      </dgm:spPr>
      <dgm:t>
        <a:bodyPr/>
        <a:lstStyle/>
        <a:p>
          <a:pPr algn="l" rtl="0"/>
          <a:r>
            <a:rPr lang="es-ES_tradnl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Discusión sobre la Estrategia del Programa SAFER para Informar e Involucrar a la Comunidad</a:t>
          </a:r>
          <a:endParaRPr lang="es-ES_tradnl" b="1" spc="300" noProof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9546AD-564C-4365-B19D-29C378913D09}" type="parTrans" cxnId="{6334826E-0EB5-49CB-9AB6-6A0F0CDEE2CE}">
      <dgm:prSet/>
      <dgm:spPr/>
      <dgm:t>
        <a:bodyPr/>
        <a:lstStyle/>
        <a:p>
          <a:endParaRPr lang="en-US"/>
        </a:p>
      </dgm:t>
    </dgm:pt>
    <dgm:pt modelId="{1BD27D25-9C40-4776-A268-20A92FA7F31C}" type="sibTrans" cxnId="{6334826E-0EB5-49CB-9AB6-6A0F0CDEE2CE}">
      <dgm:prSet/>
      <dgm:spPr/>
      <dgm:t>
        <a:bodyPr/>
        <a:lstStyle/>
        <a:p>
          <a:endParaRPr lang="en-US"/>
        </a:p>
      </dgm:t>
    </dgm:pt>
    <dgm:pt modelId="{C792B420-3AA2-4BDA-97CA-03F970956C20}">
      <dgm:prSet phldr="0"/>
      <dgm:spPr>
        <a:solidFill>
          <a:srgbClr val="00487D">
            <a:alpha val="76667"/>
          </a:srgbClr>
        </a:solidFill>
      </dgm:spPr>
      <dgm:t>
        <a:bodyPr/>
        <a:lstStyle/>
        <a:p>
          <a:r>
            <a:rPr lang="en-US" b="1" spc="300" dirty="0">
              <a:latin typeface="Arial" panose="020B0604020202020204" pitchFamily="34" charset="0"/>
              <a:cs typeface="Arial" panose="020B0604020202020204" pitchFamily="34" charset="0"/>
            </a:rPr>
            <a:t>Descanso para comer</a:t>
          </a:r>
        </a:p>
      </dgm:t>
    </dgm:pt>
    <dgm:pt modelId="{A5F74CB1-DA7D-45B1-9821-13CF9F41E021}" type="parTrans" cxnId="{E6E0EA60-88F3-4785-A470-A7FE2BA81276}">
      <dgm:prSet/>
      <dgm:spPr/>
      <dgm:t>
        <a:bodyPr/>
        <a:lstStyle/>
        <a:p>
          <a:endParaRPr lang="en-US"/>
        </a:p>
      </dgm:t>
    </dgm:pt>
    <dgm:pt modelId="{66E1F8BC-4711-4C75-8307-90A3BC445707}" type="sibTrans" cxnId="{E6E0EA60-88F3-4785-A470-A7FE2BA81276}">
      <dgm:prSet/>
      <dgm:spPr/>
      <dgm:t>
        <a:bodyPr/>
        <a:lstStyle/>
        <a:p>
          <a:endParaRPr lang="en-US"/>
        </a:p>
      </dgm:t>
    </dgm:pt>
    <dgm:pt modelId="{83DC8111-3A3D-4C3A-8A69-B5D10C6700B4}">
      <dgm:prSet phldr="0"/>
      <dgm:spPr>
        <a:solidFill>
          <a:srgbClr val="00487D">
            <a:alpha val="63333"/>
          </a:srgbClr>
        </a:solidFill>
      </dgm:spPr>
      <dgm:t>
        <a:bodyPr/>
        <a:lstStyle/>
        <a:p>
          <a:pPr rtl="0"/>
          <a:r>
            <a:rPr lang="en-US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Repasar las actualizaciones del Programa SAFER</a:t>
          </a:r>
        </a:p>
      </dgm:t>
    </dgm:pt>
    <dgm:pt modelId="{9E688940-36AE-4294-8E31-64E94A1D5C51}" type="parTrans" cxnId="{522ABF14-CB9B-4667-A0FB-A36510CD6CB9}">
      <dgm:prSet/>
      <dgm:spPr/>
      <dgm:t>
        <a:bodyPr/>
        <a:lstStyle/>
        <a:p>
          <a:endParaRPr lang="en-US"/>
        </a:p>
      </dgm:t>
    </dgm:pt>
    <dgm:pt modelId="{9D737A0A-B38D-40FA-9626-A4A1319E5177}" type="sibTrans" cxnId="{522ABF14-CB9B-4667-A0FB-A36510CD6CB9}">
      <dgm:prSet/>
      <dgm:spPr/>
      <dgm:t>
        <a:bodyPr/>
        <a:lstStyle/>
        <a:p>
          <a:endParaRPr lang="en-US"/>
        </a:p>
      </dgm:t>
    </dgm:pt>
    <dgm:pt modelId="{6AE61F5C-410C-458E-8EDF-EA879972CC7F}" type="pres">
      <dgm:prSet presAssocID="{176AB6AB-0130-45D7-8CD7-F1C5616E8578}" presName="linear" presStyleCnt="0">
        <dgm:presLayoutVars>
          <dgm:animLvl val="lvl"/>
          <dgm:resizeHandles val="exact"/>
        </dgm:presLayoutVars>
      </dgm:prSet>
      <dgm:spPr/>
    </dgm:pt>
    <dgm:pt modelId="{5FC34C63-B073-44B7-BD3E-45BA664EF68B}" type="pres">
      <dgm:prSet presAssocID="{B638D1AE-813A-4A66-9410-2691C852829E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25D0D771-889F-4F4F-98CB-D4971098E2E8}" type="pres">
      <dgm:prSet presAssocID="{1BD27D25-9C40-4776-A268-20A92FA7F31C}" presName="spacer" presStyleCnt="0"/>
      <dgm:spPr/>
    </dgm:pt>
    <dgm:pt modelId="{2D191AB0-53DD-4811-8E84-20B80CCBD221}" type="pres">
      <dgm:prSet presAssocID="{615C939E-268D-4F21-A42A-6526EACCAB35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4CF3AC14-AAF4-4FAC-98B2-F613F0B5AF16}" type="pres">
      <dgm:prSet presAssocID="{D2A00567-DADC-420E-A651-FA639881B8E3}" presName="spacer" presStyleCnt="0"/>
      <dgm:spPr/>
    </dgm:pt>
    <dgm:pt modelId="{AE211F35-BA9B-430E-B409-4AE344F3AC23}" type="pres">
      <dgm:prSet presAssocID="{C792B420-3AA2-4BDA-97CA-03F970956C20}" presName="parentText" presStyleLbl="node1" presStyleIdx="2" presStyleCnt="7" custLinFactNeighborX="-1168" custLinFactNeighborY="-3">
        <dgm:presLayoutVars>
          <dgm:chMax val="0"/>
          <dgm:bulletEnabled val="1"/>
        </dgm:presLayoutVars>
      </dgm:prSet>
      <dgm:spPr/>
    </dgm:pt>
    <dgm:pt modelId="{62C38EC9-D22C-4858-AE97-BFE616309355}" type="pres">
      <dgm:prSet presAssocID="{66E1F8BC-4711-4C75-8307-90A3BC445707}" presName="spacer" presStyleCnt="0"/>
      <dgm:spPr/>
    </dgm:pt>
    <dgm:pt modelId="{40C71DDD-BD57-4F73-87DE-4E65EC244009}" type="pres">
      <dgm:prSet presAssocID="{6FC45D00-C10A-43ED-A9D6-A71F25B38E9F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9A85E962-F1AF-4B9C-829B-437FD34F1EFA}" type="pres">
      <dgm:prSet presAssocID="{22FA571F-5AAC-4D7B-9B54-BED7F7E71B36}" presName="spacer" presStyleCnt="0"/>
      <dgm:spPr/>
    </dgm:pt>
    <dgm:pt modelId="{4D472C81-B943-42FA-A716-1D3AA890F5BA}" type="pres">
      <dgm:prSet presAssocID="{83DC8111-3A3D-4C3A-8A69-B5D10C6700B4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19AA1C96-92DF-4EC2-85EF-25495C4BD4D9}" type="pres">
      <dgm:prSet presAssocID="{9D737A0A-B38D-40FA-9626-A4A1319E5177}" presName="spacer" presStyleCnt="0"/>
      <dgm:spPr/>
    </dgm:pt>
    <dgm:pt modelId="{0D8DFD1B-0AB2-43C6-ABD6-B9AEE0EF847E}" type="pres">
      <dgm:prSet presAssocID="{84E87C9F-7418-4B4D-9285-4F08841D1C51}" presName="parentText" presStyleLbl="node1" presStyleIdx="5" presStyleCnt="7" custLinFactNeighborX="-2654">
        <dgm:presLayoutVars>
          <dgm:chMax val="0"/>
          <dgm:bulletEnabled val="1"/>
        </dgm:presLayoutVars>
      </dgm:prSet>
      <dgm:spPr/>
    </dgm:pt>
    <dgm:pt modelId="{ACACE7E9-2277-40B4-82F8-EFA78554E903}" type="pres">
      <dgm:prSet presAssocID="{F57CD885-D2B4-4D4A-B6CA-A4EC2218359A}" presName="spacer" presStyleCnt="0"/>
      <dgm:spPr/>
    </dgm:pt>
    <dgm:pt modelId="{0BCDA32D-F6BC-49DF-BAAB-A6F9F46CCACD}" type="pres">
      <dgm:prSet presAssocID="{0CBE62DF-B464-480A-8BFF-C2572352C4BF}" presName="parentText" presStyleLbl="node1" presStyleIdx="6" presStyleCnt="7" custLinFactNeighborX="885" custLinFactNeighborY="15599">
        <dgm:presLayoutVars>
          <dgm:chMax val="0"/>
          <dgm:bulletEnabled val="1"/>
        </dgm:presLayoutVars>
      </dgm:prSet>
      <dgm:spPr/>
    </dgm:pt>
  </dgm:ptLst>
  <dgm:cxnLst>
    <dgm:cxn modelId="{522ABF14-CB9B-4667-A0FB-A36510CD6CB9}" srcId="{176AB6AB-0130-45D7-8CD7-F1C5616E8578}" destId="{83DC8111-3A3D-4C3A-8A69-B5D10C6700B4}" srcOrd="4" destOrd="0" parTransId="{9E688940-36AE-4294-8E31-64E94A1D5C51}" sibTransId="{9D737A0A-B38D-40FA-9626-A4A1319E5177}"/>
    <dgm:cxn modelId="{5A8BFF1E-2308-4538-B4AE-8DBECA405D7A}" type="presOf" srcId="{615C939E-268D-4F21-A42A-6526EACCAB35}" destId="{2D191AB0-53DD-4811-8E84-20B80CCBD221}" srcOrd="0" destOrd="0" presId="urn:microsoft.com/office/officeart/2005/8/layout/vList2"/>
    <dgm:cxn modelId="{3946CF31-A20A-4D35-881B-0C7E488F13F6}" type="presOf" srcId="{0CBE62DF-B464-480A-8BFF-C2572352C4BF}" destId="{0BCDA32D-F6BC-49DF-BAAB-A6F9F46CCACD}" srcOrd="0" destOrd="0" presId="urn:microsoft.com/office/officeart/2005/8/layout/vList2"/>
    <dgm:cxn modelId="{E6E0EA60-88F3-4785-A470-A7FE2BA81276}" srcId="{176AB6AB-0130-45D7-8CD7-F1C5616E8578}" destId="{C792B420-3AA2-4BDA-97CA-03F970956C20}" srcOrd="2" destOrd="0" parTransId="{A5F74CB1-DA7D-45B1-9821-13CF9F41E021}" sibTransId="{66E1F8BC-4711-4C75-8307-90A3BC445707}"/>
    <dgm:cxn modelId="{0BCE0C42-3273-4DFC-9753-F3D78A512F20}" srcId="{176AB6AB-0130-45D7-8CD7-F1C5616E8578}" destId="{6FC45D00-C10A-43ED-A9D6-A71F25B38E9F}" srcOrd="3" destOrd="0" parTransId="{DE167436-C929-464B-B80C-A1127D565A8E}" sibTransId="{22FA571F-5AAC-4D7B-9B54-BED7F7E71B36}"/>
    <dgm:cxn modelId="{539D3D67-EB13-4305-A1EF-F958598705D4}" type="presOf" srcId="{176AB6AB-0130-45D7-8CD7-F1C5616E8578}" destId="{6AE61F5C-410C-458E-8EDF-EA879972CC7F}" srcOrd="0" destOrd="0" presId="urn:microsoft.com/office/officeart/2005/8/layout/vList2"/>
    <dgm:cxn modelId="{6334826E-0EB5-49CB-9AB6-6A0F0CDEE2CE}" srcId="{176AB6AB-0130-45D7-8CD7-F1C5616E8578}" destId="{B638D1AE-813A-4A66-9410-2691C852829E}" srcOrd="0" destOrd="0" parTransId="{8D9546AD-564C-4365-B19D-29C378913D09}" sibTransId="{1BD27D25-9C40-4776-A268-20A92FA7F31C}"/>
    <dgm:cxn modelId="{363C337B-7E19-4216-A560-D64EA0CDF13A}" type="presOf" srcId="{83DC8111-3A3D-4C3A-8A69-B5D10C6700B4}" destId="{4D472C81-B943-42FA-A716-1D3AA890F5BA}" srcOrd="0" destOrd="0" presId="urn:microsoft.com/office/officeart/2005/8/layout/vList2"/>
    <dgm:cxn modelId="{C1CBF88B-9081-4F66-AD5E-AA36696765C7}" type="presOf" srcId="{84E87C9F-7418-4B4D-9285-4F08841D1C51}" destId="{0D8DFD1B-0AB2-43C6-ABD6-B9AEE0EF847E}" srcOrd="0" destOrd="0" presId="urn:microsoft.com/office/officeart/2005/8/layout/vList2"/>
    <dgm:cxn modelId="{8C6F189B-8A4C-42EE-B02E-422C3833AE8C}" type="presOf" srcId="{B638D1AE-813A-4A66-9410-2691C852829E}" destId="{5FC34C63-B073-44B7-BD3E-45BA664EF68B}" srcOrd="0" destOrd="0" presId="urn:microsoft.com/office/officeart/2005/8/layout/vList2"/>
    <dgm:cxn modelId="{CA3B7EA0-A489-4D15-934A-FCD3E54F7ADE}" srcId="{176AB6AB-0130-45D7-8CD7-F1C5616E8578}" destId="{0CBE62DF-B464-480A-8BFF-C2572352C4BF}" srcOrd="6" destOrd="0" parTransId="{4D2CD66E-D7E2-449A-A456-B843AF5680E8}" sibTransId="{01697FBD-0264-43E0-8985-5205625AA5BD}"/>
    <dgm:cxn modelId="{D0299BD2-92E7-4CAD-9C25-3224B4E8799B}" type="presOf" srcId="{6FC45D00-C10A-43ED-A9D6-A71F25B38E9F}" destId="{40C71DDD-BD57-4F73-87DE-4E65EC244009}" srcOrd="0" destOrd="0" presId="urn:microsoft.com/office/officeart/2005/8/layout/vList2"/>
    <dgm:cxn modelId="{26AF5CDA-8B2C-428A-9619-23C0E46807DB}" type="presOf" srcId="{C792B420-3AA2-4BDA-97CA-03F970956C20}" destId="{AE211F35-BA9B-430E-B409-4AE344F3AC23}" srcOrd="0" destOrd="0" presId="urn:microsoft.com/office/officeart/2005/8/layout/vList2"/>
    <dgm:cxn modelId="{790931F8-F78D-49E7-88AD-8607DC002BBF}" srcId="{176AB6AB-0130-45D7-8CD7-F1C5616E8578}" destId="{84E87C9F-7418-4B4D-9285-4F08841D1C51}" srcOrd="5" destOrd="0" parTransId="{1E5937D1-0B1E-40F0-B2EA-DBF953690892}" sibTransId="{F57CD885-D2B4-4D4A-B6CA-A4EC2218359A}"/>
    <dgm:cxn modelId="{CFF0F9FC-6B93-4AB8-8115-F7D3E867A77B}" srcId="{176AB6AB-0130-45D7-8CD7-F1C5616E8578}" destId="{615C939E-268D-4F21-A42A-6526EACCAB35}" srcOrd="1" destOrd="0" parTransId="{9AB68397-993D-4F8C-847E-F03809BEC133}" sibTransId="{D2A00567-DADC-420E-A651-FA639881B8E3}"/>
    <dgm:cxn modelId="{BD2850B7-F15E-4770-A81B-B7D4414BC087}" type="presParOf" srcId="{6AE61F5C-410C-458E-8EDF-EA879972CC7F}" destId="{5FC34C63-B073-44B7-BD3E-45BA664EF68B}" srcOrd="0" destOrd="0" presId="urn:microsoft.com/office/officeart/2005/8/layout/vList2"/>
    <dgm:cxn modelId="{AEB9F21C-04C6-4FDA-ACD4-A51CA6DEADC5}" type="presParOf" srcId="{6AE61F5C-410C-458E-8EDF-EA879972CC7F}" destId="{25D0D771-889F-4F4F-98CB-D4971098E2E8}" srcOrd="1" destOrd="0" presId="urn:microsoft.com/office/officeart/2005/8/layout/vList2"/>
    <dgm:cxn modelId="{039A7F18-5067-4A0F-BF75-B7BBCBC2F75D}" type="presParOf" srcId="{6AE61F5C-410C-458E-8EDF-EA879972CC7F}" destId="{2D191AB0-53DD-4811-8E84-20B80CCBD221}" srcOrd="2" destOrd="0" presId="urn:microsoft.com/office/officeart/2005/8/layout/vList2"/>
    <dgm:cxn modelId="{1AFEAC99-1B9C-49BA-BE4A-CF4D62F12760}" type="presParOf" srcId="{6AE61F5C-410C-458E-8EDF-EA879972CC7F}" destId="{4CF3AC14-AAF4-4FAC-98B2-F613F0B5AF16}" srcOrd="3" destOrd="0" presId="urn:microsoft.com/office/officeart/2005/8/layout/vList2"/>
    <dgm:cxn modelId="{CBB53F64-673F-4906-B192-26AE5A6F5916}" type="presParOf" srcId="{6AE61F5C-410C-458E-8EDF-EA879972CC7F}" destId="{AE211F35-BA9B-430E-B409-4AE344F3AC23}" srcOrd="4" destOrd="0" presId="urn:microsoft.com/office/officeart/2005/8/layout/vList2"/>
    <dgm:cxn modelId="{5CDF9962-A437-484D-8778-2FE87F3BF7E5}" type="presParOf" srcId="{6AE61F5C-410C-458E-8EDF-EA879972CC7F}" destId="{62C38EC9-D22C-4858-AE97-BFE616309355}" srcOrd="5" destOrd="0" presId="urn:microsoft.com/office/officeart/2005/8/layout/vList2"/>
    <dgm:cxn modelId="{463881B9-9878-4851-A1C6-A9707F1D43E4}" type="presParOf" srcId="{6AE61F5C-410C-458E-8EDF-EA879972CC7F}" destId="{40C71DDD-BD57-4F73-87DE-4E65EC244009}" srcOrd="6" destOrd="0" presId="urn:microsoft.com/office/officeart/2005/8/layout/vList2"/>
    <dgm:cxn modelId="{04B5E429-C16C-44C1-A894-C2CD6C11D3FB}" type="presParOf" srcId="{6AE61F5C-410C-458E-8EDF-EA879972CC7F}" destId="{9A85E962-F1AF-4B9C-829B-437FD34F1EFA}" srcOrd="7" destOrd="0" presId="urn:microsoft.com/office/officeart/2005/8/layout/vList2"/>
    <dgm:cxn modelId="{D120E27A-0724-4437-93DB-0228A2758A87}" type="presParOf" srcId="{6AE61F5C-410C-458E-8EDF-EA879972CC7F}" destId="{4D472C81-B943-42FA-A716-1D3AA890F5BA}" srcOrd="8" destOrd="0" presId="urn:microsoft.com/office/officeart/2005/8/layout/vList2"/>
    <dgm:cxn modelId="{F23E185D-F633-4D00-8190-B7A5DE349C64}" type="presParOf" srcId="{6AE61F5C-410C-458E-8EDF-EA879972CC7F}" destId="{19AA1C96-92DF-4EC2-85EF-25495C4BD4D9}" srcOrd="9" destOrd="0" presId="urn:microsoft.com/office/officeart/2005/8/layout/vList2"/>
    <dgm:cxn modelId="{A85B8DC8-77D9-42B3-9BFD-F8AFC7E8C5D8}" type="presParOf" srcId="{6AE61F5C-410C-458E-8EDF-EA879972CC7F}" destId="{0D8DFD1B-0AB2-43C6-ABD6-B9AEE0EF847E}" srcOrd="10" destOrd="0" presId="urn:microsoft.com/office/officeart/2005/8/layout/vList2"/>
    <dgm:cxn modelId="{86C057E5-AC4D-4987-8712-20139FBC61C5}" type="presParOf" srcId="{6AE61F5C-410C-458E-8EDF-EA879972CC7F}" destId="{ACACE7E9-2277-40B4-82F8-EFA78554E903}" srcOrd="11" destOrd="0" presId="urn:microsoft.com/office/officeart/2005/8/layout/vList2"/>
    <dgm:cxn modelId="{C8E09BE5-203A-42C2-BAF2-0DD80F3D8A8A}" type="presParOf" srcId="{6AE61F5C-410C-458E-8EDF-EA879972CC7F}" destId="{0BCDA32D-F6BC-49DF-BAAB-A6F9F46CCACD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4DEE7D-1E7E-4553-A07F-415317848A62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8613173-3798-4F57-BCDB-B33BD7608614}">
      <dgm:prSet phldrT="[Text]"/>
      <dgm:spPr>
        <a:solidFill>
          <a:srgbClr val="122C40"/>
        </a:solidFill>
      </dgm:spPr>
      <dgm:t>
        <a:bodyPr/>
        <a:lstStyle/>
        <a:p>
          <a:r>
            <a:rPr lang="en-US" dirty="0"/>
            <a:t> </a:t>
          </a:r>
          <a:r>
            <a:rPr lang="en-US" b="1" dirty="0"/>
            <a:t>Programa</a:t>
          </a:r>
        </a:p>
        <a:p>
          <a:r>
            <a:rPr lang="en-US" b="1" dirty="0"/>
            <a:t>SAFER</a:t>
          </a:r>
        </a:p>
        <a:p>
          <a:r>
            <a:rPr lang="en-US" b="1" dirty="0"/>
            <a:t>$1.2 B</a:t>
          </a:r>
        </a:p>
      </dgm:t>
    </dgm:pt>
    <dgm:pt modelId="{536E53E6-C780-4BE6-B566-1C10E2804A64}" type="parTrans" cxnId="{A80BD904-C87F-46EB-B6F0-14DFD81B88EB}">
      <dgm:prSet/>
      <dgm:spPr/>
      <dgm:t>
        <a:bodyPr/>
        <a:lstStyle/>
        <a:p>
          <a:endParaRPr lang="en-US"/>
        </a:p>
      </dgm:t>
    </dgm:pt>
    <dgm:pt modelId="{F94101B4-BC29-410B-AE39-97EA803B3553}" type="sibTrans" cxnId="{A80BD904-C87F-46EB-B6F0-14DFD81B88EB}">
      <dgm:prSet/>
      <dgm:spPr/>
      <dgm:t>
        <a:bodyPr/>
        <a:lstStyle/>
        <a:p>
          <a:endParaRPr lang="en-US"/>
        </a:p>
      </dgm:t>
    </dgm:pt>
    <dgm:pt modelId="{AD3C7DE5-1943-4337-8FC0-04295D0E7DAC}">
      <dgm:prSet phldrT="[Text]" custT="1"/>
      <dgm:spPr>
        <a:solidFill>
          <a:srgbClr val="002A5A"/>
        </a:solidFill>
      </dgm:spPr>
      <dgm:t>
        <a:bodyPr/>
        <a:lstStyle/>
        <a:p>
          <a:r>
            <a:rPr lang="en-US" sz="2000" b="1" dirty="0"/>
            <a:t>$985 M                             Pagos atrasados (alivio de deudas de agua)</a:t>
          </a:r>
        </a:p>
      </dgm:t>
    </dgm:pt>
    <dgm:pt modelId="{E75ADABF-90AE-46D0-A653-A811B3084447}" type="parTrans" cxnId="{423AB83C-7FF5-4E48-81AE-3663F083AEFD}">
      <dgm:prSet/>
      <dgm:spPr>
        <a:noFill/>
      </dgm:spPr>
      <dgm:t>
        <a:bodyPr/>
        <a:lstStyle/>
        <a:p>
          <a:endParaRPr lang="en-US"/>
        </a:p>
      </dgm:t>
    </dgm:pt>
    <dgm:pt modelId="{88091212-FEF4-4589-BAE5-773AA8060CDA}" type="sibTrans" cxnId="{423AB83C-7FF5-4E48-81AE-3663F083AEFD}">
      <dgm:prSet/>
      <dgm:spPr/>
      <dgm:t>
        <a:bodyPr/>
        <a:lstStyle/>
        <a:p>
          <a:endParaRPr lang="en-US"/>
        </a:p>
      </dgm:t>
    </dgm:pt>
    <dgm:pt modelId="{7A5A5229-8B72-4FD2-9022-1D0BEE29AA87}">
      <dgm:prSet phldrT="[Text]" custT="1"/>
      <dgm:spPr>
        <a:solidFill>
          <a:srgbClr val="00487D"/>
        </a:solidFill>
      </dgm:spPr>
      <dgm:t>
        <a:bodyPr/>
        <a:lstStyle/>
        <a:p>
          <a:r>
            <a:rPr lang="en-US" sz="2000" b="1" dirty="0"/>
            <a:t>$617.5 M                 </a:t>
          </a:r>
          <a:r>
            <a:rPr lang="en-US" sz="20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para Infraestructura de Agua Potable</a:t>
          </a:r>
          <a:endParaRPr lang="en-US" sz="2000" b="1" dirty="0"/>
        </a:p>
      </dgm:t>
    </dgm:pt>
    <dgm:pt modelId="{C4F8FE02-74A6-4855-BB84-775AAD40EB42}" type="parTrans" cxnId="{E50489CB-EF50-4D0E-B549-9DEDAB9BC308}">
      <dgm:prSet/>
      <dgm:spPr>
        <a:solidFill>
          <a:srgbClr val="2A7697"/>
        </a:solidFill>
      </dgm:spPr>
      <dgm:t>
        <a:bodyPr/>
        <a:lstStyle/>
        <a:p>
          <a:endParaRPr lang="en-US"/>
        </a:p>
      </dgm:t>
    </dgm:pt>
    <dgm:pt modelId="{D9F16581-2EBF-4128-BFB6-B5D84618B58D}" type="sibTrans" cxnId="{E50489CB-EF50-4D0E-B549-9DEDAB9BC308}">
      <dgm:prSet/>
      <dgm:spPr/>
      <dgm:t>
        <a:bodyPr/>
        <a:lstStyle/>
        <a:p>
          <a:endParaRPr lang="en-US"/>
        </a:p>
      </dgm:t>
    </dgm:pt>
    <dgm:pt modelId="{C8F4CEF3-5EDF-4BC3-96D7-C5A7DEDB45A1}">
      <dgm:prSet phldrT="[Text]" custT="1"/>
      <dgm:spPr>
        <a:solidFill>
          <a:srgbClr val="2A7697"/>
        </a:solidFill>
      </dgm:spPr>
      <dgm:t>
        <a:bodyPr/>
        <a:lstStyle/>
        <a:p>
          <a:r>
            <a:rPr lang="en-US" sz="2000" b="1" dirty="0"/>
            <a:t>$9.5 M </a:t>
          </a:r>
          <a:r>
            <a:rPr lang="en-US" sz="20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Emergencias de Sequ</a:t>
          </a:r>
          <a:r>
            <a:rPr lang="es-ES_tradnl" sz="2000" b="1" dirty="0"/>
            <a:t>í</a:t>
          </a:r>
          <a:r>
            <a:rPr lang="en-US" sz="20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 </a:t>
          </a:r>
          <a:endParaRPr lang="en-US" sz="2000" b="1" dirty="0"/>
        </a:p>
      </dgm:t>
    </dgm:pt>
    <dgm:pt modelId="{291A5DCF-F3D6-4BAA-AEB2-EA6DB1D42A67}" type="parTrans" cxnId="{5AD30A9F-1F9B-4CF8-8EF8-BBD6652EE539}">
      <dgm:prSet/>
      <dgm:spPr>
        <a:solidFill>
          <a:srgbClr val="328592"/>
        </a:solidFill>
      </dgm:spPr>
      <dgm:t>
        <a:bodyPr/>
        <a:lstStyle/>
        <a:p>
          <a:endParaRPr lang="en-US"/>
        </a:p>
      </dgm:t>
    </dgm:pt>
    <dgm:pt modelId="{2BEBA665-6DDD-4555-9224-FFA6204F0F67}" type="sibTrans" cxnId="{5AD30A9F-1F9B-4CF8-8EF8-BBD6652EE539}">
      <dgm:prSet/>
      <dgm:spPr/>
      <dgm:t>
        <a:bodyPr/>
        <a:lstStyle/>
        <a:p>
          <a:endParaRPr lang="en-US"/>
        </a:p>
      </dgm:t>
    </dgm:pt>
    <dgm:pt modelId="{65E44B9C-C58E-4AEC-8B63-7068D32788BB}">
      <dgm:prSet phldrT="[Text]" custT="1"/>
      <dgm:spPr>
        <a:solidFill>
          <a:srgbClr val="00487D"/>
        </a:solidFill>
      </dgm:spPr>
      <dgm:t>
        <a:bodyPr/>
        <a:lstStyle/>
        <a:p>
          <a:r>
            <a:rPr lang="en-US" sz="2000" b="1" dirty="0"/>
            <a:t>$127.7 M Fondo de SADW </a:t>
          </a:r>
        </a:p>
      </dgm:t>
    </dgm:pt>
    <dgm:pt modelId="{F2FBE09D-D72A-4702-B5E4-DF4A220E707D}" type="parTrans" cxnId="{CFE1B8A9-40BF-4FDF-8484-DFC2722D6A50}">
      <dgm:prSet/>
      <dgm:spPr>
        <a:solidFill>
          <a:srgbClr val="4AA37B"/>
        </a:solidFill>
      </dgm:spPr>
      <dgm:t>
        <a:bodyPr/>
        <a:lstStyle/>
        <a:p>
          <a:endParaRPr lang="en-US"/>
        </a:p>
      </dgm:t>
    </dgm:pt>
    <dgm:pt modelId="{B1E9DD16-DADB-4A66-9A66-48B19736CEEF}" type="sibTrans" cxnId="{CFE1B8A9-40BF-4FDF-8484-DFC2722D6A50}">
      <dgm:prSet/>
      <dgm:spPr/>
      <dgm:t>
        <a:bodyPr/>
        <a:lstStyle/>
        <a:p>
          <a:endParaRPr lang="en-US"/>
        </a:p>
      </dgm:t>
    </dgm:pt>
    <dgm:pt modelId="{1FE4A5A7-1001-4C24-A0DF-C61D792ACC9E}">
      <dgm:prSet phldrT="[Text]" custT="1"/>
      <dgm:spPr>
        <a:solidFill>
          <a:srgbClr val="5994B5"/>
        </a:solidFill>
      </dgm:spPr>
      <dgm:t>
        <a:bodyPr/>
        <a:lstStyle/>
        <a:p>
          <a:r>
            <a:rPr lang="en-US" sz="2000" b="1" dirty="0"/>
            <a:t>$25.3 M    Otro Fondo General</a:t>
          </a:r>
        </a:p>
      </dgm:t>
    </dgm:pt>
    <dgm:pt modelId="{D7B2D4BC-46C9-47E8-BCAE-2737B73B560A}" type="parTrans" cxnId="{5EDB63C3-6F5E-452B-8D31-301F0F335857}">
      <dgm:prSet/>
      <dgm:spPr>
        <a:solidFill>
          <a:srgbClr val="56B684"/>
        </a:solidFill>
      </dgm:spPr>
      <dgm:t>
        <a:bodyPr/>
        <a:lstStyle/>
        <a:p>
          <a:endParaRPr lang="en-US"/>
        </a:p>
      </dgm:t>
    </dgm:pt>
    <dgm:pt modelId="{E1AF91B4-2265-48F5-B9F3-F5911CD44739}" type="sibTrans" cxnId="{5EDB63C3-6F5E-452B-8D31-301F0F335857}">
      <dgm:prSet/>
      <dgm:spPr/>
      <dgm:t>
        <a:bodyPr/>
        <a:lstStyle/>
        <a:p>
          <a:endParaRPr lang="en-US"/>
        </a:p>
      </dgm:t>
    </dgm:pt>
    <dgm:pt modelId="{30D66D32-2831-475A-A586-2045EFA542F6}">
      <dgm:prSet phldrT="[Text]" custT="1"/>
      <dgm:spPr>
        <a:solidFill>
          <a:srgbClr val="00487D"/>
        </a:solidFill>
      </dgm:spPr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$239.5 M</a:t>
          </a:r>
        </a:p>
        <a:p>
          <a:r>
            <a:rPr lang="en-US" sz="2000" b="1" dirty="0" err="1">
              <a:solidFill>
                <a:schemeClr val="bg1"/>
              </a:solidFill>
            </a:rPr>
            <a:t>Bonos</a:t>
          </a:r>
          <a:r>
            <a:rPr lang="en-US" sz="2000" b="1" dirty="0">
              <a:solidFill>
                <a:schemeClr val="bg1"/>
              </a:solidFill>
            </a:rPr>
            <a:t> para Proyectos de Agua Potable </a:t>
          </a:r>
        </a:p>
      </dgm:t>
    </dgm:pt>
    <dgm:pt modelId="{8A80682A-0EDC-4052-B7B0-30C539EF5D49}" type="parTrans" cxnId="{6714DEFB-2D3E-49BC-B31A-C5837AF010D2}">
      <dgm:prSet/>
      <dgm:spPr>
        <a:solidFill>
          <a:srgbClr val="7CB688"/>
        </a:solidFill>
      </dgm:spPr>
      <dgm:t>
        <a:bodyPr/>
        <a:lstStyle/>
        <a:p>
          <a:endParaRPr lang="en-US"/>
        </a:p>
      </dgm:t>
    </dgm:pt>
    <dgm:pt modelId="{B7B423F2-7E3E-4209-8DBC-5D98AEF46367}" type="sibTrans" cxnId="{6714DEFB-2D3E-49BC-B31A-C5837AF010D2}">
      <dgm:prSet/>
      <dgm:spPr/>
      <dgm:t>
        <a:bodyPr/>
        <a:lstStyle/>
        <a:p>
          <a:endParaRPr lang="en-US"/>
        </a:p>
      </dgm:t>
    </dgm:pt>
    <dgm:pt modelId="{1F1D459D-FFEB-4621-87C8-5C39906A274C}">
      <dgm:prSet phldrT="[Text]" custT="1"/>
      <dgm:spPr>
        <a:solidFill>
          <a:srgbClr val="002A5A"/>
        </a:solidFill>
      </dgm:spPr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$95.7 M    </a:t>
          </a:r>
        </a:p>
        <a:p>
          <a:r>
            <a:rPr lang="en-US" sz="2000" b="1" dirty="0">
              <a:solidFill>
                <a:schemeClr val="bg1"/>
              </a:solidFill>
              <a:latin typeface="Calibri"/>
              <a:ea typeface="+mn-ea"/>
              <a:cs typeface="+mn-cs"/>
            </a:rPr>
            <a:t>Perd</a:t>
          </a:r>
          <a:r>
            <a:rPr lang="es-ES_tradnl" sz="2000" b="1" dirty="0" err="1">
              <a:solidFill>
                <a:schemeClr val="bg1"/>
              </a:solidFill>
            </a:rPr>
            <a:t>ó</a:t>
          </a:r>
          <a:r>
            <a:rPr lang="en-US" sz="2000" b="1" dirty="0">
              <a:solidFill>
                <a:schemeClr val="bg1"/>
              </a:solidFill>
              <a:latin typeface="Calibri"/>
              <a:ea typeface="+mn-ea"/>
              <a:cs typeface="+mn-cs"/>
            </a:rPr>
            <a:t>n del Principal  del DWSRF</a:t>
          </a:r>
          <a:endParaRPr lang="en-US" sz="2000" b="1" dirty="0">
            <a:solidFill>
              <a:schemeClr val="bg1"/>
            </a:solidFill>
          </a:endParaRPr>
        </a:p>
      </dgm:t>
    </dgm:pt>
    <dgm:pt modelId="{CEB9BC72-D13B-4880-A8A4-6BB41C37101B}" type="parTrans" cxnId="{ACA5168E-084E-47AF-BAE8-0150CC98E7B6}">
      <dgm:prSet/>
      <dgm:spPr>
        <a:solidFill>
          <a:srgbClr val="A0D8AD"/>
        </a:solidFill>
      </dgm:spPr>
      <dgm:t>
        <a:bodyPr/>
        <a:lstStyle/>
        <a:p>
          <a:endParaRPr lang="en-US"/>
        </a:p>
      </dgm:t>
    </dgm:pt>
    <dgm:pt modelId="{F18418A1-DF1B-4B2F-B786-425609A64B59}" type="sibTrans" cxnId="{ACA5168E-084E-47AF-BAE8-0150CC98E7B6}">
      <dgm:prSet/>
      <dgm:spPr/>
      <dgm:t>
        <a:bodyPr/>
        <a:lstStyle/>
        <a:p>
          <a:endParaRPr lang="en-US"/>
        </a:p>
      </dgm:t>
    </dgm:pt>
    <dgm:pt modelId="{C142A2AE-4D93-4E21-929B-40806D04025E}">
      <dgm:prSet phldrT="[Text]" custT="1"/>
      <dgm:spPr>
        <a:solidFill>
          <a:srgbClr val="002A5A"/>
        </a:solidFill>
      </dgm:spPr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$28.5 M PFAS</a:t>
          </a:r>
        </a:p>
      </dgm:t>
    </dgm:pt>
    <dgm:pt modelId="{2D9B580A-492B-4559-8AC3-C1B4E6C93B9E}" type="parTrans" cxnId="{D0591D45-6115-4052-8252-73E13453A4C5}">
      <dgm:prSet/>
      <dgm:spPr>
        <a:solidFill>
          <a:srgbClr val="92BCB5"/>
        </a:solidFill>
      </dgm:spPr>
      <dgm:t>
        <a:bodyPr/>
        <a:lstStyle/>
        <a:p>
          <a:endParaRPr lang="en-US"/>
        </a:p>
      </dgm:t>
    </dgm:pt>
    <dgm:pt modelId="{DDE7C1CF-3E43-482C-8834-C5ECAEBB7757}" type="sibTrans" cxnId="{D0591D45-6115-4052-8252-73E13453A4C5}">
      <dgm:prSet/>
      <dgm:spPr/>
      <dgm:t>
        <a:bodyPr/>
        <a:lstStyle/>
        <a:p>
          <a:endParaRPr lang="en-US"/>
        </a:p>
      </dgm:t>
    </dgm:pt>
    <dgm:pt modelId="{04EB2E06-4AE9-4EB8-A7A6-91153689AC63}" type="pres">
      <dgm:prSet presAssocID="{9E4DEE7D-1E7E-4553-A07F-415317848A6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EC8B2EC-15D6-464B-8713-E12E92B2D361}" type="pres">
      <dgm:prSet presAssocID="{B8613173-3798-4F57-BCDB-B33BD7608614}" presName="centerShape" presStyleLbl="node0" presStyleIdx="0" presStyleCnt="1"/>
      <dgm:spPr/>
    </dgm:pt>
    <dgm:pt modelId="{69475A2A-BD0B-4D7C-AFA4-6EDD735F8AEA}" type="pres">
      <dgm:prSet presAssocID="{E75ADABF-90AE-46D0-A653-A811B3084447}" presName="parTrans" presStyleLbl="bgSibTrans2D1" presStyleIdx="0" presStyleCnt="8"/>
      <dgm:spPr/>
    </dgm:pt>
    <dgm:pt modelId="{898DB641-9D80-4049-825B-5C165A3F2381}" type="pres">
      <dgm:prSet presAssocID="{AD3C7DE5-1943-4337-8FC0-04295D0E7DAC}" presName="node" presStyleLbl="node1" presStyleIdx="0" presStyleCnt="8" custScaleX="175027" custRadScaleRad="126412">
        <dgm:presLayoutVars>
          <dgm:bulletEnabled val="1"/>
        </dgm:presLayoutVars>
      </dgm:prSet>
      <dgm:spPr/>
    </dgm:pt>
    <dgm:pt modelId="{CCABE70A-1393-4C75-95AD-419C62706FAD}" type="pres">
      <dgm:prSet presAssocID="{C4F8FE02-74A6-4855-BB84-775AAD40EB42}" presName="parTrans" presStyleLbl="bgSibTrans2D1" presStyleIdx="1" presStyleCnt="8"/>
      <dgm:spPr/>
    </dgm:pt>
    <dgm:pt modelId="{84E075A0-A9A9-41C8-A6BD-80F2E4B5BEF9}" type="pres">
      <dgm:prSet presAssocID="{7A5A5229-8B72-4FD2-9022-1D0BEE29AA87}" presName="node" presStyleLbl="node1" presStyleIdx="1" presStyleCnt="8" custScaleX="139830" custScaleY="122784">
        <dgm:presLayoutVars>
          <dgm:bulletEnabled val="1"/>
        </dgm:presLayoutVars>
      </dgm:prSet>
      <dgm:spPr/>
    </dgm:pt>
    <dgm:pt modelId="{FBC45D70-5DC0-4281-A028-A606A69C0130}" type="pres">
      <dgm:prSet presAssocID="{291A5DCF-F3D6-4BAA-AEB2-EA6DB1D42A67}" presName="parTrans" presStyleLbl="bgSibTrans2D1" presStyleIdx="2" presStyleCnt="8"/>
      <dgm:spPr/>
    </dgm:pt>
    <dgm:pt modelId="{A290F11E-3AC2-4DE3-B8B7-8C0404E022AF}" type="pres">
      <dgm:prSet presAssocID="{C8F4CEF3-5EDF-4BC3-96D7-C5A7DEDB45A1}" presName="node" presStyleLbl="node1" presStyleIdx="2" presStyleCnt="8" custScaleX="113088">
        <dgm:presLayoutVars>
          <dgm:bulletEnabled val="1"/>
        </dgm:presLayoutVars>
      </dgm:prSet>
      <dgm:spPr/>
    </dgm:pt>
    <dgm:pt modelId="{727CDC94-A258-4E65-AB16-53B232ACFBC6}" type="pres">
      <dgm:prSet presAssocID="{2D9B580A-492B-4559-8AC3-C1B4E6C93B9E}" presName="parTrans" presStyleLbl="bgSibTrans2D1" presStyleIdx="3" presStyleCnt="8"/>
      <dgm:spPr/>
    </dgm:pt>
    <dgm:pt modelId="{D27988BB-732F-4EA7-B337-0FA931384334}" type="pres">
      <dgm:prSet presAssocID="{C142A2AE-4D93-4E21-929B-40806D04025E}" presName="node" presStyleLbl="node1" presStyleIdx="3" presStyleCnt="8">
        <dgm:presLayoutVars>
          <dgm:bulletEnabled val="1"/>
        </dgm:presLayoutVars>
      </dgm:prSet>
      <dgm:spPr/>
    </dgm:pt>
    <dgm:pt modelId="{E9CFA306-118C-448C-8A70-274A5BBB3A13}" type="pres">
      <dgm:prSet presAssocID="{F2FBE09D-D72A-4702-B5E4-DF4A220E707D}" presName="parTrans" presStyleLbl="bgSibTrans2D1" presStyleIdx="4" presStyleCnt="8"/>
      <dgm:spPr/>
    </dgm:pt>
    <dgm:pt modelId="{313FC98F-89F0-485E-BEA8-149804AACE64}" type="pres">
      <dgm:prSet presAssocID="{65E44B9C-C58E-4AEC-8B63-7068D32788BB}" presName="node" presStyleLbl="node1" presStyleIdx="4" presStyleCnt="8">
        <dgm:presLayoutVars>
          <dgm:bulletEnabled val="1"/>
        </dgm:presLayoutVars>
      </dgm:prSet>
      <dgm:spPr/>
    </dgm:pt>
    <dgm:pt modelId="{DE611456-91D8-4644-9223-06D476BA05DE}" type="pres">
      <dgm:prSet presAssocID="{D7B2D4BC-46C9-47E8-BCAE-2737B73B560A}" presName="parTrans" presStyleLbl="bgSibTrans2D1" presStyleIdx="5" presStyleCnt="8"/>
      <dgm:spPr/>
    </dgm:pt>
    <dgm:pt modelId="{158D0581-F9A9-4A21-A974-8940592361D4}" type="pres">
      <dgm:prSet presAssocID="{1FE4A5A7-1001-4C24-A0DF-C61D792ACC9E}" presName="node" presStyleLbl="node1" presStyleIdx="5" presStyleCnt="8" custScaleX="115083">
        <dgm:presLayoutVars>
          <dgm:bulletEnabled val="1"/>
        </dgm:presLayoutVars>
      </dgm:prSet>
      <dgm:spPr/>
    </dgm:pt>
    <dgm:pt modelId="{4434D87E-BB88-4C8F-A91F-66CC5460883F}" type="pres">
      <dgm:prSet presAssocID="{8A80682A-0EDC-4052-B7B0-30C539EF5D49}" presName="parTrans" presStyleLbl="bgSibTrans2D1" presStyleIdx="6" presStyleCnt="8"/>
      <dgm:spPr/>
    </dgm:pt>
    <dgm:pt modelId="{7729E194-89FD-4C83-8DC2-4662183C4E36}" type="pres">
      <dgm:prSet presAssocID="{30D66D32-2831-475A-A586-2045EFA542F6}" presName="node" presStyleLbl="node1" presStyleIdx="6" presStyleCnt="8" custScaleX="141830" custScaleY="119417">
        <dgm:presLayoutVars>
          <dgm:bulletEnabled val="1"/>
        </dgm:presLayoutVars>
      </dgm:prSet>
      <dgm:spPr/>
    </dgm:pt>
    <dgm:pt modelId="{7E724F54-3866-4272-A2C8-222DB0C52B00}" type="pres">
      <dgm:prSet presAssocID="{CEB9BC72-D13B-4880-A8A4-6BB41C37101B}" presName="parTrans" presStyleLbl="bgSibTrans2D1" presStyleIdx="7" presStyleCnt="8"/>
      <dgm:spPr/>
    </dgm:pt>
    <dgm:pt modelId="{CA3D5415-C441-451B-96FE-13F305058640}" type="pres">
      <dgm:prSet presAssocID="{1F1D459D-FFEB-4621-87C8-5C39906A274C}" presName="node" presStyleLbl="node1" presStyleIdx="7" presStyleCnt="8" custScaleX="133194" custScaleY="118510">
        <dgm:presLayoutVars>
          <dgm:bulletEnabled val="1"/>
        </dgm:presLayoutVars>
      </dgm:prSet>
      <dgm:spPr/>
    </dgm:pt>
  </dgm:ptLst>
  <dgm:cxnLst>
    <dgm:cxn modelId="{A80BD904-C87F-46EB-B6F0-14DFD81B88EB}" srcId="{9E4DEE7D-1E7E-4553-A07F-415317848A62}" destId="{B8613173-3798-4F57-BCDB-B33BD7608614}" srcOrd="0" destOrd="0" parTransId="{536E53E6-C780-4BE6-B566-1C10E2804A64}" sibTransId="{F94101B4-BC29-410B-AE39-97EA803B3553}"/>
    <dgm:cxn modelId="{BFFFFC0D-B071-4780-8D3E-581F934E583D}" type="presOf" srcId="{65E44B9C-C58E-4AEC-8B63-7068D32788BB}" destId="{313FC98F-89F0-485E-BEA8-149804AACE64}" srcOrd="0" destOrd="0" presId="urn:microsoft.com/office/officeart/2005/8/layout/radial4"/>
    <dgm:cxn modelId="{A9650E1C-C571-4D2A-B1E3-0A71919C1545}" type="presOf" srcId="{9E4DEE7D-1E7E-4553-A07F-415317848A62}" destId="{04EB2E06-4AE9-4EB8-A7A6-91153689AC63}" srcOrd="0" destOrd="0" presId="urn:microsoft.com/office/officeart/2005/8/layout/radial4"/>
    <dgm:cxn modelId="{2C0D6127-6ACA-434A-BE8D-29105F0DB919}" type="presOf" srcId="{C8F4CEF3-5EDF-4BC3-96D7-C5A7DEDB45A1}" destId="{A290F11E-3AC2-4DE3-B8B7-8C0404E022AF}" srcOrd="0" destOrd="0" presId="urn:microsoft.com/office/officeart/2005/8/layout/radial4"/>
    <dgm:cxn modelId="{4376C233-9719-440D-AF53-E253B64A02F3}" type="presOf" srcId="{1FE4A5A7-1001-4C24-A0DF-C61D792ACC9E}" destId="{158D0581-F9A9-4A21-A974-8940592361D4}" srcOrd="0" destOrd="0" presId="urn:microsoft.com/office/officeart/2005/8/layout/radial4"/>
    <dgm:cxn modelId="{4292A634-7F7A-4DD1-B8EA-7F8E222AE12F}" type="presOf" srcId="{30D66D32-2831-475A-A586-2045EFA542F6}" destId="{7729E194-89FD-4C83-8DC2-4662183C4E36}" srcOrd="0" destOrd="0" presId="urn:microsoft.com/office/officeart/2005/8/layout/radial4"/>
    <dgm:cxn modelId="{423AB83C-7FF5-4E48-81AE-3663F083AEFD}" srcId="{B8613173-3798-4F57-BCDB-B33BD7608614}" destId="{AD3C7DE5-1943-4337-8FC0-04295D0E7DAC}" srcOrd="0" destOrd="0" parTransId="{E75ADABF-90AE-46D0-A653-A811B3084447}" sibTransId="{88091212-FEF4-4589-BAE5-773AA8060CDA}"/>
    <dgm:cxn modelId="{D0591D45-6115-4052-8252-73E13453A4C5}" srcId="{B8613173-3798-4F57-BCDB-B33BD7608614}" destId="{C142A2AE-4D93-4E21-929B-40806D04025E}" srcOrd="3" destOrd="0" parTransId="{2D9B580A-492B-4559-8AC3-C1B4E6C93B9E}" sibTransId="{DDE7C1CF-3E43-482C-8834-C5ECAEBB7757}"/>
    <dgm:cxn modelId="{38C0F549-984E-4056-9B58-FBA360409F3C}" type="presOf" srcId="{7A5A5229-8B72-4FD2-9022-1D0BEE29AA87}" destId="{84E075A0-A9A9-41C8-A6BD-80F2E4B5BEF9}" srcOrd="0" destOrd="0" presId="urn:microsoft.com/office/officeart/2005/8/layout/radial4"/>
    <dgm:cxn modelId="{83BBC94C-3BB4-4F0D-A65B-F79316767196}" type="presOf" srcId="{291A5DCF-F3D6-4BAA-AEB2-EA6DB1D42A67}" destId="{FBC45D70-5DC0-4281-A028-A606A69C0130}" srcOrd="0" destOrd="0" presId="urn:microsoft.com/office/officeart/2005/8/layout/radial4"/>
    <dgm:cxn modelId="{58DE824D-CA00-4212-B9C8-9231800E4738}" type="presOf" srcId="{2D9B580A-492B-4559-8AC3-C1B4E6C93B9E}" destId="{727CDC94-A258-4E65-AB16-53B232ACFBC6}" srcOrd="0" destOrd="0" presId="urn:microsoft.com/office/officeart/2005/8/layout/radial4"/>
    <dgm:cxn modelId="{EC9F2871-AB2E-4DA7-8140-FBD7AECA7B60}" type="presOf" srcId="{C4F8FE02-74A6-4855-BB84-775AAD40EB42}" destId="{CCABE70A-1393-4C75-95AD-419C62706FAD}" srcOrd="0" destOrd="0" presId="urn:microsoft.com/office/officeart/2005/8/layout/radial4"/>
    <dgm:cxn modelId="{916E3073-2768-4158-9F40-2E3E212A1936}" type="presOf" srcId="{CEB9BC72-D13B-4880-A8A4-6BB41C37101B}" destId="{7E724F54-3866-4272-A2C8-222DB0C52B00}" srcOrd="0" destOrd="0" presId="urn:microsoft.com/office/officeart/2005/8/layout/radial4"/>
    <dgm:cxn modelId="{A4E1D47A-926D-4BE0-96FC-0F25D4197E59}" type="presOf" srcId="{F2FBE09D-D72A-4702-B5E4-DF4A220E707D}" destId="{E9CFA306-118C-448C-8A70-274A5BBB3A13}" srcOrd="0" destOrd="0" presId="urn:microsoft.com/office/officeart/2005/8/layout/radial4"/>
    <dgm:cxn modelId="{47C4CD7C-3134-414F-8792-6B738A50AD31}" type="presOf" srcId="{C142A2AE-4D93-4E21-929B-40806D04025E}" destId="{D27988BB-732F-4EA7-B337-0FA931384334}" srcOrd="0" destOrd="0" presId="urn:microsoft.com/office/officeart/2005/8/layout/radial4"/>
    <dgm:cxn modelId="{ACA5168E-084E-47AF-BAE8-0150CC98E7B6}" srcId="{B8613173-3798-4F57-BCDB-B33BD7608614}" destId="{1F1D459D-FFEB-4621-87C8-5C39906A274C}" srcOrd="7" destOrd="0" parTransId="{CEB9BC72-D13B-4880-A8A4-6BB41C37101B}" sibTransId="{F18418A1-DF1B-4B2F-B786-425609A64B59}"/>
    <dgm:cxn modelId="{82E1C494-3882-4DB2-9593-672586C759D0}" type="presOf" srcId="{1F1D459D-FFEB-4621-87C8-5C39906A274C}" destId="{CA3D5415-C441-451B-96FE-13F305058640}" srcOrd="0" destOrd="0" presId="urn:microsoft.com/office/officeart/2005/8/layout/radial4"/>
    <dgm:cxn modelId="{AD70399A-116D-44D0-8DA0-2C92C7DF0A2F}" type="presOf" srcId="{E75ADABF-90AE-46D0-A653-A811B3084447}" destId="{69475A2A-BD0B-4D7C-AFA4-6EDD735F8AEA}" srcOrd="0" destOrd="0" presId="urn:microsoft.com/office/officeart/2005/8/layout/radial4"/>
    <dgm:cxn modelId="{5AD30A9F-1F9B-4CF8-8EF8-BBD6652EE539}" srcId="{B8613173-3798-4F57-BCDB-B33BD7608614}" destId="{C8F4CEF3-5EDF-4BC3-96D7-C5A7DEDB45A1}" srcOrd="2" destOrd="0" parTransId="{291A5DCF-F3D6-4BAA-AEB2-EA6DB1D42A67}" sibTransId="{2BEBA665-6DDD-4555-9224-FFA6204F0F67}"/>
    <dgm:cxn modelId="{CFE1B8A9-40BF-4FDF-8484-DFC2722D6A50}" srcId="{B8613173-3798-4F57-BCDB-B33BD7608614}" destId="{65E44B9C-C58E-4AEC-8B63-7068D32788BB}" srcOrd="4" destOrd="0" parTransId="{F2FBE09D-D72A-4702-B5E4-DF4A220E707D}" sibTransId="{B1E9DD16-DADB-4A66-9A66-48B19736CEEF}"/>
    <dgm:cxn modelId="{9C5866AE-3FCF-4039-B216-EDCA10154E41}" type="presOf" srcId="{B8613173-3798-4F57-BCDB-B33BD7608614}" destId="{FEC8B2EC-15D6-464B-8713-E12E92B2D361}" srcOrd="0" destOrd="0" presId="urn:microsoft.com/office/officeart/2005/8/layout/radial4"/>
    <dgm:cxn modelId="{5EDB63C3-6F5E-452B-8D31-301F0F335857}" srcId="{B8613173-3798-4F57-BCDB-B33BD7608614}" destId="{1FE4A5A7-1001-4C24-A0DF-C61D792ACC9E}" srcOrd="5" destOrd="0" parTransId="{D7B2D4BC-46C9-47E8-BCAE-2737B73B560A}" sibTransId="{E1AF91B4-2265-48F5-B9F3-F5911CD44739}"/>
    <dgm:cxn modelId="{E50489CB-EF50-4D0E-B549-9DEDAB9BC308}" srcId="{B8613173-3798-4F57-BCDB-B33BD7608614}" destId="{7A5A5229-8B72-4FD2-9022-1D0BEE29AA87}" srcOrd="1" destOrd="0" parTransId="{C4F8FE02-74A6-4855-BB84-775AAD40EB42}" sibTransId="{D9F16581-2EBF-4128-BFB6-B5D84618B58D}"/>
    <dgm:cxn modelId="{321071D5-D0F4-4B6E-B970-EBE908E7A8B0}" type="presOf" srcId="{D7B2D4BC-46C9-47E8-BCAE-2737B73B560A}" destId="{DE611456-91D8-4644-9223-06D476BA05DE}" srcOrd="0" destOrd="0" presId="urn:microsoft.com/office/officeart/2005/8/layout/radial4"/>
    <dgm:cxn modelId="{A1EDA6D6-1EA8-4BA0-A07F-662F1D236F72}" type="presOf" srcId="{AD3C7DE5-1943-4337-8FC0-04295D0E7DAC}" destId="{898DB641-9D80-4049-825B-5C165A3F2381}" srcOrd="0" destOrd="0" presId="urn:microsoft.com/office/officeart/2005/8/layout/radial4"/>
    <dgm:cxn modelId="{E5DE5CE6-805C-433C-9B85-ABE98F96F503}" type="presOf" srcId="{8A80682A-0EDC-4052-B7B0-30C539EF5D49}" destId="{4434D87E-BB88-4C8F-A91F-66CC5460883F}" srcOrd="0" destOrd="0" presId="urn:microsoft.com/office/officeart/2005/8/layout/radial4"/>
    <dgm:cxn modelId="{6714DEFB-2D3E-49BC-B31A-C5837AF010D2}" srcId="{B8613173-3798-4F57-BCDB-B33BD7608614}" destId="{30D66D32-2831-475A-A586-2045EFA542F6}" srcOrd="6" destOrd="0" parTransId="{8A80682A-0EDC-4052-B7B0-30C539EF5D49}" sibTransId="{B7B423F2-7E3E-4209-8DBC-5D98AEF46367}"/>
    <dgm:cxn modelId="{73AA8813-76B9-4296-97C5-467F3F7CFC7D}" type="presParOf" srcId="{04EB2E06-4AE9-4EB8-A7A6-91153689AC63}" destId="{FEC8B2EC-15D6-464B-8713-E12E92B2D361}" srcOrd="0" destOrd="0" presId="urn:microsoft.com/office/officeart/2005/8/layout/radial4"/>
    <dgm:cxn modelId="{B0396693-D9B3-4343-A195-FD43F70FB048}" type="presParOf" srcId="{04EB2E06-4AE9-4EB8-A7A6-91153689AC63}" destId="{69475A2A-BD0B-4D7C-AFA4-6EDD735F8AEA}" srcOrd="1" destOrd="0" presId="urn:microsoft.com/office/officeart/2005/8/layout/radial4"/>
    <dgm:cxn modelId="{CCC240FE-7F23-4533-AAF3-27A21B7F0F6E}" type="presParOf" srcId="{04EB2E06-4AE9-4EB8-A7A6-91153689AC63}" destId="{898DB641-9D80-4049-825B-5C165A3F2381}" srcOrd="2" destOrd="0" presId="urn:microsoft.com/office/officeart/2005/8/layout/radial4"/>
    <dgm:cxn modelId="{EF7A884A-07C1-4244-9151-ABA24E1CAA50}" type="presParOf" srcId="{04EB2E06-4AE9-4EB8-A7A6-91153689AC63}" destId="{CCABE70A-1393-4C75-95AD-419C62706FAD}" srcOrd="3" destOrd="0" presId="urn:microsoft.com/office/officeart/2005/8/layout/radial4"/>
    <dgm:cxn modelId="{7E8A0A08-C4B1-4DDB-AB15-3908389BE516}" type="presParOf" srcId="{04EB2E06-4AE9-4EB8-A7A6-91153689AC63}" destId="{84E075A0-A9A9-41C8-A6BD-80F2E4B5BEF9}" srcOrd="4" destOrd="0" presId="urn:microsoft.com/office/officeart/2005/8/layout/radial4"/>
    <dgm:cxn modelId="{26CC5878-3E26-4E94-8BA6-BB6A4583E794}" type="presParOf" srcId="{04EB2E06-4AE9-4EB8-A7A6-91153689AC63}" destId="{FBC45D70-5DC0-4281-A028-A606A69C0130}" srcOrd="5" destOrd="0" presId="urn:microsoft.com/office/officeart/2005/8/layout/radial4"/>
    <dgm:cxn modelId="{CE1ED805-7C50-4FCD-9C04-AFE6ABA09F0D}" type="presParOf" srcId="{04EB2E06-4AE9-4EB8-A7A6-91153689AC63}" destId="{A290F11E-3AC2-4DE3-B8B7-8C0404E022AF}" srcOrd="6" destOrd="0" presId="urn:microsoft.com/office/officeart/2005/8/layout/radial4"/>
    <dgm:cxn modelId="{6A9472BA-BB25-4915-B5E9-AA99105C7F50}" type="presParOf" srcId="{04EB2E06-4AE9-4EB8-A7A6-91153689AC63}" destId="{727CDC94-A258-4E65-AB16-53B232ACFBC6}" srcOrd="7" destOrd="0" presId="urn:microsoft.com/office/officeart/2005/8/layout/radial4"/>
    <dgm:cxn modelId="{3D6C0D63-AC4C-4E0D-B9CF-4EB1E967780E}" type="presParOf" srcId="{04EB2E06-4AE9-4EB8-A7A6-91153689AC63}" destId="{D27988BB-732F-4EA7-B337-0FA931384334}" srcOrd="8" destOrd="0" presId="urn:microsoft.com/office/officeart/2005/8/layout/radial4"/>
    <dgm:cxn modelId="{B39079F4-3C97-485E-B459-7C8287A4FCC8}" type="presParOf" srcId="{04EB2E06-4AE9-4EB8-A7A6-91153689AC63}" destId="{E9CFA306-118C-448C-8A70-274A5BBB3A13}" srcOrd="9" destOrd="0" presId="urn:microsoft.com/office/officeart/2005/8/layout/radial4"/>
    <dgm:cxn modelId="{51993DE5-F30A-4F0C-86F4-001428F642F4}" type="presParOf" srcId="{04EB2E06-4AE9-4EB8-A7A6-91153689AC63}" destId="{313FC98F-89F0-485E-BEA8-149804AACE64}" srcOrd="10" destOrd="0" presId="urn:microsoft.com/office/officeart/2005/8/layout/radial4"/>
    <dgm:cxn modelId="{28508136-56ED-499F-87CD-310E5EA93354}" type="presParOf" srcId="{04EB2E06-4AE9-4EB8-A7A6-91153689AC63}" destId="{DE611456-91D8-4644-9223-06D476BA05DE}" srcOrd="11" destOrd="0" presId="urn:microsoft.com/office/officeart/2005/8/layout/radial4"/>
    <dgm:cxn modelId="{E96B22A3-C845-48E7-8F9C-E8F17F492D06}" type="presParOf" srcId="{04EB2E06-4AE9-4EB8-A7A6-91153689AC63}" destId="{158D0581-F9A9-4A21-A974-8940592361D4}" srcOrd="12" destOrd="0" presId="urn:microsoft.com/office/officeart/2005/8/layout/radial4"/>
    <dgm:cxn modelId="{07D5914B-4BD7-4B2A-9D47-F2086AB38A1B}" type="presParOf" srcId="{04EB2E06-4AE9-4EB8-A7A6-91153689AC63}" destId="{4434D87E-BB88-4C8F-A91F-66CC5460883F}" srcOrd="13" destOrd="0" presId="urn:microsoft.com/office/officeart/2005/8/layout/radial4"/>
    <dgm:cxn modelId="{F465B004-FA7F-41AD-A4D4-8A7A0F3BC288}" type="presParOf" srcId="{04EB2E06-4AE9-4EB8-A7A6-91153689AC63}" destId="{7729E194-89FD-4C83-8DC2-4662183C4E36}" srcOrd="14" destOrd="0" presId="urn:microsoft.com/office/officeart/2005/8/layout/radial4"/>
    <dgm:cxn modelId="{69DB4243-25DA-4127-B567-8F395AA29F58}" type="presParOf" srcId="{04EB2E06-4AE9-4EB8-A7A6-91153689AC63}" destId="{7E724F54-3866-4272-A2C8-222DB0C52B00}" srcOrd="15" destOrd="0" presId="urn:microsoft.com/office/officeart/2005/8/layout/radial4"/>
    <dgm:cxn modelId="{2AF0DC7A-06B1-4898-9A50-849EB0BE1C42}" type="presParOf" srcId="{04EB2E06-4AE9-4EB8-A7A6-91153689AC63}" destId="{CA3D5415-C441-451B-96FE-13F305058640}" srcOrd="1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0E3E05-4454-429D-AF59-40594E458CC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270265-F585-451C-91CF-4D592C014435}">
      <dgm:prSet phldrT="[Text]" custT="1"/>
      <dgm:spPr>
        <a:noFill/>
        <a:ln w="38100">
          <a:solidFill>
            <a:srgbClr val="1A4566"/>
          </a:solidFill>
        </a:ln>
      </dgm:spPr>
      <dgm:t>
        <a:bodyPr/>
        <a:lstStyle/>
        <a:p>
          <a:pPr rtl="0"/>
          <a:r>
            <a:rPr lang="en-US" sz="2500" b="0" dirty="0">
              <a:solidFill>
                <a:srgbClr val="1A4566"/>
              </a:solidFill>
              <a:latin typeface="Arial"/>
              <a:cs typeface="Arial"/>
            </a:rPr>
            <a:t>Necesidades de </a:t>
          </a:r>
          <a:r>
            <a:rPr lang="es-ES_tradnl" sz="2500" b="0" noProof="0" dirty="0">
              <a:solidFill>
                <a:srgbClr val="1A4566"/>
              </a:solidFill>
              <a:latin typeface="Arial"/>
              <a:cs typeface="Arial"/>
            </a:rPr>
            <a:t>financiación de emergencia</a:t>
          </a:r>
        </a:p>
      </dgm:t>
    </dgm:pt>
    <dgm:pt modelId="{121FA87D-3D14-4DB2-AE73-F122AE3D9888}" type="parTrans" cxnId="{78E2D7AF-2911-412B-A2DF-8F588C44088C}">
      <dgm:prSet/>
      <dgm:spPr/>
      <dgm:t>
        <a:bodyPr/>
        <a:lstStyle/>
        <a:p>
          <a:endParaRPr lang="en-US"/>
        </a:p>
      </dgm:t>
    </dgm:pt>
    <dgm:pt modelId="{F68994EF-9881-4E3F-A26F-A0ED14B34F03}" type="sibTrans" cxnId="{78E2D7AF-2911-412B-A2DF-8F588C44088C}">
      <dgm:prSet/>
      <dgm:spPr/>
      <dgm:t>
        <a:bodyPr/>
        <a:lstStyle/>
        <a:p>
          <a:endParaRPr lang="en-US"/>
        </a:p>
      </dgm:t>
    </dgm:pt>
    <dgm:pt modelId="{6845ADD5-CB49-4305-B5A1-89A4820FCD8E}">
      <dgm:prSet phldrT="[Text]" custT="1"/>
      <dgm:spPr>
        <a:noFill/>
        <a:ln w="38100">
          <a:solidFill>
            <a:srgbClr val="328592"/>
          </a:solidFill>
        </a:ln>
      </dgm:spPr>
      <dgm:t>
        <a:bodyPr/>
        <a:lstStyle/>
        <a:p>
          <a:pPr rtl="0"/>
          <a:endParaRPr lang="en-US" sz="2500" b="0" dirty="0">
            <a:solidFill>
              <a:srgbClr val="1A4566"/>
            </a:solidFill>
            <a:latin typeface="Arial"/>
            <a:cs typeface="Arial"/>
          </a:endParaRPr>
        </a:p>
        <a:p>
          <a:pPr rtl="0"/>
          <a:r>
            <a:rPr lang="en-US" sz="2500" b="0" dirty="0">
              <a:solidFill>
                <a:srgbClr val="1A4566"/>
              </a:solidFill>
              <a:latin typeface="Arial"/>
              <a:cs typeface="Arial"/>
            </a:rPr>
            <a:t>Sistemas de agua que consistentemente no cumplen con los </a:t>
          </a:r>
          <a:r>
            <a:rPr lang="es-ES_tradnl" sz="2500" b="0" noProof="0" dirty="0">
              <a:solidFill>
                <a:srgbClr val="1A4566"/>
              </a:solidFill>
              <a:latin typeface="Arial"/>
              <a:cs typeface="Arial"/>
            </a:rPr>
            <a:t>estándares</a:t>
          </a:r>
          <a:r>
            <a:rPr lang="en-US" sz="2500" b="0" dirty="0">
              <a:solidFill>
                <a:srgbClr val="1A4566"/>
              </a:solidFill>
              <a:latin typeface="Arial"/>
              <a:cs typeface="Arial"/>
            </a:rPr>
            <a:t> primarios para agua potable</a:t>
          </a:r>
        </a:p>
        <a:p>
          <a:pPr rtl="0"/>
          <a:endParaRPr lang="en-US" sz="2500" b="0" dirty="0">
            <a:solidFill>
              <a:srgbClr val="1A4566"/>
            </a:solidFill>
            <a:latin typeface="Arial"/>
            <a:cs typeface="Arial"/>
          </a:endParaRPr>
        </a:p>
      </dgm:t>
    </dgm:pt>
    <dgm:pt modelId="{AA67B683-D9DE-4169-B74E-CDA34425B7D1}" type="parTrans" cxnId="{4A7086F9-1471-42E8-AF2B-6DC3DE5DF5FA}">
      <dgm:prSet/>
      <dgm:spPr/>
      <dgm:t>
        <a:bodyPr/>
        <a:lstStyle/>
        <a:p>
          <a:endParaRPr lang="en-US"/>
        </a:p>
      </dgm:t>
    </dgm:pt>
    <dgm:pt modelId="{5AADA28C-B262-4BA3-BC16-A652C0F528C2}" type="sibTrans" cxnId="{4A7086F9-1471-42E8-AF2B-6DC3DE5DF5FA}">
      <dgm:prSet/>
      <dgm:spPr/>
      <dgm:t>
        <a:bodyPr/>
        <a:lstStyle/>
        <a:p>
          <a:endParaRPr lang="en-US"/>
        </a:p>
      </dgm:t>
    </dgm:pt>
    <dgm:pt modelId="{D6F45280-3A09-497E-A952-C598B30C7F93}">
      <dgm:prSet phldrT="[Text]" custT="1"/>
      <dgm:spPr>
        <a:noFill/>
        <a:ln w="38100">
          <a:solidFill>
            <a:srgbClr val="3B8262"/>
          </a:solidFill>
        </a:ln>
      </dgm:spPr>
      <dgm:t>
        <a:bodyPr/>
        <a:lstStyle/>
        <a:p>
          <a:r>
            <a:rPr lang="es-ES" sz="2500" b="0" i="0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Acelerar la Planificación con Ayuda Técnica </a:t>
          </a:r>
          <a:endParaRPr lang="en-US" sz="2500" b="0" i="0">
            <a:solidFill>
              <a:srgbClr val="1A456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0B5F6B-43D6-4556-ADC4-60C0A3A86423}" type="parTrans" cxnId="{FB2108D5-A9D4-4D7A-8999-A798FA164A9B}">
      <dgm:prSet/>
      <dgm:spPr/>
      <dgm:t>
        <a:bodyPr/>
        <a:lstStyle/>
        <a:p>
          <a:endParaRPr lang="en-US"/>
        </a:p>
      </dgm:t>
    </dgm:pt>
    <dgm:pt modelId="{B036365D-84CD-4F91-8EB9-7E71D711F447}" type="sibTrans" cxnId="{FB2108D5-A9D4-4D7A-8999-A798FA164A9B}">
      <dgm:prSet/>
      <dgm:spPr/>
      <dgm:t>
        <a:bodyPr/>
        <a:lstStyle/>
        <a:p>
          <a:endParaRPr lang="en-US"/>
        </a:p>
      </dgm:t>
    </dgm:pt>
    <dgm:pt modelId="{3DFB7F04-9178-4A43-B9C2-3CE9C0401ABD}">
      <dgm:prSet phldrT="[Text]" custT="1"/>
      <dgm:spPr>
        <a:noFill/>
        <a:ln w="38100">
          <a:solidFill>
            <a:srgbClr val="328592"/>
          </a:solidFill>
        </a:ln>
      </dgm:spPr>
      <dgm:t>
        <a:bodyPr/>
        <a:lstStyle/>
        <a:p>
          <a:r>
            <a:rPr lang="es-ES_tradnl" sz="2500" b="0" baseline="0" noProof="0">
              <a:solidFill>
                <a:srgbClr val="1A4566"/>
              </a:solidFill>
              <a:latin typeface="Arial"/>
              <a:cs typeface="Arial"/>
            </a:rPr>
            <a:t>Acelerar consolidaciones y la planificación a escala regional de consolidaciones</a:t>
          </a:r>
        </a:p>
      </dgm:t>
    </dgm:pt>
    <dgm:pt modelId="{9A743DCD-3798-48C1-A68A-594A96B75955}" type="parTrans" cxnId="{CB6941B6-B38D-48C0-B975-0799F2A9F4E6}">
      <dgm:prSet/>
      <dgm:spPr/>
      <dgm:t>
        <a:bodyPr/>
        <a:lstStyle/>
        <a:p>
          <a:endParaRPr lang="en-US"/>
        </a:p>
      </dgm:t>
    </dgm:pt>
    <dgm:pt modelId="{755EAC57-FC4D-4EE9-8CA4-D5FD8773E41B}" type="sibTrans" cxnId="{CB6941B6-B38D-48C0-B975-0799F2A9F4E6}">
      <dgm:prSet/>
      <dgm:spPr/>
      <dgm:t>
        <a:bodyPr/>
        <a:lstStyle/>
        <a:p>
          <a:endParaRPr lang="en-US"/>
        </a:p>
      </dgm:t>
    </dgm:pt>
    <dgm:pt modelId="{ADA258B8-5014-4FF0-AA24-3A1BCAB9CC11}">
      <dgm:prSet phldrT="[Text]" custT="1"/>
      <dgm:spPr>
        <a:noFill/>
        <a:ln w="38100">
          <a:solidFill>
            <a:srgbClr val="8FC19A"/>
          </a:solidFill>
        </a:ln>
      </dgm:spPr>
      <dgm:t>
        <a:bodyPr/>
        <a:lstStyle/>
        <a:p>
          <a:pPr rtl="0"/>
          <a:r>
            <a:rPr lang="en-US" sz="2500" b="0" dirty="0">
              <a:solidFill>
                <a:srgbClr val="1A4566"/>
              </a:solidFill>
              <a:latin typeface="Arial"/>
              <a:cs typeface="Arial"/>
            </a:rPr>
            <a:t>Asegurar que la distribuci</a:t>
          </a:r>
          <a:r>
            <a:rPr lang="es-ES_tradnl" sz="2500" b="0" baseline="0" noProof="0" dirty="0" err="1">
              <a:solidFill>
                <a:srgbClr val="1A4566"/>
              </a:solidFill>
              <a:latin typeface="Arial"/>
              <a:cs typeface="Arial"/>
            </a:rPr>
            <a:t>ó</a:t>
          </a:r>
          <a:r>
            <a:rPr lang="en-US" sz="2500" b="0" dirty="0">
              <a:solidFill>
                <a:srgbClr val="1A4566"/>
              </a:solidFill>
              <a:latin typeface="Arial"/>
              <a:cs typeface="Arial"/>
            </a:rPr>
            <a:t>n de </a:t>
          </a:r>
          <a:r>
            <a:rPr lang="en-US" sz="2500" b="0" dirty="0" err="1">
              <a:solidFill>
                <a:srgbClr val="1A4566"/>
              </a:solidFill>
              <a:latin typeface="Arial"/>
              <a:cs typeface="Arial"/>
            </a:rPr>
            <a:t>ayuda</a:t>
          </a:r>
          <a:r>
            <a:rPr lang="en-US" sz="2500" b="0" dirty="0">
              <a:solidFill>
                <a:srgbClr val="1A4566"/>
              </a:solidFill>
              <a:latin typeface="Arial"/>
              <a:cs typeface="Arial"/>
            </a:rPr>
            <a:t> es consistente con la Resoluci</a:t>
          </a:r>
          <a:r>
            <a:rPr lang="es-ES_tradnl" sz="2500" b="0" baseline="0" noProof="0" dirty="0" err="1">
              <a:solidFill>
                <a:srgbClr val="1A4566"/>
              </a:solidFill>
              <a:latin typeface="Arial"/>
              <a:cs typeface="Arial"/>
            </a:rPr>
            <a:t>ó</a:t>
          </a:r>
          <a:r>
            <a:rPr lang="en-US" sz="2500" b="0" dirty="0">
              <a:solidFill>
                <a:srgbClr val="1A4566"/>
              </a:solidFill>
              <a:latin typeface="Arial"/>
              <a:cs typeface="Arial"/>
            </a:rPr>
            <a:t>n de Equidad Racial de la SWRCB.</a:t>
          </a:r>
        </a:p>
      </dgm:t>
    </dgm:pt>
    <dgm:pt modelId="{4F353255-7432-47CC-9D31-A9B4F150FAC7}" type="parTrans" cxnId="{92455FA8-EA0D-45EA-85C5-9AA552FE6CEF}">
      <dgm:prSet/>
      <dgm:spPr/>
      <dgm:t>
        <a:bodyPr/>
        <a:lstStyle/>
        <a:p>
          <a:endParaRPr lang="en-US"/>
        </a:p>
      </dgm:t>
    </dgm:pt>
    <dgm:pt modelId="{89DD0259-BBE3-4394-8DB9-BB08537D0CBA}" type="sibTrans" cxnId="{92455FA8-EA0D-45EA-85C5-9AA552FE6CEF}">
      <dgm:prSet/>
      <dgm:spPr/>
      <dgm:t>
        <a:bodyPr/>
        <a:lstStyle/>
        <a:p>
          <a:endParaRPr lang="en-US"/>
        </a:p>
      </dgm:t>
    </dgm:pt>
    <dgm:pt modelId="{CBDB6437-7665-4F11-B0A4-EA656F6E97F8}">
      <dgm:prSet phldrT="[Text]" custT="1"/>
      <dgm:spPr>
        <a:noFill/>
        <a:ln w="38100">
          <a:solidFill>
            <a:srgbClr val="75C49A"/>
          </a:solidFill>
        </a:ln>
      </dgm:spPr>
      <dgm:t>
        <a:bodyPr/>
        <a:lstStyle/>
        <a:p>
          <a:pPr rtl="0"/>
          <a:r>
            <a:rPr lang="en-US" sz="2500" b="0" dirty="0">
              <a:solidFill>
                <a:srgbClr val="1A4566"/>
              </a:solidFill>
              <a:latin typeface="Arial"/>
              <a:cs typeface="Arial"/>
            </a:rPr>
            <a:t>Soluciones </a:t>
          </a:r>
          <a:r>
            <a:rPr lang="es-ES_tradnl" sz="2500" b="0" noProof="0" dirty="0">
              <a:solidFill>
                <a:srgbClr val="1A4566"/>
              </a:solidFill>
              <a:latin typeface="Arial"/>
              <a:cs typeface="Arial"/>
            </a:rPr>
            <a:t>provisionales y planear soluciones a largo plazo para pozos domésticos </a:t>
          </a:r>
          <a:r>
            <a:rPr lang="en-US" sz="2500" b="0" dirty="0">
              <a:solidFill>
                <a:srgbClr val="1A4566"/>
              </a:solidFill>
              <a:latin typeface="Arial"/>
              <a:cs typeface="Arial"/>
            </a:rPr>
            <a:t>y “state smalls”</a:t>
          </a:r>
        </a:p>
      </dgm:t>
    </dgm:pt>
    <dgm:pt modelId="{CCE30673-CAFD-47F0-B346-64ED5E21522A}" type="sibTrans" cxnId="{9DE0C3F1-25AC-41A4-AA70-DE5D590ACD1C}">
      <dgm:prSet/>
      <dgm:spPr/>
      <dgm:t>
        <a:bodyPr/>
        <a:lstStyle/>
        <a:p>
          <a:endParaRPr lang="en-US"/>
        </a:p>
      </dgm:t>
    </dgm:pt>
    <dgm:pt modelId="{1DA1B953-803E-44E6-8923-96FA211B9E96}" type="parTrans" cxnId="{9DE0C3F1-25AC-41A4-AA70-DE5D590ACD1C}">
      <dgm:prSet/>
      <dgm:spPr/>
      <dgm:t>
        <a:bodyPr/>
        <a:lstStyle/>
        <a:p>
          <a:endParaRPr lang="en-US"/>
        </a:p>
      </dgm:t>
    </dgm:pt>
    <dgm:pt modelId="{E542E2D2-ED60-40D0-A6D0-F2DDB3549C94}" type="pres">
      <dgm:prSet presAssocID="{D70E3E05-4454-429D-AF59-40594E458CC3}" presName="linear" presStyleCnt="0">
        <dgm:presLayoutVars>
          <dgm:dir/>
          <dgm:resizeHandles val="exact"/>
        </dgm:presLayoutVars>
      </dgm:prSet>
      <dgm:spPr/>
    </dgm:pt>
    <dgm:pt modelId="{449B24DD-3A42-4CA7-AF68-07EFDCF38E34}" type="pres">
      <dgm:prSet presAssocID="{56270265-F585-451C-91CF-4D592C014435}" presName="comp" presStyleCnt="0"/>
      <dgm:spPr/>
    </dgm:pt>
    <dgm:pt modelId="{51E47093-8461-4E7B-8C9E-55AB20BFC20F}" type="pres">
      <dgm:prSet presAssocID="{56270265-F585-451C-91CF-4D592C014435}" presName="box" presStyleLbl="node1" presStyleIdx="0" presStyleCnt="6"/>
      <dgm:spPr/>
    </dgm:pt>
    <dgm:pt modelId="{F4D59C46-A548-4097-B4F5-BC818CA5D661}" type="pres">
      <dgm:prSet presAssocID="{56270265-F585-451C-91CF-4D592C014435}" presName="img" presStyleLbl="fgImgPlace1" presStyleIdx="0" presStyleCnt="6" custScaleX="44367" custLinFactNeighborX="-5998" custLinFactNeighborY="1471"/>
      <dgm:spPr>
        <a:blipFill>
          <a:blip xmlns:r="http://schemas.openxmlformats.org/officeDocument/2006/relationships" r:embed="rId1"/>
          <a:srcRect/>
          <a:stretch>
            <a:fillRect t="-22000" b="-22000"/>
          </a:stretch>
        </a:blipFill>
        <a:ln>
          <a:noFill/>
        </a:ln>
      </dgm:spPr>
    </dgm:pt>
    <dgm:pt modelId="{F4BED252-E407-476F-92C7-FC608245314A}" type="pres">
      <dgm:prSet presAssocID="{56270265-F585-451C-91CF-4D592C014435}" presName="text" presStyleLbl="node1" presStyleIdx="0" presStyleCnt="6">
        <dgm:presLayoutVars>
          <dgm:bulletEnabled val="1"/>
        </dgm:presLayoutVars>
      </dgm:prSet>
      <dgm:spPr/>
    </dgm:pt>
    <dgm:pt modelId="{13545E06-AC22-4257-8A39-180843BAE81A}" type="pres">
      <dgm:prSet presAssocID="{F68994EF-9881-4E3F-A26F-A0ED14B34F03}" presName="spacer" presStyleCnt="0"/>
      <dgm:spPr/>
    </dgm:pt>
    <dgm:pt modelId="{BD8A7438-4EBF-48DD-943E-AA7B0F85BDFE}" type="pres">
      <dgm:prSet presAssocID="{6845ADD5-CB49-4305-B5A1-89A4820FCD8E}" presName="comp" presStyleCnt="0"/>
      <dgm:spPr/>
    </dgm:pt>
    <dgm:pt modelId="{43D743CE-FFA3-4C29-B158-04C05BCD8545}" type="pres">
      <dgm:prSet presAssocID="{6845ADD5-CB49-4305-B5A1-89A4820FCD8E}" presName="box" presStyleLbl="node1" presStyleIdx="1" presStyleCnt="6"/>
      <dgm:spPr/>
    </dgm:pt>
    <dgm:pt modelId="{8C35D2FD-C7BA-4E70-A6D9-5FBA60CD273C}" type="pres">
      <dgm:prSet presAssocID="{6845ADD5-CB49-4305-B5A1-89A4820FCD8E}" presName="img" presStyleLbl="fgImgPlace1" presStyleIdx="1" presStyleCnt="6" custScaleX="85964"/>
      <dgm:spPr>
        <a:noFill/>
      </dgm:spPr>
    </dgm:pt>
    <dgm:pt modelId="{CDB44F8A-A0AC-4C9C-A8E8-7631A4B88FF7}" type="pres">
      <dgm:prSet presAssocID="{6845ADD5-CB49-4305-B5A1-89A4820FCD8E}" presName="text" presStyleLbl="node1" presStyleIdx="1" presStyleCnt="6">
        <dgm:presLayoutVars>
          <dgm:bulletEnabled val="1"/>
        </dgm:presLayoutVars>
      </dgm:prSet>
      <dgm:spPr/>
    </dgm:pt>
    <dgm:pt modelId="{062D2D11-94BA-4152-ABF3-DCC7A88D1AFF}" type="pres">
      <dgm:prSet presAssocID="{5AADA28C-B262-4BA3-BC16-A652C0F528C2}" presName="spacer" presStyleCnt="0"/>
      <dgm:spPr/>
    </dgm:pt>
    <dgm:pt modelId="{72718C31-BEBD-45EB-80A6-10509A81B749}" type="pres">
      <dgm:prSet presAssocID="{3DFB7F04-9178-4A43-B9C2-3CE9C0401ABD}" presName="comp" presStyleCnt="0"/>
      <dgm:spPr/>
    </dgm:pt>
    <dgm:pt modelId="{BCF40D0C-3BB7-4D8C-8A52-6C072250C504}" type="pres">
      <dgm:prSet presAssocID="{3DFB7F04-9178-4A43-B9C2-3CE9C0401ABD}" presName="box" presStyleLbl="node1" presStyleIdx="2" presStyleCnt="6"/>
      <dgm:spPr/>
    </dgm:pt>
    <dgm:pt modelId="{0D1A5C81-ECE0-44D9-A1FD-4FEE65437B92}" type="pres">
      <dgm:prSet presAssocID="{3DFB7F04-9178-4A43-B9C2-3CE9C0401ABD}" presName="img" presStyleLbl="fgImgPlace1" presStyleIdx="2" presStyleCnt="6"/>
      <dgm:spPr>
        <a:noFill/>
      </dgm:spPr>
    </dgm:pt>
    <dgm:pt modelId="{5B9F0B13-DB0B-448A-AA2D-CCF23743348F}" type="pres">
      <dgm:prSet presAssocID="{3DFB7F04-9178-4A43-B9C2-3CE9C0401ABD}" presName="text" presStyleLbl="node1" presStyleIdx="2" presStyleCnt="6">
        <dgm:presLayoutVars>
          <dgm:bulletEnabled val="1"/>
        </dgm:presLayoutVars>
      </dgm:prSet>
      <dgm:spPr/>
    </dgm:pt>
    <dgm:pt modelId="{918EB7E4-4BA2-4748-82F2-7F1A787EF51B}" type="pres">
      <dgm:prSet presAssocID="{755EAC57-FC4D-4EE9-8CA4-D5FD8773E41B}" presName="spacer" presStyleCnt="0"/>
      <dgm:spPr/>
    </dgm:pt>
    <dgm:pt modelId="{E5B1FB82-A58D-44E2-A048-C0EC8F1421AA}" type="pres">
      <dgm:prSet presAssocID="{D6F45280-3A09-497E-A952-C598B30C7F93}" presName="comp" presStyleCnt="0"/>
      <dgm:spPr/>
    </dgm:pt>
    <dgm:pt modelId="{DA60AE5F-9BC7-43B3-BE21-7DD52BDD6B03}" type="pres">
      <dgm:prSet presAssocID="{D6F45280-3A09-497E-A952-C598B30C7F93}" presName="box" presStyleLbl="node1" presStyleIdx="3" presStyleCnt="6"/>
      <dgm:spPr/>
    </dgm:pt>
    <dgm:pt modelId="{67D07FB8-A294-4A01-9A47-0F20691949AA}" type="pres">
      <dgm:prSet presAssocID="{D6F45280-3A09-497E-A952-C598B30C7F93}" presName="img" presStyleLbl="fgImgPlace1" presStyleIdx="3" presStyleCnt="6" custScaleX="85964"/>
      <dgm:spPr>
        <a:noFill/>
      </dgm:spPr>
    </dgm:pt>
    <dgm:pt modelId="{7F6B35BF-C6F2-4A65-8413-D8D1CA0AC176}" type="pres">
      <dgm:prSet presAssocID="{D6F45280-3A09-497E-A952-C598B30C7F93}" presName="text" presStyleLbl="node1" presStyleIdx="3" presStyleCnt="6">
        <dgm:presLayoutVars>
          <dgm:bulletEnabled val="1"/>
        </dgm:presLayoutVars>
      </dgm:prSet>
      <dgm:spPr/>
    </dgm:pt>
    <dgm:pt modelId="{B392AC9F-8790-4A22-8E93-5B16F99F61C3}" type="pres">
      <dgm:prSet presAssocID="{B036365D-84CD-4F91-8EB9-7E71D711F447}" presName="spacer" presStyleCnt="0"/>
      <dgm:spPr/>
    </dgm:pt>
    <dgm:pt modelId="{5A93CEFC-133A-45AF-A418-CFB425CF9133}" type="pres">
      <dgm:prSet presAssocID="{CBDB6437-7665-4F11-B0A4-EA656F6E97F8}" presName="comp" presStyleCnt="0"/>
      <dgm:spPr/>
    </dgm:pt>
    <dgm:pt modelId="{C6FA9514-A39E-4281-BF6E-C5357A7DEE8D}" type="pres">
      <dgm:prSet presAssocID="{CBDB6437-7665-4F11-B0A4-EA656F6E97F8}" presName="box" presStyleLbl="node1" presStyleIdx="4" presStyleCnt="6"/>
      <dgm:spPr/>
    </dgm:pt>
    <dgm:pt modelId="{9A23ED90-FA9D-48D3-A52B-5571CD039818}" type="pres">
      <dgm:prSet presAssocID="{CBDB6437-7665-4F11-B0A4-EA656F6E97F8}" presName="img" presStyleLbl="fgImgPlace1" presStyleIdx="4" presStyleCnt="6" custScaleX="56852" custLinFactNeighborX="-8250" custLinFactNeighborY="-177"/>
      <dgm:spPr>
        <a:blipFill>
          <a:blip xmlns:r="http://schemas.openxmlformats.org/officeDocument/2006/relationships" r:embed="rId2"/>
          <a:srcRect/>
          <a:stretch>
            <a:fillRect t="-31000" b="-31000"/>
          </a:stretch>
        </a:blipFill>
        <a:ln>
          <a:noFill/>
        </a:ln>
      </dgm:spPr>
    </dgm:pt>
    <dgm:pt modelId="{3B1E2C34-50D5-4DDB-B180-3700B21F3CF3}" type="pres">
      <dgm:prSet presAssocID="{CBDB6437-7665-4F11-B0A4-EA656F6E97F8}" presName="text" presStyleLbl="node1" presStyleIdx="4" presStyleCnt="6">
        <dgm:presLayoutVars>
          <dgm:bulletEnabled val="1"/>
        </dgm:presLayoutVars>
      </dgm:prSet>
      <dgm:spPr/>
    </dgm:pt>
    <dgm:pt modelId="{290029CB-618C-4B7C-BF3B-49A30307B53E}" type="pres">
      <dgm:prSet presAssocID="{CCE30673-CAFD-47F0-B346-64ED5E21522A}" presName="spacer" presStyleCnt="0"/>
      <dgm:spPr/>
    </dgm:pt>
    <dgm:pt modelId="{15A9CC6C-6C89-40DF-BF6E-A1591E25F1EC}" type="pres">
      <dgm:prSet presAssocID="{ADA258B8-5014-4FF0-AA24-3A1BCAB9CC11}" presName="comp" presStyleCnt="0"/>
      <dgm:spPr/>
    </dgm:pt>
    <dgm:pt modelId="{EBEA0610-A984-444D-9D46-12ABE1AED65B}" type="pres">
      <dgm:prSet presAssocID="{ADA258B8-5014-4FF0-AA24-3A1BCAB9CC11}" presName="box" presStyleLbl="node1" presStyleIdx="5" presStyleCnt="6"/>
      <dgm:spPr/>
    </dgm:pt>
    <dgm:pt modelId="{EDC272B1-4982-4D96-8276-5DED1B8D01AA}" type="pres">
      <dgm:prSet presAssocID="{ADA258B8-5014-4FF0-AA24-3A1BCAB9CC11}" presName="img" presStyleLbl="fgImgPlace1" presStyleIdx="5" presStyleCnt="6" custScaleX="63732" custLinFactX="200000" custLinFactY="-243819" custLinFactNeighborX="208256" custLinFactNeighborY="-300000"/>
      <dgm:spPr>
        <a:noFill/>
      </dgm:spPr>
    </dgm:pt>
    <dgm:pt modelId="{0C917AFC-8EED-485E-9D51-A795B0F64E6C}" type="pres">
      <dgm:prSet presAssocID="{ADA258B8-5014-4FF0-AA24-3A1BCAB9CC11}" presName="text" presStyleLbl="node1" presStyleIdx="5" presStyleCnt="6">
        <dgm:presLayoutVars>
          <dgm:bulletEnabled val="1"/>
        </dgm:presLayoutVars>
      </dgm:prSet>
      <dgm:spPr/>
    </dgm:pt>
  </dgm:ptLst>
  <dgm:cxnLst>
    <dgm:cxn modelId="{5C1A7004-8C94-4A6D-8F33-F19FF60A11C0}" type="presOf" srcId="{D6F45280-3A09-497E-A952-C598B30C7F93}" destId="{DA60AE5F-9BC7-43B3-BE21-7DD52BDD6B03}" srcOrd="0" destOrd="0" presId="urn:microsoft.com/office/officeart/2005/8/layout/vList4"/>
    <dgm:cxn modelId="{56B64D0F-7597-44C4-BE48-08BEC1DC0F70}" type="presOf" srcId="{D70E3E05-4454-429D-AF59-40594E458CC3}" destId="{E542E2D2-ED60-40D0-A6D0-F2DDB3549C94}" srcOrd="0" destOrd="0" presId="urn:microsoft.com/office/officeart/2005/8/layout/vList4"/>
    <dgm:cxn modelId="{C3971517-0157-4DCC-85C7-DA771C702FA1}" type="presOf" srcId="{ADA258B8-5014-4FF0-AA24-3A1BCAB9CC11}" destId="{EBEA0610-A984-444D-9D46-12ABE1AED65B}" srcOrd="0" destOrd="0" presId="urn:microsoft.com/office/officeart/2005/8/layout/vList4"/>
    <dgm:cxn modelId="{52A38C26-AC67-4093-991E-86240AB283C9}" type="presOf" srcId="{ADA258B8-5014-4FF0-AA24-3A1BCAB9CC11}" destId="{0C917AFC-8EED-485E-9D51-A795B0F64E6C}" srcOrd="1" destOrd="0" presId="urn:microsoft.com/office/officeart/2005/8/layout/vList4"/>
    <dgm:cxn modelId="{F4EFEA3A-C3C1-4903-84B1-DF907F03200D}" type="presOf" srcId="{6845ADD5-CB49-4305-B5A1-89A4820FCD8E}" destId="{43D743CE-FFA3-4C29-B158-04C05BCD8545}" srcOrd="0" destOrd="0" presId="urn:microsoft.com/office/officeart/2005/8/layout/vList4"/>
    <dgm:cxn modelId="{8B7CAA60-AD79-444E-B412-627ECA596167}" type="presOf" srcId="{6845ADD5-CB49-4305-B5A1-89A4820FCD8E}" destId="{CDB44F8A-A0AC-4C9C-A8E8-7631A4B88FF7}" srcOrd="1" destOrd="0" presId="urn:microsoft.com/office/officeart/2005/8/layout/vList4"/>
    <dgm:cxn modelId="{DFD5FC42-581A-44E6-A5B4-460F15791F44}" type="presOf" srcId="{56270265-F585-451C-91CF-4D592C014435}" destId="{F4BED252-E407-476F-92C7-FC608245314A}" srcOrd="1" destOrd="0" presId="urn:microsoft.com/office/officeart/2005/8/layout/vList4"/>
    <dgm:cxn modelId="{4E380345-725D-4C07-BFF8-6D2BF131C6BE}" type="presOf" srcId="{3DFB7F04-9178-4A43-B9C2-3CE9C0401ABD}" destId="{5B9F0B13-DB0B-448A-AA2D-CCF23743348F}" srcOrd="1" destOrd="0" presId="urn:microsoft.com/office/officeart/2005/8/layout/vList4"/>
    <dgm:cxn modelId="{0E31D472-659C-4F45-BAA9-C3FCBA2DF319}" type="presOf" srcId="{CBDB6437-7665-4F11-B0A4-EA656F6E97F8}" destId="{C6FA9514-A39E-4281-BF6E-C5357A7DEE8D}" srcOrd="0" destOrd="0" presId="urn:microsoft.com/office/officeart/2005/8/layout/vList4"/>
    <dgm:cxn modelId="{A7141E82-651C-4552-B1CE-C79AE8277166}" type="presOf" srcId="{56270265-F585-451C-91CF-4D592C014435}" destId="{51E47093-8461-4E7B-8C9E-55AB20BFC20F}" srcOrd="0" destOrd="0" presId="urn:microsoft.com/office/officeart/2005/8/layout/vList4"/>
    <dgm:cxn modelId="{ABBC9885-D081-4B1B-95FA-9A70245005BE}" type="presOf" srcId="{D6F45280-3A09-497E-A952-C598B30C7F93}" destId="{7F6B35BF-C6F2-4A65-8413-D8D1CA0AC176}" srcOrd="1" destOrd="0" presId="urn:microsoft.com/office/officeart/2005/8/layout/vList4"/>
    <dgm:cxn modelId="{22DDD886-B568-4A38-8724-414E4B643849}" type="presOf" srcId="{3DFB7F04-9178-4A43-B9C2-3CE9C0401ABD}" destId="{BCF40D0C-3BB7-4D8C-8A52-6C072250C504}" srcOrd="0" destOrd="0" presId="urn:microsoft.com/office/officeart/2005/8/layout/vList4"/>
    <dgm:cxn modelId="{92455FA8-EA0D-45EA-85C5-9AA552FE6CEF}" srcId="{D70E3E05-4454-429D-AF59-40594E458CC3}" destId="{ADA258B8-5014-4FF0-AA24-3A1BCAB9CC11}" srcOrd="5" destOrd="0" parTransId="{4F353255-7432-47CC-9D31-A9B4F150FAC7}" sibTransId="{89DD0259-BBE3-4394-8DB9-BB08537D0CBA}"/>
    <dgm:cxn modelId="{78E2D7AF-2911-412B-A2DF-8F588C44088C}" srcId="{D70E3E05-4454-429D-AF59-40594E458CC3}" destId="{56270265-F585-451C-91CF-4D592C014435}" srcOrd="0" destOrd="0" parTransId="{121FA87D-3D14-4DB2-AE73-F122AE3D9888}" sibTransId="{F68994EF-9881-4E3F-A26F-A0ED14B34F03}"/>
    <dgm:cxn modelId="{CB6941B6-B38D-48C0-B975-0799F2A9F4E6}" srcId="{D70E3E05-4454-429D-AF59-40594E458CC3}" destId="{3DFB7F04-9178-4A43-B9C2-3CE9C0401ABD}" srcOrd="2" destOrd="0" parTransId="{9A743DCD-3798-48C1-A68A-594A96B75955}" sibTransId="{755EAC57-FC4D-4EE9-8CA4-D5FD8773E41B}"/>
    <dgm:cxn modelId="{FB2108D5-A9D4-4D7A-8999-A798FA164A9B}" srcId="{D70E3E05-4454-429D-AF59-40594E458CC3}" destId="{D6F45280-3A09-497E-A952-C598B30C7F93}" srcOrd="3" destOrd="0" parTransId="{2B0B5F6B-43D6-4556-ADC4-60C0A3A86423}" sibTransId="{B036365D-84CD-4F91-8EB9-7E71D711F447}"/>
    <dgm:cxn modelId="{9DE0C3F1-25AC-41A4-AA70-DE5D590ACD1C}" srcId="{D70E3E05-4454-429D-AF59-40594E458CC3}" destId="{CBDB6437-7665-4F11-B0A4-EA656F6E97F8}" srcOrd="4" destOrd="0" parTransId="{1DA1B953-803E-44E6-8923-96FA211B9E96}" sibTransId="{CCE30673-CAFD-47F0-B346-64ED5E21522A}"/>
    <dgm:cxn modelId="{CC43D7F1-221C-403A-8A09-4A93FC0A505A}" type="presOf" srcId="{CBDB6437-7665-4F11-B0A4-EA656F6E97F8}" destId="{3B1E2C34-50D5-4DDB-B180-3700B21F3CF3}" srcOrd="1" destOrd="0" presId="urn:microsoft.com/office/officeart/2005/8/layout/vList4"/>
    <dgm:cxn modelId="{4A7086F9-1471-42E8-AF2B-6DC3DE5DF5FA}" srcId="{D70E3E05-4454-429D-AF59-40594E458CC3}" destId="{6845ADD5-CB49-4305-B5A1-89A4820FCD8E}" srcOrd="1" destOrd="0" parTransId="{AA67B683-D9DE-4169-B74E-CDA34425B7D1}" sibTransId="{5AADA28C-B262-4BA3-BC16-A652C0F528C2}"/>
    <dgm:cxn modelId="{EE73F891-FE60-484F-BE5B-FCB2C910500D}" type="presParOf" srcId="{E542E2D2-ED60-40D0-A6D0-F2DDB3549C94}" destId="{449B24DD-3A42-4CA7-AF68-07EFDCF38E34}" srcOrd="0" destOrd="0" presId="urn:microsoft.com/office/officeart/2005/8/layout/vList4"/>
    <dgm:cxn modelId="{973BF72D-F4B5-4EC3-8308-ACB4A4E224AB}" type="presParOf" srcId="{449B24DD-3A42-4CA7-AF68-07EFDCF38E34}" destId="{51E47093-8461-4E7B-8C9E-55AB20BFC20F}" srcOrd="0" destOrd="0" presId="urn:microsoft.com/office/officeart/2005/8/layout/vList4"/>
    <dgm:cxn modelId="{E38091E4-3602-4C7D-B940-8A4DDBB3BD6A}" type="presParOf" srcId="{449B24DD-3A42-4CA7-AF68-07EFDCF38E34}" destId="{F4D59C46-A548-4097-B4F5-BC818CA5D661}" srcOrd="1" destOrd="0" presId="urn:microsoft.com/office/officeart/2005/8/layout/vList4"/>
    <dgm:cxn modelId="{FBA28D0C-5DE5-43E2-A936-BEAB47D50260}" type="presParOf" srcId="{449B24DD-3A42-4CA7-AF68-07EFDCF38E34}" destId="{F4BED252-E407-476F-92C7-FC608245314A}" srcOrd="2" destOrd="0" presId="urn:microsoft.com/office/officeart/2005/8/layout/vList4"/>
    <dgm:cxn modelId="{5A3E7C08-56B6-4338-8D90-5AF9C27B2FBE}" type="presParOf" srcId="{E542E2D2-ED60-40D0-A6D0-F2DDB3549C94}" destId="{13545E06-AC22-4257-8A39-180843BAE81A}" srcOrd="1" destOrd="0" presId="urn:microsoft.com/office/officeart/2005/8/layout/vList4"/>
    <dgm:cxn modelId="{5B458637-F22D-4CF2-9398-9B9EC3FAD075}" type="presParOf" srcId="{E542E2D2-ED60-40D0-A6D0-F2DDB3549C94}" destId="{BD8A7438-4EBF-48DD-943E-AA7B0F85BDFE}" srcOrd="2" destOrd="0" presId="urn:microsoft.com/office/officeart/2005/8/layout/vList4"/>
    <dgm:cxn modelId="{E7ED4ED9-68E6-49D1-819E-8694AD5DA762}" type="presParOf" srcId="{BD8A7438-4EBF-48DD-943E-AA7B0F85BDFE}" destId="{43D743CE-FFA3-4C29-B158-04C05BCD8545}" srcOrd="0" destOrd="0" presId="urn:microsoft.com/office/officeart/2005/8/layout/vList4"/>
    <dgm:cxn modelId="{23E9822C-7086-45C9-8B4D-37C88044B9C8}" type="presParOf" srcId="{BD8A7438-4EBF-48DD-943E-AA7B0F85BDFE}" destId="{8C35D2FD-C7BA-4E70-A6D9-5FBA60CD273C}" srcOrd="1" destOrd="0" presId="urn:microsoft.com/office/officeart/2005/8/layout/vList4"/>
    <dgm:cxn modelId="{2629EA2D-5E01-4DAD-B1CF-33DFFB39DFB4}" type="presParOf" srcId="{BD8A7438-4EBF-48DD-943E-AA7B0F85BDFE}" destId="{CDB44F8A-A0AC-4C9C-A8E8-7631A4B88FF7}" srcOrd="2" destOrd="0" presId="urn:microsoft.com/office/officeart/2005/8/layout/vList4"/>
    <dgm:cxn modelId="{6AF66C79-258F-4D71-9861-B2957B086DE5}" type="presParOf" srcId="{E542E2D2-ED60-40D0-A6D0-F2DDB3549C94}" destId="{062D2D11-94BA-4152-ABF3-DCC7A88D1AFF}" srcOrd="3" destOrd="0" presId="urn:microsoft.com/office/officeart/2005/8/layout/vList4"/>
    <dgm:cxn modelId="{9201016D-DBC4-43E4-90F6-2153CEDE76CD}" type="presParOf" srcId="{E542E2D2-ED60-40D0-A6D0-F2DDB3549C94}" destId="{72718C31-BEBD-45EB-80A6-10509A81B749}" srcOrd="4" destOrd="0" presId="urn:microsoft.com/office/officeart/2005/8/layout/vList4"/>
    <dgm:cxn modelId="{A031FD3D-3BB6-484C-9150-7F70EFDB9AA9}" type="presParOf" srcId="{72718C31-BEBD-45EB-80A6-10509A81B749}" destId="{BCF40D0C-3BB7-4D8C-8A52-6C072250C504}" srcOrd="0" destOrd="0" presId="urn:microsoft.com/office/officeart/2005/8/layout/vList4"/>
    <dgm:cxn modelId="{307B4468-BC97-401B-AE39-FA9537967452}" type="presParOf" srcId="{72718C31-BEBD-45EB-80A6-10509A81B749}" destId="{0D1A5C81-ECE0-44D9-A1FD-4FEE65437B92}" srcOrd="1" destOrd="0" presId="urn:microsoft.com/office/officeart/2005/8/layout/vList4"/>
    <dgm:cxn modelId="{7E4980E1-1D51-452E-9B21-E8A19AD66061}" type="presParOf" srcId="{72718C31-BEBD-45EB-80A6-10509A81B749}" destId="{5B9F0B13-DB0B-448A-AA2D-CCF23743348F}" srcOrd="2" destOrd="0" presId="urn:microsoft.com/office/officeart/2005/8/layout/vList4"/>
    <dgm:cxn modelId="{0082C754-ABB1-4DA0-A621-1E3F181E6F1D}" type="presParOf" srcId="{E542E2D2-ED60-40D0-A6D0-F2DDB3549C94}" destId="{918EB7E4-4BA2-4748-82F2-7F1A787EF51B}" srcOrd="5" destOrd="0" presId="urn:microsoft.com/office/officeart/2005/8/layout/vList4"/>
    <dgm:cxn modelId="{F3AE63DF-5A2C-4A88-A57A-06F3375A5832}" type="presParOf" srcId="{E542E2D2-ED60-40D0-A6D0-F2DDB3549C94}" destId="{E5B1FB82-A58D-44E2-A048-C0EC8F1421AA}" srcOrd="6" destOrd="0" presId="urn:microsoft.com/office/officeart/2005/8/layout/vList4"/>
    <dgm:cxn modelId="{6287E823-79A0-49BA-AFD9-3D52F2A20D2F}" type="presParOf" srcId="{E5B1FB82-A58D-44E2-A048-C0EC8F1421AA}" destId="{DA60AE5F-9BC7-43B3-BE21-7DD52BDD6B03}" srcOrd="0" destOrd="0" presId="urn:microsoft.com/office/officeart/2005/8/layout/vList4"/>
    <dgm:cxn modelId="{D2AAAA7C-88C0-4200-A66C-19C648E0CAE6}" type="presParOf" srcId="{E5B1FB82-A58D-44E2-A048-C0EC8F1421AA}" destId="{67D07FB8-A294-4A01-9A47-0F20691949AA}" srcOrd="1" destOrd="0" presId="urn:microsoft.com/office/officeart/2005/8/layout/vList4"/>
    <dgm:cxn modelId="{8DE60510-2DCA-4A13-935A-0314B89F9409}" type="presParOf" srcId="{E5B1FB82-A58D-44E2-A048-C0EC8F1421AA}" destId="{7F6B35BF-C6F2-4A65-8413-D8D1CA0AC176}" srcOrd="2" destOrd="0" presId="urn:microsoft.com/office/officeart/2005/8/layout/vList4"/>
    <dgm:cxn modelId="{278D1AF4-6338-4C01-AC36-103C986C18C9}" type="presParOf" srcId="{E542E2D2-ED60-40D0-A6D0-F2DDB3549C94}" destId="{B392AC9F-8790-4A22-8E93-5B16F99F61C3}" srcOrd="7" destOrd="0" presId="urn:microsoft.com/office/officeart/2005/8/layout/vList4"/>
    <dgm:cxn modelId="{213BF738-9AAC-44B2-A474-1D78E55B7997}" type="presParOf" srcId="{E542E2D2-ED60-40D0-A6D0-F2DDB3549C94}" destId="{5A93CEFC-133A-45AF-A418-CFB425CF9133}" srcOrd="8" destOrd="0" presId="urn:microsoft.com/office/officeart/2005/8/layout/vList4"/>
    <dgm:cxn modelId="{5AD17775-CE98-41E7-B08D-FAB73BDC814B}" type="presParOf" srcId="{5A93CEFC-133A-45AF-A418-CFB425CF9133}" destId="{C6FA9514-A39E-4281-BF6E-C5357A7DEE8D}" srcOrd="0" destOrd="0" presId="urn:microsoft.com/office/officeart/2005/8/layout/vList4"/>
    <dgm:cxn modelId="{5645085F-76B6-48DC-BB99-B11C54408A02}" type="presParOf" srcId="{5A93CEFC-133A-45AF-A418-CFB425CF9133}" destId="{9A23ED90-FA9D-48D3-A52B-5571CD039818}" srcOrd="1" destOrd="0" presId="urn:microsoft.com/office/officeart/2005/8/layout/vList4"/>
    <dgm:cxn modelId="{8F6F213B-1B02-4015-B1F5-7F79FB63C845}" type="presParOf" srcId="{5A93CEFC-133A-45AF-A418-CFB425CF9133}" destId="{3B1E2C34-50D5-4DDB-B180-3700B21F3CF3}" srcOrd="2" destOrd="0" presId="urn:microsoft.com/office/officeart/2005/8/layout/vList4"/>
    <dgm:cxn modelId="{D4B7C55C-07C9-4A59-9EE2-85B08BC8BC05}" type="presParOf" srcId="{E542E2D2-ED60-40D0-A6D0-F2DDB3549C94}" destId="{290029CB-618C-4B7C-BF3B-49A30307B53E}" srcOrd="9" destOrd="0" presId="urn:microsoft.com/office/officeart/2005/8/layout/vList4"/>
    <dgm:cxn modelId="{DEB4A15C-95A5-4C1D-9D29-EE406080D2A1}" type="presParOf" srcId="{E542E2D2-ED60-40D0-A6D0-F2DDB3549C94}" destId="{15A9CC6C-6C89-40DF-BF6E-A1591E25F1EC}" srcOrd="10" destOrd="0" presId="urn:microsoft.com/office/officeart/2005/8/layout/vList4"/>
    <dgm:cxn modelId="{891265FC-8B59-45D8-8AFF-1DCD6A09CA49}" type="presParOf" srcId="{15A9CC6C-6C89-40DF-BF6E-A1591E25F1EC}" destId="{EBEA0610-A984-444D-9D46-12ABE1AED65B}" srcOrd="0" destOrd="0" presId="urn:microsoft.com/office/officeart/2005/8/layout/vList4"/>
    <dgm:cxn modelId="{FB8670CA-8C9B-4061-BF0E-DB730A100392}" type="presParOf" srcId="{15A9CC6C-6C89-40DF-BF6E-A1591E25F1EC}" destId="{EDC272B1-4982-4D96-8276-5DED1B8D01AA}" srcOrd="1" destOrd="0" presId="urn:microsoft.com/office/officeart/2005/8/layout/vList4"/>
    <dgm:cxn modelId="{E944868E-9798-40FF-B694-839D2E167133}" type="presParOf" srcId="{15A9CC6C-6C89-40DF-BF6E-A1591E25F1EC}" destId="{0C917AFC-8EED-485E-9D51-A795B0F64E6C}" srcOrd="2" destOrd="0" presId="urn:microsoft.com/office/officeart/2005/8/layout/vList4"/>
  </dgm:cxnLst>
  <dgm:bg/>
  <dgm:whole>
    <a:ln w="57150"/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241B0A-10EC-4241-A5BA-259B5EC0603B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74AE9912-8140-4542-8920-4C07BF331FDA}">
      <dgm:prSet custT="1"/>
      <dgm:spPr>
        <a:solidFill>
          <a:srgbClr val="002A5A"/>
        </a:solidFill>
      </dgm:spPr>
      <dgm:t>
        <a:bodyPr/>
        <a:lstStyle/>
        <a:p>
          <a:r>
            <a:rPr lang="es-ES_tradnl" sz="2100" b="1" noProof="0" dirty="0">
              <a:latin typeface="Arial" panose="020B0604020202020204" pitchFamily="34" charset="0"/>
              <a:cs typeface="Arial" panose="020B0604020202020204" pitchFamily="34" charset="0"/>
            </a:rPr>
            <a:t>Métricas</a:t>
          </a:r>
          <a:r>
            <a:rPr lang="en-US" sz="2100" b="1" dirty="0">
              <a:latin typeface="Arial" panose="020B0604020202020204" pitchFamily="34" charset="0"/>
              <a:cs typeface="Arial" panose="020B0604020202020204" pitchFamily="34" charset="0"/>
            </a:rPr>
            <a:t> y Progreso</a:t>
          </a:r>
          <a:endParaRPr lang="en-US" sz="2100" b="1" dirty="0">
            <a:latin typeface="Arial" panose="020B0604020202020204" pitchFamily="34" charset="0"/>
            <a:ea typeface="+mn-lt"/>
            <a:cs typeface="Arial" panose="020B0604020202020204" pitchFamily="34" charset="0"/>
          </a:endParaRPr>
        </a:p>
      </dgm:t>
    </dgm:pt>
    <dgm:pt modelId="{9A9C59BE-1205-4C9A-AA6B-5483F916B577}" type="parTrans" cxnId="{FD4D2CE5-88DD-4308-A184-98D492C0FF31}">
      <dgm:prSet/>
      <dgm:spPr/>
      <dgm:t>
        <a:bodyPr/>
        <a:lstStyle/>
        <a:p>
          <a:endParaRPr lang="en-US" sz="2100">
            <a:solidFill>
              <a:schemeClr val="tx1"/>
            </a:solidFill>
            <a:latin typeface="+mn-lt"/>
          </a:endParaRPr>
        </a:p>
      </dgm:t>
    </dgm:pt>
    <dgm:pt modelId="{A18322C9-6C52-4B2E-9F2C-BB083A36DBFD}" type="sibTrans" cxnId="{FD4D2CE5-88DD-4308-A184-98D492C0FF31}">
      <dgm:prSet/>
      <dgm:spPr/>
      <dgm:t>
        <a:bodyPr/>
        <a:lstStyle/>
        <a:p>
          <a:endParaRPr lang="en-US" sz="2100">
            <a:solidFill>
              <a:schemeClr val="tx1"/>
            </a:solidFill>
            <a:latin typeface="+mn-lt"/>
          </a:endParaRPr>
        </a:p>
      </dgm:t>
    </dgm:pt>
    <dgm:pt modelId="{1CFC7070-0DA0-491E-BF76-E0B4CA7658B4}">
      <dgm:prSet phldr="0" custT="1"/>
      <dgm:spPr>
        <a:solidFill>
          <a:srgbClr val="00487D"/>
        </a:solidFill>
      </dgm:spPr>
      <dgm:t>
        <a:bodyPr/>
        <a:lstStyle/>
        <a:p>
          <a:pPr rtl="0"/>
          <a:r>
            <a:rPr lang="en-US" sz="2100" b="1" dirty="0">
              <a:latin typeface="Arial" panose="020B0604020202020204" pitchFamily="34" charset="0"/>
              <a:cs typeface="Arial" panose="020B0604020202020204" pitchFamily="34" charset="0"/>
            </a:rPr>
            <a:t>Auditor</a:t>
          </a:r>
          <a:r>
            <a:rPr lang="es-ES_tradnl" sz="2100" b="1" dirty="0">
              <a:latin typeface="Arial" panose="020B0604020202020204" pitchFamily="34" charset="0"/>
              <a:cs typeface="Arial" panose="020B0604020202020204" pitchFamily="34" charset="0"/>
            </a:rPr>
            <a:t>í</a:t>
          </a:r>
          <a:r>
            <a:rPr lang="en-US" sz="2100" b="1" dirty="0">
              <a:latin typeface="Arial" panose="020B0604020202020204" pitchFamily="34" charset="0"/>
              <a:cs typeface="Arial" panose="020B0604020202020204" pitchFamily="34" charset="0"/>
            </a:rPr>
            <a:t>a </a:t>
          </a:r>
        </a:p>
      </dgm:t>
    </dgm:pt>
    <dgm:pt modelId="{7E67B419-403A-4E41-A08A-8E99743D90D2}" type="parTrans" cxnId="{8371E4AD-8F66-40C0-9310-C4A1DE5E6ECB}">
      <dgm:prSet/>
      <dgm:spPr/>
      <dgm:t>
        <a:bodyPr/>
        <a:lstStyle/>
        <a:p>
          <a:endParaRPr lang="en-US" sz="2100">
            <a:solidFill>
              <a:schemeClr val="tx1"/>
            </a:solidFill>
            <a:latin typeface="+mn-lt"/>
          </a:endParaRPr>
        </a:p>
      </dgm:t>
    </dgm:pt>
    <dgm:pt modelId="{2A0F78C8-D0E5-439B-86DC-1E5A8765FDEC}" type="sibTrans" cxnId="{8371E4AD-8F66-40C0-9310-C4A1DE5E6ECB}">
      <dgm:prSet/>
      <dgm:spPr/>
      <dgm:t>
        <a:bodyPr/>
        <a:lstStyle/>
        <a:p>
          <a:endParaRPr lang="en-US" sz="2100">
            <a:solidFill>
              <a:schemeClr val="tx1"/>
            </a:solidFill>
            <a:latin typeface="+mn-lt"/>
          </a:endParaRPr>
        </a:p>
      </dgm:t>
    </dgm:pt>
    <dgm:pt modelId="{5E215279-BE38-4961-A74C-51C3B1356C5A}">
      <dgm:prSet phldr="0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sz="2100" b="1" dirty="0">
              <a:latin typeface="Arial" panose="020B0604020202020204" pitchFamily="34" charset="0"/>
              <a:cs typeface="Arial" panose="020B0604020202020204" pitchFamily="34" charset="0"/>
            </a:rPr>
            <a:t>Pagos atrasados – Alivio para Deudas de Agua</a:t>
          </a:r>
        </a:p>
      </dgm:t>
    </dgm:pt>
    <dgm:pt modelId="{4B65BE2D-5857-4ED2-A614-93EF0339C343}" type="parTrans" cxnId="{DDA3C198-3F0D-4CCA-ACD6-4E06709DF34C}">
      <dgm:prSet/>
      <dgm:spPr/>
      <dgm:t>
        <a:bodyPr/>
        <a:lstStyle/>
        <a:p>
          <a:endParaRPr lang="en-US" sz="2100">
            <a:latin typeface="+mn-lt"/>
          </a:endParaRPr>
        </a:p>
      </dgm:t>
    </dgm:pt>
    <dgm:pt modelId="{498BAC9A-3820-45BB-98AD-678BDE9A35A7}" type="sibTrans" cxnId="{DDA3C198-3F0D-4CCA-ACD6-4E06709DF34C}">
      <dgm:prSet/>
      <dgm:spPr/>
      <dgm:t>
        <a:bodyPr/>
        <a:lstStyle/>
        <a:p>
          <a:endParaRPr lang="en-US" sz="2100">
            <a:latin typeface="+mn-lt"/>
          </a:endParaRPr>
        </a:p>
      </dgm:t>
    </dgm:pt>
    <dgm:pt modelId="{E49B9251-CABA-4534-A94E-262840586DA2}">
      <dgm:prSet phldr="0" custT="1"/>
      <dgm:spPr>
        <a:solidFill>
          <a:srgbClr val="2A7697"/>
        </a:solidFill>
      </dgm:spPr>
      <dgm:t>
        <a:bodyPr/>
        <a:lstStyle/>
        <a:p>
          <a:r>
            <a:rPr lang="en-US" sz="2100" b="1" dirty="0">
              <a:latin typeface="Arial" panose="020B0604020202020204" pitchFamily="34" charset="0"/>
              <a:cs typeface="Arial" panose="020B0604020202020204" pitchFamily="34" charset="0"/>
            </a:rPr>
            <a:t>Umbral de Asequibilidad</a:t>
          </a:r>
        </a:p>
      </dgm:t>
    </dgm:pt>
    <dgm:pt modelId="{D1783DE9-7D3B-453A-BFC7-0F79A7C37041}" type="parTrans" cxnId="{A9A724C0-C231-4D55-8B38-E9E2E24378B8}">
      <dgm:prSet/>
      <dgm:spPr/>
      <dgm:t>
        <a:bodyPr/>
        <a:lstStyle/>
        <a:p>
          <a:endParaRPr lang="en-US" sz="2100">
            <a:latin typeface="+mn-lt"/>
          </a:endParaRPr>
        </a:p>
      </dgm:t>
    </dgm:pt>
    <dgm:pt modelId="{2F13FD77-50A3-463E-9A13-F36E1C1B2861}" type="sibTrans" cxnId="{A9A724C0-C231-4D55-8B38-E9E2E24378B8}">
      <dgm:prSet/>
      <dgm:spPr/>
      <dgm:t>
        <a:bodyPr/>
        <a:lstStyle/>
        <a:p>
          <a:endParaRPr lang="en-US" sz="2100">
            <a:latin typeface="+mn-lt"/>
          </a:endParaRPr>
        </a:p>
      </dgm:t>
    </dgm:pt>
    <dgm:pt modelId="{CB981AC6-6A94-4E07-BA42-3E3C86DF99A7}">
      <dgm:prSet phldr="0" custT="1"/>
      <dgm:spPr>
        <a:solidFill>
          <a:srgbClr val="1F446E"/>
        </a:solidFill>
      </dgm:spPr>
      <dgm:t>
        <a:bodyPr/>
        <a:lstStyle/>
        <a:p>
          <a:pPr rtl="0"/>
          <a:r>
            <a:rPr lang="en-US" sz="2100" b="0" dirty="0">
              <a:latin typeface="Arial" panose="020B0604020202020204" pitchFamily="34" charset="0"/>
              <a:cs typeface="Arial" panose="020B0604020202020204" pitchFamily="34" charset="0"/>
            </a:rPr>
            <a:t>Respuesta a la </a:t>
          </a:r>
          <a:r>
            <a:rPr lang="es-ES_tradnl" sz="2100" b="0" noProof="0" dirty="0">
              <a:latin typeface="Arial" panose="020B0604020202020204" pitchFamily="34" charset="0"/>
              <a:cs typeface="Arial" panose="020B0604020202020204" pitchFamily="34" charset="0"/>
            </a:rPr>
            <a:t>Sequía</a:t>
          </a:r>
        </a:p>
      </dgm:t>
    </dgm:pt>
    <dgm:pt modelId="{DD19243F-CCCA-4F12-9A83-16303008FCE2}" type="parTrans" cxnId="{40E3DAA2-F237-4D15-B8D1-1B3C0E45F45D}">
      <dgm:prSet/>
      <dgm:spPr/>
      <dgm:t>
        <a:bodyPr/>
        <a:lstStyle/>
        <a:p>
          <a:endParaRPr lang="en-US" sz="2100">
            <a:latin typeface="+mn-lt"/>
          </a:endParaRPr>
        </a:p>
      </dgm:t>
    </dgm:pt>
    <dgm:pt modelId="{11FF7F82-D541-401E-AAE4-6E493A04D0B6}" type="sibTrans" cxnId="{40E3DAA2-F237-4D15-B8D1-1B3C0E45F45D}">
      <dgm:prSet/>
      <dgm:spPr/>
      <dgm:t>
        <a:bodyPr/>
        <a:lstStyle/>
        <a:p>
          <a:endParaRPr lang="en-US" sz="2100">
            <a:latin typeface="+mn-lt"/>
          </a:endParaRPr>
        </a:p>
      </dgm:t>
    </dgm:pt>
    <dgm:pt modelId="{30D63C4A-9F45-4755-9921-5F8CE45435E6}" type="pres">
      <dgm:prSet presAssocID="{CE241B0A-10EC-4241-A5BA-259B5EC0603B}" presName="linear" presStyleCnt="0">
        <dgm:presLayoutVars>
          <dgm:animLvl val="lvl"/>
          <dgm:resizeHandles val="exact"/>
        </dgm:presLayoutVars>
      </dgm:prSet>
      <dgm:spPr/>
    </dgm:pt>
    <dgm:pt modelId="{8BF34F02-9C92-4D11-BB38-993BBA68378D}" type="pres">
      <dgm:prSet presAssocID="{74AE9912-8140-4542-8920-4C07BF331FDA}" presName="parentText" presStyleLbl="node1" presStyleIdx="0" presStyleCnt="5" custLinFactNeighborY="0">
        <dgm:presLayoutVars>
          <dgm:chMax val="0"/>
          <dgm:bulletEnabled val="1"/>
        </dgm:presLayoutVars>
      </dgm:prSet>
      <dgm:spPr/>
    </dgm:pt>
    <dgm:pt modelId="{D7E6DE90-D06E-4ED9-96E0-BD9DC40329D2}" type="pres">
      <dgm:prSet presAssocID="{A18322C9-6C52-4B2E-9F2C-BB083A36DBFD}" presName="spacer" presStyleCnt="0"/>
      <dgm:spPr/>
    </dgm:pt>
    <dgm:pt modelId="{1553FDC0-D473-4FB4-A1FD-F269F5069B6A}" type="pres">
      <dgm:prSet presAssocID="{1CFC7070-0DA0-491E-BF76-E0B4CA7658B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F5B2E9C-1A9F-40C3-96CE-D10C9F542A3E}" type="pres">
      <dgm:prSet presAssocID="{2A0F78C8-D0E5-439B-86DC-1E5A8765FDEC}" presName="spacer" presStyleCnt="0"/>
      <dgm:spPr/>
    </dgm:pt>
    <dgm:pt modelId="{B5654FEC-78DA-420E-AE13-E623954AB51D}" type="pres">
      <dgm:prSet presAssocID="{5E215279-BE38-4961-A74C-51C3B1356C5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2937BB1-91DB-4885-BE12-12180FDDC733}" type="pres">
      <dgm:prSet presAssocID="{498BAC9A-3820-45BB-98AD-678BDE9A35A7}" presName="spacer" presStyleCnt="0"/>
      <dgm:spPr/>
    </dgm:pt>
    <dgm:pt modelId="{E25DED45-4320-41B2-A639-C4C117B27E3E}" type="pres">
      <dgm:prSet presAssocID="{E49B9251-CABA-4534-A94E-262840586DA2}" presName="parentText" presStyleLbl="node1" presStyleIdx="3" presStyleCnt="5" custLinFactNeighborY="-18764">
        <dgm:presLayoutVars>
          <dgm:chMax val="0"/>
          <dgm:bulletEnabled val="1"/>
        </dgm:presLayoutVars>
      </dgm:prSet>
      <dgm:spPr/>
    </dgm:pt>
    <dgm:pt modelId="{165FC09F-C532-4B50-A3E7-B8FD0CBD30EE}" type="pres">
      <dgm:prSet presAssocID="{2F13FD77-50A3-463E-9A13-F36E1C1B2861}" presName="spacer" presStyleCnt="0"/>
      <dgm:spPr/>
    </dgm:pt>
    <dgm:pt modelId="{225B05D4-32F7-4787-AD8C-EF065981AFA7}" type="pres">
      <dgm:prSet presAssocID="{CB981AC6-6A94-4E07-BA42-3E3C86DF99A7}" presName="parentText" presStyleLbl="node1" presStyleIdx="4" presStyleCnt="5" custLinFactNeighborY="-12507">
        <dgm:presLayoutVars>
          <dgm:chMax val="0"/>
          <dgm:bulletEnabled val="1"/>
        </dgm:presLayoutVars>
      </dgm:prSet>
      <dgm:spPr/>
    </dgm:pt>
  </dgm:ptLst>
  <dgm:cxnLst>
    <dgm:cxn modelId="{BFA9FA06-F25A-4BB0-8FF6-4BC6FE9E04C7}" type="presOf" srcId="{CB981AC6-6A94-4E07-BA42-3E3C86DF99A7}" destId="{225B05D4-32F7-4787-AD8C-EF065981AFA7}" srcOrd="0" destOrd="0" presId="urn:microsoft.com/office/officeart/2005/8/layout/vList2"/>
    <dgm:cxn modelId="{A06D5C23-BFE5-4923-B4DF-485C58107DC4}" type="presOf" srcId="{E49B9251-CABA-4534-A94E-262840586DA2}" destId="{E25DED45-4320-41B2-A639-C4C117B27E3E}" srcOrd="0" destOrd="0" presId="urn:microsoft.com/office/officeart/2005/8/layout/vList2"/>
    <dgm:cxn modelId="{352E3632-AF76-4D40-AD95-22D66D9090C5}" type="presOf" srcId="{1CFC7070-0DA0-491E-BF76-E0B4CA7658B4}" destId="{1553FDC0-D473-4FB4-A1FD-F269F5069B6A}" srcOrd="0" destOrd="0" presId="urn:microsoft.com/office/officeart/2005/8/layout/vList2"/>
    <dgm:cxn modelId="{34E64E38-BAAE-4989-96CE-21B428FEBBD4}" type="presOf" srcId="{5E215279-BE38-4961-A74C-51C3B1356C5A}" destId="{B5654FEC-78DA-420E-AE13-E623954AB51D}" srcOrd="0" destOrd="0" presId="urn:microsoft.com/office/officeart/2005/8/layout/vList2"/>
    <dgm:cxn modelId="{A0427E3A-F9C7-47F6-A1A1-733B952544A7}" type="presOf" srcId="{CE241B0A-10EC-4241-A5BA-259B5EC0603B}" destId="{30D63C4A-9F45-4755-9921-5F8CE45435E6}" srcOrd="0" destOrd="0" presId="urn:microsoft.com/office/officeart/2005/8/layout/vList2"/>
    <dgm:cxn modelId="{DDA3C198-3F0D-4CCA-ACD6-4E06709DF34C}" srcId="{CE241B0A-10EC-4241-A5BA-259B5EC0603B}" destId="{5E215279-BE38-4961-A74C-51C3B1356C5A}" srcOrd="2" destOrd="0" parTransId="{4B65BE2D-5857-4ED2-A614-93EF0339C343}" sibTransId="{498BAC9A-3820-45BB-98AD-678BDE9A35A7}"/>
    <dgm:cxn modelId="{40E3DAA2-F237-4D15-B8D1-1B3C0E45F45D}" srcId="{CE241B0A-10EC-4241-A5BA-259B5EC0603B}" destId="{CB981AC6-6A94-4E07-BA42-3E3C86DF99A7}" srcOrd="4" destOrd="0" parTransId="{DD19243F-CCCA-4F12-9A83-16303008FCE2}" sibTransId="{11FF7F82-D541-401E-AAE4-6E493A04D0B6}"/>
    <dgm:cxn modelId="{8371E4AD-8F66-40C0-9310-C4A1DE5E6ECB}" srcId="{CE241B0A-10EC-4241-A5BA-259B5EC0603B}" destId="{1CFC7070-0DA0-491E-BF76-E0B4CA7658B4}" srcOrd="1" destOrd="0" parTransId="{7E67B419-403A-4E41-A08A-8E99743D90D2}" sibTransId="{2A0F78C8-D0E5-439B-86DC-1E5A8765FDEC}"/>
    <dgm:cxn modelId="{A9A724C0-C231-4D55-8B38-E9E2E24378B8}" srcId="{CE241B0A-10EC-4241-A5BA-259B5EC0603B}" destId="{E49B9251-CABA-4534-A94E-262840586DA2}" srcOrd="3" destOrd="0" parTransId="{D1783DE9-7D3B-453A-BFC7-0F79A7C37041}" sibTransId="{2F13FD77-50A3-463E-9A13-F36E1C1B2861}"/>
    <dgm:cxn modelId="{FD4D2CE5-88DD-4308-A184-98D492C0FF31}" srcId="{CE241B0A-10EC-4241-A5BA-259B5EC0603B}" destId="{74AE9912-8140-4542-8920-4C07BF331FDA}" srcOrd="0" destOrd="0" parTransId="{9A9C59BE-1205-4C9A-AA6B-5483F916B577}" sibTransId="{A18322C9-6C52-4B2E-9F2C-BB083A36DBFD}"/>
    <dgm:cxn modelId="{FCD7C1F8-D19C-4346-940F-63BD19828E85}" type="presOf" srcId="{74AE9912-8140-4542-8920-4C07BF331FDA}" destId="{8BF34F02-9C92-4D11-BB38-993BBA68378D}" srcOrd="0" destOrd="0" presId="urn:microsoft.com/office/officeart/2005/8/layout/vList2"/>
    <dgm:cxn modelId="{F6EE78B7-FAF9-4074-80B1-3749058F22A7}" type="presParOf" srcId="{30D63C4A-9F45-4755-9921-5F8CE45435E6}" destId="{8BF34F02-9C92-4D11-BB38-993BBA68378D}" srcOrd="0" destOrd="0" presId="urn:microsoft.com/office/officeart/2005/8/layout/vList2"/>
    <dgm:cxn modelId="{D58AFF37-D396-4E56-964E-70D08DAD9DE7}" type="presParOf" srcId="{30D63C4A-9F45-4755-9921-5F8CE45435E6}" destId="{D7E6DE90-D06E-4ED9-96E0-BD9DC40329D2}" srcOrd="1" destOrd="0" presId="urn:microsoft.com/office/officeart/2005/8/layout/vList2"/>
    <dgm:cxn modelId="{6007751B-FA30-41EA-9E29-D8EAEC28BE35}" type="presParOf" srcId="{30D63C4A-9F45-4755-9921-5F8CE45435E6}" destId="{1553FDC0-D473-4FB4-A1FD-F269F5069B6A}" srcOrd="2" destOrd="0" presId="urn:microsoft.com/office/officeart/2005/8/layout/vList2"/>
    <dgm:cxn modelId="{5EED38DB-1380-45B5-BA2A-BB6FC819EE1A}" type="presParOf" srcId="{30D63C4A-9F45-4755-9921-5F8CE45435E6}" destId="{BF5B2E9C-1A9F-40C3-96CE-D10C9F542A3E}" srcOrd="3" destOrd="0" presId="urn:microsoft.com/office/officeart/2005/8/layout/vList2"/>
    <dgm:cxn modelId="{3D4D6AEA-018A-4F09-B85F-E4DBF26F9F67}" type="presParOf" srcId="{30D63C4A-9F45-4755-9921-5F8CE45435E6}" destId="{B5654FEC-78DA-420E-AE13-E623954AB51D}" srcOrd="4" destOrd="0" presId="urn:microsoft.com/office/officeart/2005/8/layout/vList2"/>
    <dgm:cxn modelId="{B9B226A8-3738-4AE9-B3C8-6D426CA2DC08}" type="presParOf" srcId="{30D63C4A-9F45-4755-9921-5F8CE45435E6}" destId="{12937BB1-91DB-4885-BE12-12180FDDC733}" srcOrd="5" destOrd="0" presId="urn:microsoft.com/office/officeart/2005/8/layout/vList2"/>
    <dgm:cxn modelId="{0B3E4861-C7F8-4AE3-9246-F8FEA2B7C3C4}" type="presParOf" srcId="{30D63C4A-9F45-4755-9921-5F8CE45435E6}" destId="{E25DED45-4320-41B2-A639-C4C117B27E3E}" srcOrd="6" destOrd="0" presId="urn:microsoft.com/office/officeart/2005/8/layout/vList2"/>
    <dgm:cxn modelId="{DFAFD3DC-DACC-4BA4-B835-59E662015116}" type="presParOf" srcId="{30D63C4A-9F45-4755-9921-5F8CE45435E6}" destId="{165FC09F-C532-4B50-A3E7-B8FD0CBD30EE}" srcOrd="7" destOrd="0" presId="urn:microsoft.com/office/officeart/2005/8/layout/vList2"/>
    <dgm:cxn modelId="{72E03059-17C9-4445-BAF5-9FF8AFCA6CA8}" type="presParOf" srcId="{30D63C4A-9F45-4755-9921-5F8CE45435E6}" destId="{225B05D4-32F7-4787-AD8C-EF065981AFA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241B0A-10EC-4241-A5BA-259B5EC0603B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74AE9912-8140-4542-8920-4C07BF331FDA}">
      <dgm:prSet custT="1"/>
      <dgm:spPr>
        <a:solidFill>
          <a:srgbClr val="002A5A"/>
        </a:solidFill>
      </dgm:spPr>
      <dgm:t>
        <a:bodyPr/>
        <a:lstStyle/>
        <a:p>
          <a:r>
            <a:rPr lang="en-US" sz="2100" b="1" dirty="0">
              <a:latin typeface="+mn-lt"/>
              <a:ea typeface="+mn-lt"/>
              <a:cs typeface="+mn-lt"/>
            </a:rPr>
            <a:t>Mejoras del Proceso</a:t>
          </a:r>
        </a:p>
      </dgm:t>
    </dgm:pt>
    <dgm:pt modelId="{9A9C59BE-1205-4C9A-AA6B-5483F916B577}" type="parTrans" cxnId="{FD4D2CE5-88DD-4308-A184-98D492C0FF31}">
      <dgm:prSet/>
      <dgm:spPr/>
      <dgm:t>
        <a:bodyPr/>
        <a:lstStyle/>
        <a:p>
          <a:endParaRPr lang="en-US" sz="2100">
            <a:solidFill>
              <a:schemeClr val="tx1"/>
            </a:solidFill>
            <a:latin typeface="+mn-lt"/>
          </a:endParaRPr>
        </a:p>
      </dgm:t>
    </dgm:pt>
    <dgm:pt modelId="{A18322C9-6C52-4B2E-9F2C-BB083A36DBFD}" type="sibTrans" cxnId="{FD4D2CE5-88DD-4308-A184-98D492C0FF31}">
      <dgm:prSet/>
      <dgm:spPr/>
      <dgm:t>
        <a:bodyPr/>
        <a:lstStyle/>
        <a:p>
          <a:endParaRPr lang="en-US" sz="2100">
            <a:solidFill>
              <a:schemeClr val="tx1"/>
            </a:solidFill>
            <a:latin typeface="+mn-lt"/>
          </a:endParaRPr>
        </a:p>
      </dgm:t>
    </dgm:pt>
    <dgm:pt modelId="{1CFC7070-0DA0-491E-BF76-E0B4CA7658B4}">
      <dgm:prSet phldr="0" custT="1"/>
      <dgm:spPr>
        <a:solidFill>
          <a:srgbClr val="00487D"/>
        </a:solidFill>
      </dgm:spPr>
      <dgm:t>
        <a:bodyPr/>
        <a:lstStyle/>
        <a:p>
          <a:pPr rtl="0"/>
          <a:r>
            <a:rPr lang="en-US" sz="2100" b="0" dirty="0">
              <a:latin typeface="+mn-lt"/>
            </a:rPr>
            <a:t>Fondos de </a:t>
          </a:r>
          <a:r>
            <a:rPr lang="en-US" sz="2100" b="0" dirty="0" err="1">
              <a:latin typeface="+mn-lt"/>
            </a:rPr>
            <a:t>Infraestructura</a:t>
          </a:r>
          <a:r>
            <a:rPr lang="en-US" sz="2100" b="0" dirty="0">
              <a:latin typeface="+mn-lt"/>
            </a:rPr>
            <a:t> de </a:t>
          </a:r>
          <a:r>
            <a:rPr lang="en-US" sz="2100" b="0" dirty="0" err="1">
              <a:latin typeface="+mn-lt"/>
            </a:rPr>
            <a:t>Aguas</a:t>
          </a:r>
          <a:r>
            <a:rPr lang="en-US" sz="2100" b="0" dirty="0">
              <a:latin typeface="+mn-lt"/>
            </a:rPr>
            <a:t> </a:t>
          </a:r>
          <a:r>
            <a:rPr lang="en-US" sz="2100" b="0" dirty="0" err="1">
              <a:latin typeface="+mn-lt"/>
            </a:rPr>
            <a:t>Residuales</a:t>
          </a:r>
          <a:endParaRPr lang="en-US" sz="2100" b="0" dirty="0">
            <a:latin typeface="+mn-lt"/>
          </a:endParaRPr>
        </a:p>
      </dgm:t>
    </dgm:pt>
    <dgm:pt modelId="{7E67B419-403A-4E41-A08A-8E99743D90D2}" type="parTrans" cxnId="{8371E4AD-8F66-40C0-9310-C4A1DE5E6ECB}">
      <dgm:prSet/>
      <dgm:spPr/>
      <dgm:t>
        <a:bodyPr/>
        <a:lstStyle/>
        <a:p>
          <a:endParaRPr lang="en-US" sz="2100">
            <a:solidFill>
              <a:schemeClr val="tx1"/>
            </a:solidFill>
            <a:latin typeface="+mn-lt"/>
          </a:endParaRPr>
        </a:p>
      </dgm:t>
    </dgm:pt>
    <dgm:pt modelId="{2A0F78C8-D0E5-439B-86DC-1E5A8765FDEC}" type="sibTrans" cxnId="{8371E4AD-8F66-40C0-9310-C4A1DE5E6ECB}">
      <dgm:prSet/>
      <dgm:spPr/>
      <dgm:t>
        <a:bodyPr/>
        <a:lstStyle/>
        <a:p>
          <a:endParaRPr lang="en-US" sz="2100">
            <a:solidFill>
              <a:schemeClr val="tx1"/>
            </a:solidFill>
            <a:latin typeface="+mn-lt"/>
          </a:endParaRPr>
        </a:p>
      </dgm:t>
    </dgm:pt>
    <dgm:pt modelId="{5E215279-BE38-4961-A74C-51C3B1356C5A}">
      <dgm:prSet phldr="0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sz="2100" b="1" dirty="0">
              <a:latin typeface="Arial" panose="020B0604020202020204" pitchFamily="34" charset="0"/>
              <a:cs typeface="Arial" panose="020B0604020202020204" pitchFamily="34" charset="0"/>
            </a:rPr>
            <a:t>Resolución de Equidad Racial</a:t>
          </a:r>
        </a:p>
      </dgm:t>
    </dgm:pt>
    <dgm:pt modelId="{4B65BE2D-5857-4ED2-A614-93EF0339C343}" type="parTrans" cxnId="{DDA3C198-3F0D-4CCA-ACD6-4E06709DF34C}">
      <dgm:prSet/>
      <dgm:spPr/>
      <dgm:t>
        <a:bodyPr/>
        <a:lstStyle/>
        <a:p>
          <a:endParaRPr lang="en-US" sz="2100">
            <a:latin typeface="+mn-lt"/>
          </a:endParaRPr>
        </a:p>
      </dgm:t>
    </dgm:pt>
    <dgm:pt modelId="{498BAC9A-3820-45BB-98AD-678BDE9A35A7}" type="sibTrans" cxnId="{DDA3C198-3F0D-4CCA-ACD6-4E06709DF34C}">
      <dgm:prSet/>
      <dgm:spPr/>
      <dgm:t>
        <a:bodyPr/>
        <a:lstStyle/>
        <a:p>
          <a:endParaRPr lang="en-US" sz="2100">
            <a:latin typeface="+mn-lt"/>
          </a:endParaRPr>
        </a:p>
      </dgm:t>
    </dgm:pt>
    <dgm:pt modelId="{E49B9251-CABA-4534-A94E-262840586DA2}">
      <dgm:prSet phldr="0" custT="1"/>
      <dgm:spPr>
        <a:solidFill>
          <a:srgbClr val="2A7697"/>
        </a:solidFill>
      </dgm:spPr>
      <dgm:t>
        <a:bodyPr/>
        <a:lstStyle/>
        <a:p>
          <a:r>
            <a:rPr lang="en-US" sz="2100" b="1" dirty="0">
              <a:latin typeface="Arial" panose="020B0604020202020204" pitchFamily="34" charset="0"/>
              <a:cs typeface="Arial" panose="020B0604020202020204" pitchFamily="34" charset="0"/>
            </a:rPr>
            <a:t>Punto de Uso</a:t>
          </a:r>
        </a:p>
      </dgm:t>
    </dgm:pt>
    <dgm:pt modelId="{D1783DE9-7D3B-453A-BFC7-0F79A7C37041}" type="parTrans" cxnId="{A9A724C0-C231-4D55-8B38-E9E2E24378B8}">
      <dgm:prSet/>
      <dgm:spPr/>
      <dgm:t>
        <a:bodyPr/>
        <a:lstStyle/>
        <a:p>
          <a:endParaRPr lang="en-US" sz="2100">
            <a:latin typeface="+mn-lt"/>
          </a:endParaRPr>
        </a:p>
      </dgm:t>
    </dgm:pt>
    <dgm:pt modelId="{2F13FD77-50A3-463E-9A13-F36E1C1B2861}" type="sibTrans" cxnId="{A9A724C0-C231-4D55-8B38-E9E2E24378B8}">
      <dgm:prSet/>
      <dgm:spPr/>
      <dgm:t>
        <a:bodyPr/>
        <a:lstStyle/>
        <a:p>
          <a:endParaRPr lang="en-US" sz="2100">
            <a:latin typeface="+mn-lt"/>
          </a:endParaRPr>
        </a:p>
      </dgm:t>
    </dgm:pt>
    <dgm:pt modelId="{CB981AC6-6A94-4E07-BA42-3E3C86DF99A7}">
      <dgm:prSet phldr="0" custT="1"/>
      <dgm:spPr>
        <a:solidFill>
          <a:srgbClr val="1F446E"/>
        </a:solidFill>
      </dgm:spPr>
      <dgm:t>
        <a:bodyPr/>
        <a:lstStyle/>
        <a:p>
          <a:pPr rtl="0"/>
          <a:r>
            <a:rPr lang="en-US" sz="2100" b="1" dirty="0">
              <a:latin typeface="Arial" panose="020B0604020202020204" pitchFamily="34" charset="0"/>
              <a:cs typeface="Arial" panose="020B0604020202020204" pitchFamily="34" charset="0"/>
            </a:rPr>
            <a:t>Actualizaciones </a:t>
          </a:r>
          <a:r>
            <a:rPr lang="en-US" sz="2100" b="1" dirty="0" err="1">
              <a:latin typeface="Arial" panose="020B0604020202020204" pitchFamily="34" charset="0"/>
              <a:cs typeface="Arial" panose="020B0604020202020204" pitchFamily="34" charset="0"/>
            </a:rPr>
            <a:t>Legislativas</a:t>
          </a:r>
          <a:endParaRPr lang="en-US" sz="2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19243F-CCCA-4F12-9A83-16303008FCE2}" type="parTrans" cxnId="{40E3DAA2-F237-4D15-B8D1-1B3C0E45F45D}">
      <dgm:prSet/>
      <dgm:spPr/>
      <dgm:t>
        <a:bodyPr/>
        <a:lstStyle/>
        <a:p>
          <a:endParaRPr lang="en-US" sz="2100">
            <a:latin typeface="+mn-lt"/>
          </a:endParaRPr>
        </a:p>
      </dgm:t>
    </dgm:pt>
    <dgm:pt modelId="{11FF7F82-D541-401E-AAE4-6E493A04D0B6}" type="sibTrans" cxnId="{40E3DAA2-F237-4D15-B8D1-1B3C0E45F45D}">
      <dgm:prSet/>
      <dgm:spPr/>
      <dgm:t>
        <a:bodyPr/>
        <a:lstStyle/>
        <a:p>
          <a:endParaRPr lang="en-US" sz="2100">
            <a:latin typeface="+mn-lt"/>
          </a:endParaRPr>
        </a:p>
      </dgm:t>
    </dgm:pt>
    <dgm:pt modelId="{30D63C4A-9F45-4755-9921-5F8CE45435E6}" type="pres">
      <dgm:prSet presAssocID="{CE241B0A-10EC-4241-A5BA-259B5EC0603B}" presName="linear" presStyleCnt="0">
        <dgm:presLayoutVars>
          <dgm:animLvl val="lvl"/>
          <dgm:resizeHandles val="exact"/>
        </dgm:presLayoutVars>
      </dgm:prSet>
      <dgm:spPr/>
    </dgm:pt>
    <dgm:pt modelId="{8BF34F02-9C92-4D11-BB38-993BBA68378D}" type="pres">
      <dgm:prSet presAssocID="{74AE9912-8140-4542-8920-4C07BF331FDA}" presName="parentText" presStyleLbl="node1" presStyleIdx="0" presStyleCnt="5" custScaleY="175352" custLinFactY="-205654" custLinFactNeighborX="-467" custLinFactNeighborY="-300000">
        <dgm:presLayoutVars>
          <dgm:chMax val="0"/>
          <dgm:bulletEnabled val="1"/>
        </dgm:presLayoutVars>
      </dgm:prSet>
      <dgm:spPr/>
    </dgm:pt>
    <dgm:pt modelId="{D7E6DE90-D06E-4ED9-96E0-BD9DC40329D2}" type="pres">
      <dgm:prSet presAssocID="{A18322C9-6C52-4B2E-9F2C-BB083A36DBFD}" presName="spacer" presStyleCnt="0"/>
      <dgm:spPr/>
    </dgm:pt>
    <dgm:pt modelId="{1553FDC0-D473-4FB4-A1FD-F269F5069B6A}" type="pres">
      <dgm:prSet presAssocID="{1CFC7070-0DA0-491E-BF76-E0B4CA7658B4}" presName="parentText" presStyleLbl="node1" presStyleIdx="1" presStyleCnt="5" custScaleY="156876" custLinFactY="-26655" custLinFactNeighborY="-100000">
        <dgm:presLayoutVars>
          <dgm:chMax val="0"/>
          <dgm:bulletEnabled val="1"/>
        </dgm:presLayoutVars>
      </dgm:prSet>
      <dgm:spPr/>
    </dgm:pt>
    <dgm:pt modelId="{BF5B2E9C-1A9F-40C3-96CE-D10C9F542A3E}" type="pres">
      <dgm:prSet presAssocID="{2A0F78C8-D0E5-439B-86DC-1E5A8765FDEC}" presName="spacer" presStyleCnt="0"/>
      <dgm:spPr/>
    </dgm:pt>
    <dgm:pt modelId="{B5654FEC-78DA-420E-AE13-E623954AB51D}" type="pres">
      <dgm:prSet presAssocID="{5E215279-BE38-4961-A74C-51C3B1356C5A}" presName="parentText" presStyleLbl="node1" presStyleIdx="2" presStyleCnt="5" custScaleY="145961" custLinFactY="-17487" custLinFactNeighborY="-100000">
        <dgm:presLayoutVars>
          <dgm:chMax val="0"/>
          <dgm:bulletEnabled val="1"/>
        </dgm:presLayoutVars>
      </dgm:prSet>
      <dgm:spPr/>
    </dgm:pt>
    <dgm:pt modelId="{12937BB1-91DB-4885-BE12-12180FDDC733}" type="pres">
      <dgm:prSet presAssocID="{498BAC9A-3820-45BB-98AD-678BDE9A35A7}" presName="spacer" presStyleCnt="0"/>
      <dgm:spPr/>
    </dgm:pt>
    <dgm:pt modelId="{E25DED45-4320-41B2-A639-C4C117B27E3E}" type="pres">
      <dgm:prSet presAssocID="{E49B9251-CABA-4534-A94E-262840586DA2}" presName="parentText" presStyleLbl="node1" presStyleIdx="3" presStyleCnt="5" custScaleY="146476" custLinFactY="-15594" custLinFactNeighborY="-100000">
        <dgm:presLayoutVars>
          <dgm:chMax val="0"/>
          <dgm:bulletEnabled val="1"/>
        </dgm:presLayoutVars>
      </dgm:prSet>
      <dgm:spPr/>
    </dgm:pt>
    <dgm:pt modelId="{165FC09F-C532-4B50-A3E7-B8FD0CBD30EE}" type="pres">
      <dgm:prSet presAssocID="{2F13FD77-50A3-463E-9A13-F36E1C1B2861}" presName="spacer" presStyleCnt="0"/>
      <dgm:spPr/>
    </dgm:pt>
    <dgm:pt modelId="{225B05D4-32F7-4787-AD8C-EF065981AFA7}" type="pres">
      <dgm:prSet presAssocID="{CB981AC6-6A94-4E07-BA42-3E3C86DF99A7}" presName="parentText" presStyleLbl="node1" presStyleIdx="4" presStyleCnt="5" custScaleY="137785" custLinFactY="-2270" custLinFactNeighborY="-100000">
        <dgm:presLayoutVars>
          <dgm:chMax val="0"/>
          <dgm:bulletEnabled val="1"/>
        </dgm:presLayoutVars>
      </dgm:prSet>
      <dgm:spPr/>
    </dgm:pt>
  </dgm:ptLst>
  <dgm:cxnLst>
    <dgm:cxn modelId="{BFA9FA06-F25A-4BB0-8FF6-4BC6FE9E04C7}" type="presOf" srcId="{CB981AC6-6A94-4E07-BA42-3E3C86DF99A7}" destId="{225B05D4-32F7-4787-AD8C-EF065981AFA7}" srcOrd="0" destOrd="0" presId="urn:microsoft.com/office/officeart/2005/8/layout/vList2"/>
    <dgm:cxn modelId="{A06D5C23-BFE5-4923-B4DF-485C58107DC4}" type="presOf" srcId="{E49B9251-CABA-4534-A94E-262840586DA2}" destId="{E25DED45-4320-41B2-A639-C4C117B27E3E}" srcOrd="0" destOrd="0" presId="urn:microsoft.com/office/officeart/2005/8/layout/vList2"/>
    <dgm:cxn modelId="{352E3632-AF76-4D40-AD95-22D66D9090C5}" type="presOf" srcId="{1CFC7070-0DA0-491E-BF76-E0B4CA7658B4}" destId="{1553FDC0-D473-4FB4-A1FD-F269F5069B6A}" srcOrd="0" destOrd="0" presId="urn:microsoft.com/office/officeart/2005/8/layout/vList2"/>
    <dgm:cxn modelId="{34E64E38-BAAE-4989-96CE-21B428FEBBD4}" type="presOf" srcId="{5E215279-BE38-4961-A74C-51C3B1356C5A}" destId="{B5654FEC-78DA-420E-AE13-E623954AB51D}" srcOrd="0" destOrd="0" presId="urn:microsoft.com/office/officeart/2005/8/layout/vList2"/>
    <dgm:cxn modelId="{A0427E3A-F9C7-47F6-A1A1-733B952544A7}" type="presOf" srcId="{CE241B0A-10EC-4241-A5BA-259B5EC0603B}" destId="{30D63C4A-9F45-4755-9921-5F8CE45435E6}" srcOrd="0" destOrd="0" presId="urn:microsoft.com/office/officeart/2005/8/layout/vList2"/>
    <dgm:cxn modelId="{DDA3C198-3F0D-4CCA-ACD6-4E06709DF34C}" srcId="{CE241B0A-10EC-4241-A5BA-259B5EC0603B}" destId="{5E215279-BE38-4961-A74C-51C3B1356C5A}" srcOrd="2" destOrd="0" parTransId="{4B65BE2D-5857-4ED2-A614-93EF0339C343}" sibTransId="{498BAC9A-3820-45BB-98AD-678BDE9A35A7}"/>
    <dgm:cxn modelId="{40E3DAA2-F237-4D15-B8D1-1B3C0E45F45D}" srcId="{CE241B0A-10EC-4241-A5BA-259B5EC0603B}" destId="{CB981AC6-6A94-4E07-BA42-3E3C86DF99A7}" srcOrd="4" destOrd="0" parTransId="{DD19243F-CCCA-4F12-9A83-16303008FCE2}" sibTransId="{11FF7F82-D541-401E-AAE4-6E493A04D0B6}"/>
    <dgm:cxn modelId="{8371E4AD-8F66-40C0-9310-C4A1DE5E6ECB}" srcId="{CE241B0A-10EC-4241-A5BA-259B5EC0603B}" destId="{1CFC7070-0DA0-491E-BF76-E0B4CA7658B4}" srcOrd="1" destOrd="0" parTransId="{7E67B419-403A-4E41-A08A-8E99743D90D2}" sibTransId="{2A0F78C8-D0E5-439B-86DC-1E5A8765FDEC}"/>
    <dgm:cxn modelId="{A9A724C0-C231-4D55-8B38-E9E2E24378B8}" srcId="{CE241B0A-10EC-4241-A5BA-259B5EC0603B}" destId="{E49B9251-CABA-4534-A94E-262840586DA2}" srcOrd="3" destOrd="0" parTransId="{D1783DE9-7D3B-453A-BFC7-0F79A7C37041}" sibTransId="{2F13FD77-50A3-463E-9A13-F36E1C1B2861}"/>
    <dgm:cxn modelId="{FD4D2CE5-88DD-4308-A184-98D492C0FF31}" srcId="{CE241B0A-10EC-4241-A5BA-259B5EC0603B}" destId="{74AE9912-8140-4542-8920-4C07BF331FDA}" srcOrd="0" destOrd="0" parTransId="{9A9C59BE-1205-4C9A-AA6B-5483F916B577}" sibTransId="{A18322C9-6C52-4B2E-9F2C-BB083A36DBFD}"/>
    <dgm:cxn modelId="{FCD7C1F8-D19C-4346-940F-63BD19828E85}" type="presOf" srcId="{74AE9912-8140-4542-8920-4C07BF331FDA}" destId="{8BF34F02-9C92-4D11-BB38-993BBA68378D}" srcOrd="0" destOrd="0" presId="urn:microsoft.com/office/officeart/2005/8/layout/vList2"/>
    <dgm:cxn modelId="{F6EE78B7-FAF9-4074-80B1-3749058F22A7}" type="presParOf" srcId="{30D63C4A-9F45-4755-9921-5F8CE45435E6}" destId="{8BF34F02-9C92-4D11-BB38-993BBA68378D}" srcOrd="0" destOrd="0" presId="urn:microsoft.com/office/officeart/2005/8/layout/vList2"/>
    <dgm:cxn modelId="{D58AFF37-D396-4E56-964E-70D08DAD9DE7}" type="presParOf" srcId="{30D63C4A-9F45-4755-9921-5F8CE45435E6}" destId="{D7E6DE90-D06E-4ED9-96E0-BD9DC40329D2}" srcOrd="1" destOrd="0" presId="urn:microsoft.com/office/officeart/2005/8/layout/vList2"/>
    <dgm:cxn modelId="{6007751B-FA30-41EA-9E29-D8EAEC28BE35}" type="presParOf" srcId="{30D63C4A-9F45-4755-9921-5F8CE45435E6}" destId="{1553FDC0-D473-4FB4-A1FD-F269F5069B6A}" srcOrd="2" destOrd="0" presId="urn:microsoft.com/office/officeart/2005/8/layout/vList2"/>
    <dgm:cxn modelId="{5EED38DB-1380-45B5-BA2A-BB6FC819EE1A}" type="presParOf" srcId="{30D63C4A-9F45-4755-9921-5F8CE45435E6}" destId="{BF5B2E9C-1A9F-40C3-96CE-D10C9F542A3E}" srcOrd="3" destOrd="0" presId="urn:microsoft.com/office/officeart/2005/8/layout/vList2"/>
    <dgm:cxn modelId="{3D4D6AEA-018A-4F09-B85F-E4DBF26F9F67}" type="presParOf" srcId="{30D63C4A-9F45-4755-9921-5F8CE45435E6}" destId="{B5654FEC-78DA-420E-AE13-E623954AB51D}" srcOrd="4" destOrd="0" presId="urn:microsoft.com/office/officeart/2005/8/layout/vList2"/>
    <dgm:cxn modelId="{B9B226A8-3738-4AE9-B3C8-6D426CA2DC08}" type="presParOf" srcId="{30D63C4A-9F45-4755-9921-5F8CE45435E6}" destId="{12937BB1-91DB-4885-BE12-12180FDDC733}" srcOrd="5" destOrd="0" presId="urn:microsoft.com/office/officeart/2005/8/layout/vList2"/>
    <dgm:cxn modelId="{0B3E4861-C7F8-4AE3-9246-F8FEA2B7C3C4}" type="presParOf" srcId="{30D63C4A-9F45-4755-9921-5F8CE45435E6}" destId="{E25DED45-4320-41B2-A639-C4C117B27E3E}" srcOrd="6" destOrd="0" presId="urn:microsoft.com/office/officeart/2005/8/layout/vList2"/>
    <dgm:cxn modelId="{DFAFD3DC-DACC-4BA4-B835-59E662015116}" type="presParOf" srcId="{30D63C4A-9F45-4755-9921-5F8CE45435E6}" destId="{165FC09F-C532-4B50-A3E7-B8FD0CBD30EE}" srcOrd="7" destOrd="0" presId="urn:microsoft.com/office/officeart/2005/8/layout/vList2"/>
    <dgm:cxn modelId="{72E03059-17C9-4445-BAF5-9FF8AFCA6CA8}" type="presParOf" srcId="{30D63C4A-9F45-4755-9921-5F8CE45435E6}" destId="{225B05D4-32F7-4787-AD8C-EF065981AFA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C34C63-B073-44B7-BD3E-45BA664EF68B}">
      <dsp:nvSpPr>
        <dsp:cNvPr id="0" name=""/>
        <dsp:cNvSpPr/>
      </dsp:nvSpPr>
      <dsp:spPr>
        <a:xfrm>
          <a:off x="0" y="267752"/>
          <a:ext cx="6263640" cy="733590"/>
        </a:xfrm>
        <a:prstGeom prst="roundRect">
          <a:avLst/>
        </a:prstGeom>
        <a:solidFill>
          <a:srgbClr val="002A5A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900" b="1" kern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Discusión sobre la Estrategia del Programa SAFER para Informar e Involucrar a la Comunidad</a:t>
          </a:r>
          <a:endParaRPr lang="es-ES_tradnl" sz="1900" b="1" kern="1200" spc="300" noProof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811" y="303563"/>
        <a:ext cx="6192018" cy="661968"/>
      </dsp:txXfrm>
    </dsp:sp>
    <dsp:sp modelId="{2D191AB0-53DD-4811-8E84-20B80CCBD221}">
      <dsp:nvSpPr>
        <dsp:cNvPr id="0" name=""/>
        <dsp:cNvSpPr/>
      </dsp:nvSpPr>
      <dsp:spPr>
        <a:xfrm>
          <a:off x="0" y="1056062"/>
          <a:ext cx="6263640" cy="733590"/>
        </a:xfrm>
        <a:prstGeom prst="roundRect">
          <a:avLst/>
        </a:prstGeom>
        <a:solidFill>
          <a:srgbClr val="002A5A">
            <a:alpha val="83333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900" b="1" kern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Discusión sobre los Fondos para Operaciones y Mantenimiento </a:t>
          </a:r>
          <a:r>
            <a:rPr lang="en-US" sz="19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(O&amp;M) </a:t>
          </a:r>
          <a:endParaRPr lang="en-US" sz="1900" b="1" kern="1200" spc="3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811" y="1091873"/>
        <a:ext cx="6192018" cy="661968"/>
      </dsp:txXfrm>
    </dsp:sp>
    <dsp:sp modelId="{AE211F35-BA9B-430E-B409-4AE344F3AC23}">
      <dsp:nvSpPr>
        <dsp:cNvPr id="0" name=""/>
        <dsp:cNvSpPr/>
      </dsp:nvSpPr>
      <dsp:spPr>
        <a:xfrm>
          <a:off x="0" y="1844371"/>
          <a:ext cx="6263640" cy="733590"/>
        </a:xfrm>
        <a:prstGeom prst="roundRect">
          <a:avLst/>
        </a:prstGeom>
        <a:solidFill>
          <a:srgbClr val="00487D">
            <a:alpha val="76667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spc="300" dirty="0">
              <a:latin typeface="Arial" panose="020B0604020202020204" pitchFamily="34" charset="0"/>
              <a:cs typeface="Arial" panose="020B0604020202020204" pitchFamily="34" charset="0"/>
            </a:rPr>
            <a:t>Descanso para comer</a:t>
          </a:r>
        </a:p>
      </dsp:txBody>
      <dsp:txXfrm>
        <a:off x="35811" y="1880182"/>
        <a:ext cx="6192018" cy="661968"/>
      </dsp:txXfrm>
    </dsp:sp>
    <dsp:sp modelId="{40C71DDD-BD57-4F73-87DE-4E65EC244009}">
      <dsp:nvSpPr>
        <dsp:cNvPr id="0" name=""/>
        <dsp:cNvSpPr/>
      </dsp:nvSpPr>
      <dsp:spPr>
        <a:xfrm>
          <a:off x="0" y="2632683"/>
          <a:ext cx="6263640" cy="733590"/>
        </a:xfrm>
        <a:prstGeom prst="roundRect">
          <a:avLst/>
        </a:prstGeom>
        <a:solidFill>
          <a:srgbClr val="00487D">
            <a:alpha val="7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900" b="1" kern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Discusión sobre los Fondos para Infraestructura de Agua Potable</a:t>
          </a:r>
          <a:endParaRPr lang="en-US" sz="1900" b="1" kern="1200" spc="3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811" y="2668494"/>
        <a:ext cx="6192018" cy="661968"/>
      </dsp:txXfrm>
    </dsp:sp>
    <dsp:sp modelId="{4D472C81-B943-42FA-A716-1D3AA890F5BA}">
      <dsp:nvSpPr>
        <dsp:cNvPr id="0" name=""/>
        <dsp:cNvSpPr/>
      </dsp:nvSpPr>
      <dsp:spPr>
        <a:xfrm>
          <a:off x="0" y="3420993"/>
          <a:ext cx="6263640" cy="733590"/>
        </a:xfrm>
        <a:prstGeom prst="roundRect">
          <a:avLst/>
        </a:prstGeom>
        <a:solidFill>
          <a:srgbClr val="00487D">
            <a:alpha val="63333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Repasar las actualizaciones del Programa SAFER</a:t>
          </a:r>
        </a:p>
      </dsp:txBody>
      <dsp:txXfrm>
        <a:off x="35811" y="3456804"/>
        <a:ext cx="6192018" cy="661968"/>
      </dsp:txXfrm>
    </dsp:sp>
    <dsp:sp modelId="{0D8DFD1B-0AB2-43C6-ABD6-B9AEE0EF847E}">
      <dsp:nvSpPr>
        <dsp:cNvPr id="0" name=""/>
        <dsp:cNvSpPr/>
      </dsp:nvSpPr>
      <dsp:spPr>
        <a:xfrm>
          <a:off x="0" y="4209302"/>
          <a:ext cx="6263640" cy="733590"/>
        </a:xfrm>
        <a:prstGeom prst="roundRect">
          <a:avLst/>
        </a:prstGeom>
        <a:solidFill>
          <a:srgbClr val="002A5A">
            <a:alpha val="56667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Comentarios del </a:t>
          </a:r>
          <a:r>
            <a:rPr lang="es-ES_tradnl" sz="1900" b="1" kern="1200" spc="3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Público</a:t>
          </a:r>
          <a:endParaRPr lang="en-US" sz="1900" b="1" kern="1200" spc="3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811" y="4245113"/>
        <a:ext cx="6192018" cy="661968"/>
      </dsp:txXfrm>
    </dsp:sp>
    <dsp:sp modelId="{0BCDA32D-F6BC-49DF-BAAB-A6F9F46CCACD}">
      <dsp:nvSpPr>
        <dsp:cNvPr id="0" name=""/>
        <dsp:cNvSpPr/>
      </dsp:nvSpPr>
      <dsp:spPr>
        <a:xfrm>
          <a:off x="0" y="5006148"/>
          <a:ext cx="6263640" cy="733590"/>
        </a:xfrm>
        <a:prstGeom prst="roundRect">
          <a:avLst/>
        </a:prstGeom>
        <a:solidFill>
          <a:srgbClr val="002A5A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900" b="1" kern="1200" spc="3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Próximos Pasos</a:t>
          </a:r>
          <a:endParaRPr lang="en-US" sz="1900" b="1" kern="1200" spc="3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811" y="5041959"/>
        <a:ext cx="6192018" cy="6619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C8B2EC-15D6-464B-8713-E12E92B2D361}">
      <dsp:nvSpPr>
        <dsp:cNvPr id="0" name=""/>
        <dsp:cNvSpPr/>
      </dsp:nvSpPr>
      <dsp:spPr>
        <a:xfrm>
          <a:off x="4087897" y="3282474"/>
          <a:ext cx="2001571" cy="2001571"/>
        </a:xfrm>
        <a:prstGeom prst="ellipse">
          <a:avLst/>
        </a:prstGeom>
        <a:solidFill>
          <a:srgbClr val="122C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 </a:t>
          </a:r>
          <a:r>
            <a:rPr lang="en-US" sz="2500" b="1" kern="1200" dirty="0"/>
            <a:t>Programa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SAFER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$1.2 B</a:t>
          </a:r>
        </a:p>
      </dsp:txBody>
      <dsp:txXfrm>
        <a:off x="4381020" y="3575597"/>
        <a:ext cx="1415325" cy="1415325"/>
      </dsp:txXfrm>
    </dsp:sp>
    <dsp:sp modelId="{69475A2A-BD0B-4D7C-AFA4-6EDD735F8AEA}">
      <dsp:nvSpPr>
        <dsp:cNvPr id="0" name=""/>
        <dsp:cNvSpPr/>
      </dsp:nvSpPr>
      <dsp:spPr>
        <a:xfrm rot="10800000">
          <a:off x="1226151" y="3998036"/>
          <a:ext cx="2704349" cy="570447"/>
        </a:xfrm>
        <a:prstGeom prst="lef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8DB641-9D80-4049-825B-5C165A3F2381}">
      <dsp:nvSpPr>
        <dsp:cNvPr id="0" name=""/>
        <dsp:cNvSpPr/>
      </dsp:nvSpPr>
      <dsp:spPr>
        <a:xfrm>
          <a:off x="0" y="3722820"/>
          <a:ext cx="2452303" cy="1120880"/>
        </a:xfrm>
        <a:prstGeom prst="roundRect">
          <a:avLst>
            <a:gd name="adj" fmla="val 10000"/>
          </a:avLst>
        </a:prstGeom>
        <a:solidFill>
          <a:srgbClr val="002A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$985 M                             Pagos atrasados (alivio de deudas de agua)</a:t>
          </a:r>
        </a:p>
      </dsp:txBody>
      <dsp:txXfrm>
        <a:off x="32829" y="3755649"/>
        <a:ext cx="2386645" cy="1055222"/>
      </dsp:txXfrm>
    </dsp:sp>
    <dsp:sp modelId="{CCABE70A-1393-4C75-95AD-419C62706FAD}">
      <dsp:nvSpPr>
        <dsp:cNvPr id="0" name=""/>
        <dsp:cNvSpPr/>
      </dsp:nvSpPr>
      <dsp:spPr>
        <a:xfrm rot="12342857">
          <a:off x="1517253" y="2919096"/>
          <a:ext cx="2661974" cy="570447"/>
        </a:xfrm>
        <a:prstGeom prst="leftArrow">
          <a:avLst>
            <a:gd name="adj1" fmla="val 60000"/>
            <a:gd name="adj2" fmla="val 50000"/>
          </a:avLst>
        </a:prstGeom>
        <a:solidFill>
          <a:srgbClr val="2A769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E075A0-A9A9-41C8-A6BD-80F2E4B5BEF9}">
      <dsp:nvSpPr>
        <dsp:cNvPr id="0" name=""/>
        <dsp:cNvSpPr/>
      </dsp:nvSpPr>
      <dsp:spPr>
        <a:xfrm>
          <a:off x="669483" y="1938696"/>
          <a:ext cx="1959158" cy="1376261"/>
        </a:xfrm>
        <a:prstGeom prst="roundRect">
          <a:avLst>
            <a:gd name="adj" fmla="val 10000"/>
          </a:avLst>
        </a:prstGeom>
        <a:solidFill>
          <a:srgbClr val="0048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$617.5 M                 </a:t>
          </a:r>
          <a:r>
            <a:rPr lang="en-US" sz="20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para Infraestructura de Agua Potable</a:t>
          </a:r>
          <a:endParaRPr lang="en-US" sz="2000" b="1" kern="1200" dirty="0"/>
        </a:p>
      </dsp:txBody>
      <dsp:txXfrm>
        <a:off x="709792" y="1979005"/>
        <a:ext cx="1878540" cy="1295643"/>
      </dsp:txXfrm>
    </dsp:sp>
    <dsp:sp modelId="{FBC45D70-5DC0-4281-A028-A606A69C0130}">
      <dsp:nvSpPr>
        <dsp:cNvPr id="0" name=""/>
        <dsp:cNvSpPr/>
      </dsp:nvSpPr>
      <dsp:spPr>
        <a:xfrm rot="13885714">
          <a:off x="2207261" y="2053853"/>
          <a:ext cx="2661974" cy="570447"/>
        </a:xfrm>
        <a:prstGeom prst="leftArrow">
          <a:avLst>
            <a:gd name="adj1" fmla="val 60000"/>
            <a:gd name="adj2" fmla="val 50000"/>
          </a:avLst>
        </a:prstGeom>
        <a:solidFill>
          <a:srgbClr val="32859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90F11E-3AC2-4DE3-B8B7-8C0404E022AF}">
      <dsp:nvSpPr>
        <dsp:cNvPr id="0" name=""/>
        <dsp:cNvSpPr/>
      </dsp:nvSpPr>
      <dsp:spPr>
        <a:xfrm>
          <a:off x="1916153" y="738029"/>
          <a:ext cx="1584476" cy="1120880"/>
        </a:xfrm>
        <a:prstGeom prst="roundRect">
          <a:avLst>
            <a:gd name="adj" fmla="val 10000"/>
          </a:avLst>
        </a:prstGeom>
        <a:solidFill>
          <a:srgbClr val="2A76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$9.5 M </a:t>
          </a:r>
          <a:r>
            <a:rPr lang="en-US" sz="20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Emergencias de Sequ</a:t>
          </a:r>
          <a:r>
            <a:rPr lang="es-ES_tradnl" sz="2000" b="1" kern="1200" dirty="0"/>
            <a:t>í</a:t>
          </a:r>
          <a:r>
            <a:rPr lang="en-US" sz="20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 </a:t>
          </a:r>
          <a:endParaRPr lang="en-US" sz="2000" b="1" kern="1200" dirty="0"/>
        </a:p>
      </dsp:txBody>
      <dsp:txXfrm>
        <a:off x="1948982" y="770858"/>
        <a:ext cx="1518818" cy="1055222"/>
      </dsp:txXfrm>
    </dsp:sp>
    <dsp:sp modelId="{727CDC94-A258-4E65-AB16-53B232ACFBC6}">
      <dsp:nvSpPr>
        <dsp:cNvPr id="0" name=""/>
        <dsp:cNvSpPr/>
      </dsp:nvSpPr>
      <dsp:spPr>
        <a:xfrm rot="15428571">
          <a:off x="3204352" y="1573680"/>
          <a:ext cx="2661974" cy="570447"/>
        </a:xfrm>
        <a:prstGeom prst="leftArrow">
          <a:avLst>
            <a:gd name="adj1" fmla="val 60000"/>
            <a:gd name="adj2" fmla="val 50000"/>
          </a:avLst>
        </a:prstGeom>
        <a:solidFill>
          <a:srgbClr val="92BCB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7988BB-732F-4EA7-B337-0FA931384334}">
      <dsp:nvSpPr>
        <dsp:cNvPr id="0" name=""/>
        <dsp:cNvSpPr/>
      </dsp:nvSpPr>
      <dsp:spPr>
        <a:xfrm>
          <a:off x="3538616" y="847"/>
          <a:ext cx="1401100" cy="1120880"/>
        </a:xfrm>
        <a:prstGeom prst="roundRect">
          <a:avLst>
            <a:gd name="adj" fmla="val 10000"/>
          </a:avLst>
        </a:prstGeom>
        <a:solidFill>
          <a:srgbClr val="002A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$28.5 M PFAS</a:t>
          </a:r>
        </a:p>
      </dsp:txBody>
      <dsp:txXfrm>
        <a:off x="3571445" y="33676"/>
        <a:ext cx="1335442" cy="1055222"/>
      </dsp:txXfrm>
    </dsp:sp>
    <dsp:sp modelId="{E9CFA306-118C-448C-8A70-274A5BBB3A13}">
      <dsp:nvSpPr>
        <dsp:cNvPr id="0" name=""/>
        <dsp:cNvSpPr/>
      </dsp:nvSpPr>
      <dsp:spPr>
        <a:xfrm rot="16971429">
          <a:off x="4311039" y="1573680"/>
          <a:ext cx="2661974" cy="570447"/>
        </a:xfrm>
        <a:prstGeom prst="leftArrow">
          <a:avLst>
            <a:gd name="adj1" fmla="val 60000"/>
            <a:gd name="adj2" fmla="val 50000"/>
          </a:avLst>
        </a:prstGeom>
        <a:solidFill>
          <a:srgbClr val="4AA37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3FC98F-89F0-485E-BEA8-149804AACE64}">
      <dsp:nvSpPr>
        <dsp:cNvPr id="0" name=""/>
        <dsp:cNvSpPr/>
      </dsp:nvSpPr>
      <dsp:spPr>
        <a:xfrm>
          <a:off x="5237648" y="847"/>
          <a:ext cx="1401100" cy="1120880"/>
        </a:xfrm>
        <a:prstGeom prst="roundRect">
          <a:avLst>
            <a:gd name="adj" fmla="val 10000"/>
          </a:avLst>
        </a:prstGeom>
        <a:solidFill>
          <a:srgbClr val="0048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$127.7 M Fondo de SADW </a:t>
          </a:r>
        </a:p>
      </dsp:txBody>
      <dsp:txXfrm>
        <a:off x="5270477" y="33676"/>
        <a:ext cx="1335442" cy="1055222"/>
      </dsp:txXfrm>
    </dsp:sp>
    <dsp:sp modelId="{DE611456-91D8-4644-9223-06D476BA05DE}">
      <dsp:nvSpPr>
        <dsp:cNvPr id="0" name=""/>
        <dsp:cNvSpPr/>
      </dsp:nvSpPr>
      <dsp:spPr>
        <a:xfrm rot="18514286">
          <a:off x="5308129" y="2053853"/>
          <a:ext cx="2661974" cy="570447"/>
        </a:xfrm>
        <a:prstGeom prst="leftArrow">
          <a:avLst>
            <a:gd name="adj1" fmla="val 60000"/>
            <a:gd name="adj2" fmla="val 50000"/>
          </a:avLst>
        </a:prstGeom>
        <a:solidFill>
          <a:srgbClr val="56B68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8D0581-F9A9-4A21-A974-8940592361D4}">
      <dsp:nvSpPr>
        <dsp:cNvPr id="0" name=""/>
        <dsp:cNvSpPr/>
      </dsp:nvSpPr>
      <dsp:spPr>
        <a:xfrm>
          <a:off x="6662760" y="738029"/>
          <a:ext cx="1612428" cy="1120880"/>
        </a:xfrm>
        <a:prstGeom prst="roundRect">
          <a:avLst>
            <a:gd name="adj" fmla="val 10000"/>
          </a:avLst>
        </a:prstGeom>
        <a:solidFill>
          <a:srgbClr val="5994B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$25.3 M    Otro Fondo General</a:t>
          </a:r>
        </a:p>
      </dsp:txBody>
      <dsp:txXfrm>
        <a:off x="6695589" y="770858"/>
        <a:ext cx="1546770" cy="1055222"/>
      </dsp:txXfrm>
    </dsp:sp>
    <dsp:sp modelId="{4434D87E-BB88-4C8F-A91F-66CC5460883F}">
      <dsp:nvSpPr>
        <dsp:cNvPr id="0" name=""/>
        <dsp:cNvSpPr/>
      </dsp:nvSpPr>
      <dsp:spPr>
        <a:xfrm rot="20057143">
          <a:off x="5998137" y="2919096"/>
          <a:ext cx="2661974" cy="570447"/>
        </a:xfrm>
        <a:prstGeom prst="leftArrow">
          <a:avLst>
            <a:gd name="adj1" fmla="val 60000"/>
            <a:gd name="adj2" fmla="val 50000"/>
          </a:avLst>
        </a:prstGeom>
        <a:solidFill>
          <a:srgbClr val="7CB68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29E194-89FD-4C83-8DC2-4662183C4E36}">
      <dsp:nvSpPr>
        <dsp:cNvPr id="0" name=""/>
        <dsp:cNvSpPr/>
      </dsp:nvSpPr>
      <dsp:spPr>
        <a:xfrm>
          <a:off x="7534713" y="1957566"/>
          <a:ext cx="1987180" cy="1338521"/>
        </a:xfrm>
        <a:prstGeom prst="roundRect">
          <a:avLst>
            <a:gd name="adj" fmla="val 10000"/>
          </a:avLst>
        </a:prstGeom>
        <a:solidFill>
          <a:srgbClr val="0048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$239.5 M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bg1"/>
              </a:solidFill>
            </a:rPr>
            <a:t>Bonos</a:t>
          </a:r>
          <a:r>
            <a:rPr lang="en-US" sz="2000" b="1" kern="1200" dirty="0">
              <a:solidFill>
                <a:schemeClr val="bg1"/>
              </a:solidFill>
            </a:rPr>
            <a:t> para Proyectos de Agua Potable </a:t>
          </a:r>
        </a:p>
      </dsp:txBody>
      <dsp:txXfrm>
        <a:off x="7573917" y="1996770"/>
        <a:ext cx="1908772" cy="1260113"/>
      </dsp:txXfrm>
    </dsp:sp>
    <dsp:sp modelId="{7E724F54-3866-4272-A2C8-222DB0C52B00}">
      <dsp:nvSpPr>
        <dsp:cNvPr id="0" name=""/>
        <dsp:cNvSpPr/>
      </dsp:nvSpPr>
      <dsp:spPr>
        <a:xfrm>
          <a:off x="6244398" y="3998036"/>
          <a:ext cx="2661974" cy="570447"/>
        </a:xfrm>
        <a:prstGeom prst="leftArrow">
          <a:avLst>
            <a:gd name="adj1" fmla="val 60000"/>
            <a:gd name="adj2" fmla="val 50000"/>
          </a:avLst>
        </a:prstGeom>
        <a:solidFill>
          <a:srgbClr val="A0D8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D5415-C441-451B-96FE-13F305058640}">
      <dsp:nvSpPr>
        <dsp:cNvPr id="0" name=""/>
        <dsp:cNvSpPr/>
      </dsp:nvSpPr>
      <dsp:spPr>
        <a:xfrm>
          <a:off x="7973282" y="3619083"/>
          <a:ext cx="1866181" cy="1328355"/>
        </a:xfrm>
        <a:prstGeom prst="roundRect">
          <a:avLst>
            <a:gd name="adj" fmla="val 10000"/>
          </a:avLst>
        </a:prstGeom>
        <a:solidFill>
          <a:srgbClr val="002A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$95.7 M   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Perd</a:t>
          </a:r>
          <a:r>
            <a:rPr lang="es-ES_tradnl" sz="2000" b="1" kern="1200" dirty="0" err="1">
              <a:solidFill>
                <a:schemeClr val="bg1"/>
              </a:solidFill>
            </a:rPr>
            <a:t>ó</a:t>
          </a:r>
          <a:r>
            <a:rPr lang="en-US" sz="2000" b="1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n del Principal  del DWSRF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8012188" y="3657989"/>
        <a:ext cx="1788369" cy="12505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47093-8461-4E7B-8C9E-55AB20BFC20F}">
      <dsp:nvSpPr>
        <dsp:cNvPr id="0" name=""/>
        <dsp:cNvSpPr/>
      </dsp:nvSpPr>
      <dsp:spPr>
        <a:xfrm>
          <a:off x="0" y="0"/>
          <a:ext cx="10687169" cy="783271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rgbClr val="1A45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>
              <a:solidFill>
                <a:srgbClr val="1A4566"/>
              </a:solidFill>
              <a:latin typeface="Arial"/>
              <a:cs typeface="Arial"/>
            </a:rPr>
            <a:t>Necesidades de </a:t>
          </a:r>
          <a:r>
            <a:rPr lang="es-ES_tradnl" sz="2500" b="0" kern="1200" noProof="0" dirty="0">
              <a:solidFill>
                <a:srgbClr val="1A4566"/>
              </a:solidFill>
              <a:latin typeface="Arial"/>
              <a:cs typeface="Arial"/>
            </a:rPr>
            <a:t>financiación de emergencia</a:t>
          </a:r>
        </a:p>
      </dsp:txBody>
      <dsp:txXfrm>
        <a:off x="2215760" y="0"/>
        <a:ext cx="8471408" cy="783271"/>
      </dsp:txXfrm>
    </dsp:sp>
    <dsp:sp modelId="{F4D59C46-A548-4097-B4F5-BC818CA5D661}">
      <dsp:nvSpPr>
        <dsp:cNvPr id="0" name=""/>
        <dsp:cNvSpPr/>
      </dsp:nvSpPr>
      <dsp:spPr>
        <a:xfrm>
          <a:off x="544683" y="87544"/>
          <a:ext cx="948315" cy="6266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22000" b="-22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D743CE-FFA3-4C29-B158-04C05BCD8545}">
      <dsp:nvSpPr>
        <dsp:cNvPr id="0" name=""/>
        <dsp:cNvSpPr/>
      </dsp:nvSpPr>
      <dsp:spPr>
        <a:xfrm>
          <a:off x="0" y="861598"/>
          <a:ext cx="10687169" cy="783271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rgbClr val="3285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b="0" kern="1200" dirty="0">
            <a:solidFill>
              <a:srgbClr val="1A4566"/>
            </a:solidFill>
            <a:latin typeface="Arial"/>
            <a:cs typeface="Arial"/>
          </a:endParaRPr>
        </a:p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>
              <a:solidFill>
                <a:srgbClr val="1A4566"/>
              </a:solidFill>
              <a:latin typeface="Arial"/>
              <a:cs typeface="Arial"/>
            </a:rPr>
            <a:t>Sistemas de agua que consistentemente no cumplen con los </a:t>
          </a:r>
          <a:r>
            <a:rPr lang="es-ES_tradnl" sz="2500" b="0" kern="1200" noProof="0" dirty="0">
              <a:solidFill>
                <a:srgbClr val="1A4566"/>
              </a:solidFill>
              <a:latin typeface="Arial"/>
              <a:cs typeface="Arial"/>
            </a:rPr>
            <a:t>estándares</a:t>
          </a:r>
          <a:r>
            <a:rPr lang="en-US" sz="2500" b="0" kern="1200" dirty="0">
              <a:solidFill>
                <a:srgbClr val="1A4566"/>
              </a:solidFill>
              <a:latin typeface="Arial"/>
              <a:cs typeface="Arial"/>
            </a:rPr>
            <a:t> primarios para agua potable</a:t>
          </a:r>
        </a:p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b="0" kern="1200" dirty="0">
            <a:solidFill>
              <a:srgbClr val="1A4566"/>
            </a:solidFill>
            <a:latin typeface="Arial"/>
            <a:cs typeface="Arial"/>
          </a:endParaRPr>
        </a:p>
      </dsp:txBody>
      <dsp:txXfrm>
        <a:off x="2215760" y="861598"/>
        <a:ext cx="8471408" cy="783271"/>
      </dsp:txXfrm>
    </dsp:sp>
    <dsp:sp modelId="{8C35D2FD-C7BA-4E70-A6D9-5FBA60CD273C}">
      <dsp:nvSpPr>
        <dsp:cNvPr id="0" name=""/>
        <dsp:cNvSpPr/>
      </dsp:nvSpPr>
      <dsp:spPr>
        <a:xfrm>
          <a:off x="228332" y="939925"/>
          <a:ext cx="1837423" cy="62661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F40D0C-3BB7-4D8C-8A52-6C072250C504}">
      <dsp:nvSpPr>
        <dsp:cNvPr id="0" name=""/>
        <dsp:cNvSpPr/>
      </dsp:nvSpPr>
      <dsp:spPr>
        <a:xfrm>
          <a:off x="0" y="1723196"/>
          <a:ext cx="10687169" cy="783271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rgbClr val="3285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500" b="0" kern="1200" baseline="0" noProof="0">
              <a:solidFill>
                <a:srgbClr val="1A4566"/>
              </a:solidFill>
              <a:latin typeface="Arial"/>
              <a:cs typeface="Arial"/>
            </a:rPr>
            <a:t>Acelerar consolidaciones y la planificación a escala regional de consolidaciones</a:t>
          </a:r>
        </a:p>
      </dsp:txBody>
      <dsp:txXfrm>
        <a:off x="2215760" y="1723196"/>
        <a:ext cx="8471408" cy="783271"/>
      </dsp:txXfrm>
    </dsp:sp>
    <dsp:sp modelId="{0D1A5C81-ECE0-44D9-A1FD-4FEE65437B92}">
      <dsp:nvSpPr>
        <dsp:cNvPr id="0" name=""/>
        <dsp:cNvSpPr/>
      </dsp:nvSpPr>
      <dsp:spPr>
        <a:xfrm>
          <a:off x="78327" y="1801523"/>
          <a:ext cx="2137433" cy="62661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0AE5F-9BC7-43B3-BE21-7DD52BDD6B03}">
      <dsp:nvSpPr>
        <dsp:cNvPr id="0" name=""/>
        <dsp:cNvSpPr/>
      </dsp:nvSpPr>
      <dsp:spPr>
        <a:xfrm>
          <a:off x="0" y="2584794"/>
          <a:ext cx="10687169" cy="783271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rgbClr val="3B826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0" i="0" kern="1200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Acelerar la Planificación con Ayuda Técnica </a:t>
          </a:r>
          <a:endParaRPr lang="en-US" sz="2500" b="0" i="0" kern="1200">
            <a:solidFill>
              <a:srgbClr val="1A456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15760" y="2584794"/>
        <a:ext cx="8471408" cy="783271"/>
      </dsp:txXfrm>
    </dsp:sp>
    <dsp:sp modelId="{67D07FB8-A294-4A01-9A47-0F20691949AA}">
      <dsp:nvSpPr>
        <dsp:cNvPr id="0" name=""/>
        <dsp:cNvSpPr/>
      </dsp:nvSpPr>
      <dsp:spPr>
        <a:xfrm>
          <a:off x="228332" y="2663121"/>
          <a:ext cx="1837423" cy="62661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FA9514-A39E-4281-BF6E-C5357A7DEE8D}">
      <dsp:nvSpPr>
        <dsp:cNvPr id="0" name=""/>
        <dsp:cNvSpPr/>
      </dsp:nvSpPr>
      <dsp:spPr>
        <a:xfrm>
          <a:off x="0" y="3446392"/>
          <a:ext cx="10687169" cy="783271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rgbClr val="75C49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>
              <a:solidFill>
                <a:srgbClr val="1A4566"/>
              </a:solidFill>
              <a:latin typeface="Arial"/>
              <a:cs typeface="Arial"/>
            </a:rPr>
            <a:t>Soluciones </a:t>
          </a:r>
          <a:r>
            <a:rPr lang="es-ES_tradnl" sz="2500" b="0" kern="1200" noProof="0" dirty="0">
              <a:solidFill>
                <a:srgbClr val="1A4566"/>
              </a:solidFill>
              <a:latin typeface="Arial"/>
              <a:cs typeface="Arial"/>
            </a:rPr>
            <a:t>provisionales y planear soluciones a largo plazo para pozos domésticos </a:t>
          </a:r>
          <a:r>
            <a:rPr lang="en-US" sz="2500" b="0" kern="1200" dirty="0">
              <a:solidFill>
                <a:srgbClr val="1A4566"/>
              </a:solidFill>
              <a:latin typeface="Arial"/>
              <a:cs typeface="Arial"/>
            </a:rPr>
            <a:t>y “state smalls”</a:t>
          </a:r>
        </a:p>
      </dsp:txBody>
      <dsp:txXfrm>
        <a:off x="2215760" y="3446392"/>
        <a:ext cx="8471408" cy="783271"/>
      </dsp:txXfrm>
    </dsp:sp>
    <dsp:sp modelId="{9A23ED90-FA9D-48D3-A52B-5571CD039818}">
      <dsp:nvSpPr>
        <dsp:cNvPr id="0" name=""/>
        <dsp:cNvSpPr/>
      </dsp:nvSpPr>
      <dsp:spPr>
        <a:xfrm>
          <a:off x="363118" y="3523610"/>
          <a:ext cx="1215173" cy="6266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31000" b="-3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EA0610-A984-444D-9D46-12ABE1AED65B}">
      <dsp:nvSpPr>
        <dsp:cNvPr id="0" name=""/>
        <dsp:cNvSpPr/>
      </dsp:nvSpPr>
      <dsp:spPr>
        <a:xfrm>
          <a:off x="0" y="4307990"/>
          <a:ext cx="10687169" cy="783271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rgbClr val="8FC19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>
              <a:solidFill>
                <a:srgbClr val="1A4566"/>
              </a:solidFill>
              <a:latin typeface="Arial"/>
              <a:cs typeface="Arial"/>
            </a:rPr>
            <a:t>Asegurar que la distribuci</a:t>
          </a:r>
          <a:r>
            <a:rPr lang="es-ES_tradnl" sz="2500" b="0" kern="1200" baseline="0" noProof="0" dirty="0" err="1">
              <a:solidFill>
                <a:srgbClr val="1A4566"/>
              </a:solidFill>
              <a:latin typeface="Arial"/>
              <a:cs typeface="Arial"/>
            </a:rPr>
            <a:t>ó</a:t>
          </a:r>
          <a:r>
            <a:rPr lang="en-US" sz="2500" b="0" kern="1200" dirty="0">
              <a:solidFill>
                <a:srgbClr val="1A4566"/>
              </a:solidFill>
              <a:latin typeface="Arial"/>
              <a:cs typeface="Arial"/>
            </a:rPr>
            <a:t>n de </a:t>
          </a:r>
          <a:r>
            <a:rPr lang="en-US" sz="2500" b="0" kern="1200" dirty="0" err="1">
              <a:solidFill>
                <a:srgbClr val="1A4566"/>
              </a:solidFill>
              <a:latin typeface="Arial"/>
              <a:cs typeface="Arial"/>
            </a:rPr>
            <a:t>ayuda</a:t>
          </a:r>
          <a:r>
            <a:rPr lang="en-US" sz="2500" b="0" kern="1200" dirty="0">
              <a:solidFill>
                <a:srgbClr val="1A4566"/>
              </a:solidFill>
              <a:latin typeface="Arial"/>
              <a:cs typeface="Arial"/>
            </a:rPr>
            <a:t> es consistente con la Resoluci</a:t>
          </a:r>
          <a:r>
            <a:rPr lang="es-ES_tradnl" sz="2500" b="0" kern="1200" baseline="0" noProof="0" dirty="0" err="1">
              <a:solidFill>
                <a:srgbClr val="1A4566"/>
              </a:solidFill>
              <a:latin typeface="Arial"/>
              <a:cs typeface="Arial"/>
            </a:rPr>
            <a:t>ó</a:t>
          </a:r>
          <a:r>
            <a:rPr lang="en-US" sz="2500" b="0" kern="1200" dirty="0">
              <a:solidFill>
                <a:srgbClr val="1A4566"/>
              </a:solidFill>
              <a:latin typeface="Arial"/>
              <a:cs typeface="Arial"/>
            </a:rPr>
            <a:t>n de Equidad Racial de la SWRCB.</a:t>
          </a:r>
        </a:p>
      </dsp:txBody>
      <dsp:txXfrm>
        <a:off x="2215760" y="4307990"/>
        <a:ext cx="8471408" cy="783271"/>
      </dsp:txXfrm>
    </dsp:sp>
    <dsp:sp modelId="{EDC272B1-4982-4D96-8276-5DED1B8D01AA}">
      <dsp:nvSpPr>
        <dsp:cNvPr id="0" name=""/>
        <dsp:cNvSpPr/>
      </dsp:nvSpPr>
      <dsp:spPr>
        <a:xfrm>
          <a:off x="9192131" y="978656"/>
          <a:ext cx="1362229" cy="62661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F34F02-9C92-4D11-BB38-993BBA68378D}">
      <dsp:nvSpPr>
        <dsp:cNvPr id="0" name=""/>
        <dsp:cNvSpPr/>
      </dsp:nvSpPr>
      <dsp:spPr>
        <a:xfrm>
          <a:off x="0" y="5588"/>
          <a:ext cx="4491487" cy="800279"/>
        </a:xfrm>
        <a:prstGeom prst="roundRect">
          <a:avLst/>
        </a:prstGeom>
        <a:solidFill>
          <a:srgbClr val="002A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Métricas</a:t>
          </a:r>
          <a:r>
            <a:rPr lang="en-US" sz="2100" b="1" kern="1200" dirty="0">
              <a:latin typeface="Arial" panose="020B0604020202020204" pitchFamily="34" charset="0"/>
              <a:cs typeface="Arial" panose="020B0604020202020204" pitchFamily="34" charset="0"/>
            </a:rPr>
            <a:t> y Progreso</a:t>
          </a:r>
          <a:endParaRPr lang="en-US" sz="2100" b="1" kern="1200" dirty="0">
            <a:latin typeface="Arial" panose="020B0604020202020204" pitchFamily="34" charset="0"/>
            <a:ea typeface="+mn-lt"/>
            <a:cs typeface="Arial" panose="020B0604020202020204" pitchFamily="34" charset="0"/>
          </a:endParaRPr>
        </a:p>
      </dsp:txBody>
      <dsp:txXfrm>
        <a:off x="39066" y="44654"/>
        <a:ext cx="4413355" cy="722147"/>
      </dsp:txXfrm>
    </dsp:sp>
    <dsp:sp modelId="{1553FDC0-D473-4FB4-A1FD-F269F5069B6A}">
      <dsp:nvSpPr>
        <dsp:cNvPr id="0" name=""/>
        <dsp:cNvSpPr/>
      </dsp:nvSpPr>
      <dsp:spPr>
        <a:xfrm>
          <a:off x="0" y="909548"/>
          <a:ext cx="4491487" cy="800279"/>
        </a:xfrm>
        <a:prstGeom prst="roundRect">
          <a:avLst/>
        </a:prstGeom>
        <a:solidFill>
          <a:srgbClr val="0048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Arial" panose="020B0604020202020204" pitchFamily="34" charset="0"/>
              <a:cs typeface="Arial" panose="020B0604020202020204" pitchFamily="34" charset="0"/>
            </a:rPr>
            <a:t>Auditor</a:t>
          </a:r>
          <a:r>
            <a:rPr lang="es-ES_tradnl" sz="2100" b="1" kern="1200" dirty="0">
              <a:latin typeface="Arial" panose="020B0604020202020204" pitchFamily="34" charset="0"/>
              <a:cs typeface="Arial" panose="020B0604020202020204" pitchFamily="34" charset="0"/>
            </a:rPr>
            <a:t>í</a:t>
          </a:r>
          <a:r>
            <a:rPr lang="en-US" sz="2100" b="1" kern="1200" dirty="0">
              <a:latin typeface="Arial" panose="020B0604020202020204" pitchFamily="34" charset="0"/>
              <a:cs typeface="Arial" panose="020B0604020202020204" pitchFamily="34" charset="0"/>
            </a:rPr>
            <a:t>a </a:t>
          </a:r>
        </a:p>
      </dsp:txBody>
      <dsp:txXfrm>
        <a:off x="39066" y="948614"/>
        <a:ext cx="4413355" cy="722147"/>
      </dsp:txXfrm>
    </dsp:sp>
    <dsp:sp modelId="{B5654FEC-78DA-420E-AE13-E623954AB51D}">
      <dsp:nvSpPr>
        <dsp:cNvPr id="0" name=""/>
        <dsp:cNvSpPr/>
      </dsp:nvSpPr>
      <dsp:spPr>
        <a:xfrm>
          <a:off x="0" y="1813508"/>
          <a:ext cx="4491487" cy="800279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Arial" panose="020B0604020202020204" pitchFamily="34" charset="0"/>
              <a:cs typeface="Arial" panose="020B0604020202020204" pitchFamily="34" charset="0"/>
            </a:rPr>
            <a:t>Pagos atrasados – Alivio para Deudas de Agua</a:t>
          </a:r>
        </a:p>
      </dsp:txBody>
      <dsp:txXfrm>
        <a:off x="39066" y="1852574"/>
        <a:ext cx="4413355" cy="722147"/>
      </dsp:txXfrm>
    </dsp:sp>
    <dsp:sp modelId="{E25DED45-4320-41B2-A639-C4C117B27E3E}">
      <dsp:nvSpPr>
        <dsp:cNvPr id="0" name=""/>
        <dsp:cNvSpPr/>
      </dsp:nvSpPr>
      <dsp:spPr>
        <a:xfrm>
          <a:off x="0" y="2698013"/>
          <a:ext cx="4491487" cy="800279"/>
        </a:xfrm>
        <a:prstGeom prst="roundRect">
          <a:avLst/>
        </a:prstGeom>
        <a:solidFill>
          <a:srgbClr val="2A76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Arial" panose="020B0604020202020204" pitchFamily="34" charset="0"/>
              <a:cs typeface="Arial" panose="020B0604020202020204" pitchFamily="34" charset="0"/>
            </a:rPr>
            <a:t>Umbral de Asequibilidad</a:t>
          </a:r>
        </a:p>
      </dsp:txBody>
      <dsp:txXfrm>
        <a:off x="39066" y="2737079"/>
        <a:ext cx="4413355" cy="722147"/>
      </dsp:txXfrm>
    </dsp:sp>
    <dsp:sp modelId="{225B05D4-32F7-4787-AD8C-EF065981AFA7}">
      <dsp:nvSpPr>
        <dsp:cNvPr id="0" name=""/>
        <dsp:cNvSpPr/>
      </dsp:nvSpPr>
      <dsp:spPr>
        <a:xfrm>
          <a:off x="0" y="3608461"/>
          <a:ext cx="4491487" cy="800279"/>
        </a:xfrm>
        <a:prstGeom prst="roundRect">
          <a:avLst/>
        </a:prstGeom>
        <a:solidFill>
          <a:srgbClr val="1F446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>
              <a:latin typeface="Arial" panose="020B0604020202020204" pitchFamily="34" charset="0"/>
              <a:cs typeface="Arial" panose="020B0604020202020204" pitchFamily="34" charset="0"/>
            </a:rPr>
            <a:t>Respuesta a la </a:t>
          </a:r>
          <a:r>
            <a:rPr lang="es-ES_tradnl" sz="2100" b="0" kern="1200" noProof="0" dirty="0">
              <a:latin typeface="Arial" panose="020B0604020202020204" pitchFamily="34" charset="0"/>
              <a:cs typeface="Arial" panose="020B0604020202020204" pitchFamily="34" charset="0"/>
            </a:rPr>
            <a:t>Sequía</a:t>
          </a:r>
        </a:p>
      </dsp:txBody>
      <dsp:txXfrm>
        <a:off x="39066" y="3647527"/>
        <a:ext cx="4413355" cy="7221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F34F02-9C92-4D11-BB38-993BBA68378D}">
      <dsp:nvSpPr>
        <dsp:cNvPr id="0" name=""/>
        <dsp:cNvSpPr/>
      </dsp:nvSpPr>
      <dsp:spPr>
        <a:xfrm>
          <a:off x="0" y="0"/>
          <a:ext cx="5257800" cy="919125"/>
        </a:xfrm>
        <a:prstGeom prst="roundRect">
          <a:avLst/>
        </a:prstGeom>
        <a:solidFill>
          <a:srgbClr val="002A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+mn-lt"/>
              <a:ea typeface="+mn-lt"/>
              <a:cs typeface="+mn-lt"/>
            </a:rPr>
            <a:t>Mejoras del Proceso</a:t>
          </a:r>
        </a:p>
      </dsp:txBody>
      <dsp:txXfrm>
        <a:off x="44868" y="44868"/>
        <a:ext cx="5168064" cy="829389"/>
      </dsp:txXfrm>
    </dsp:sp>
    <dsp:sp modelId="{1553FDC0-D473-4FB4-A1FD-F269F5069B6A}">
      <dsp:nvSpPr>
        <dsp:cNvPr id="0" name=""/>
        <dsp:cNvSpPr/>
      </dsp:nvSpPr>
      <dsp:spPr>
        <a:xfrm>
          <a:off x="0" y="980227"/>
          <a:ext cx="5257800" cy="822281"/>
        </a:xfrm>
        <a:prstGeom prst="roundRect">
          <a:avLst/>
        </a:prstGeom>
        <a:solidFill>
          <a:srgbClr val="0048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>
              <a:latin typeface="+mn-lt"/>
            </a:rPr>
            <a:t>Fondos de </a:t>
          </a:r>
          <a:r>
            <a:rPr lang="en-US" sz="2100" b="0" kern="1200" dirty="0" err="1">
              <a:latin typeface="+mn-lt"/>
            </a:rPr>
            <a:t>Infraestructura</a:t>
          </a:r>
          <a:r>
            <a:rPr lang="en-US" sz="2100" b="0" kern="1200" dirty="0">
              <a:latin typeface="+mn-lt"/>
            </a:rPr>
            <a:t> de </a:t>
          </a:r>
          <a:r>
            <a:rPr lang="en-US" sz="2100" b="0" kern="1200" dirty="0" err="1">
              <a:latin typeface="+mn-lt"/>
            </a:rPr>
            <a:t>Aguas</a:t>
          </a:r>
          <a:r>
            <a:rPr lang="en-US" sz="2100" b="0" kern="1200" dirty="0">
              <a:latin typeface="+mn-lt"/>
            </a:rPr>
            <a:t> </a:t>
          </a:r>
          <a:r>
            <a:rPr lang="en-US" sz="2100" b="0" kern="1200" dirty="0" err="1">
              <a:latin typeface="+mn-lt"/>
            </a:rPr>
            <a:t>Residuales</a:t>
          </a:r>
          <a:endParaRPr lang="en-US" sz="2100" b="0" kern="1200" dirty="0">
            <a:latin typeface="+mn-lt"/>
          </a:endParaRPr>
        </a:p>
      </dsp:txBody>
      <dsp:txXfrm>
        <a:off x="40140" y="1020367"/>
        <a:ext cx="5177520" cy="742001"/>
      </dsp:txXfrm>
    </dsp:sp>
    <dsp:sp modelId="{B5654FEC-78DA-420E-AE13-E623954AB51D}">
      <dsp:nvSpPr>
        <dsp:cNvPr id="0" name=""/>
        <dsp:cNvSpPr/>
      </dsp:nvSpPr>
      <dsp:spPr>
        <a:xfrm>
          <a:off x="0" y="1931203"/>
          <a:ext cx="5257800" cy="765069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Arial" panose="020B0604020202020204" pitchFamily="34" charset="0"/>
              <a:cs typeface="Arial" panose="020B0604020202020204" pitchFamily="34" charset="0"/>
            </a:rPr>
            <a:t>Resolución de Equidad Racial</a:t>
          </a:r>
        </a:p>
      </dsp:txBody>
      <dsp:txXfrm>
        <a:off x="37348" y="1968551"/>
        <a:ext cx="5183104" cy="690373"/>
      </dsp:txXfrm>
    </dsp:sp>
    <dsp:sp modelId="{E25DED45-4320-41B2-A639-C4C117B27E3E}">
      <dsp:nvSpPr>
        <dsp:cNvPr id="0" name=""/>
        <dsp:cNvSpPr/>
      </dsp:nvSpPr>
      <dsp:spPr>
        <a:xfrm>
          <a:off x="0" y="2786834"/>
          <a:ext cx="5257800" cy="767768"/>
        </a:xfrm>
        <a:prstGeom prst="roundRect">
          <a:avLst/>
        </a:prstGeom>
        <a:solidFill>
          <a:srgbClr val="2A76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Arial" panose="020B0604020202020204" pitchFamily="34" charset="0"/>
              <a:cs typeface="Arial" panose="020B0604020202020204" pitchFamily="34" charset="0"/>
            </a:rPr>
            <a:t>Punto de Uso</a:t>
          </a:r>
        </a:p>
      </dsp:txBody>
      <dsp:txXfrm>
        <a:off x="37479" y="2824313"/>
        <a:ext cx="5182842" cy="692810"/>
      </dsp:txXfrm>
    </dsp:sp>
    <dsp:sp modelId="{225B05D4-32F7-4787-AD8C-EF065981AFA7}">
      <dsp:nvSpPr>
        <dsp:cNvPr id="0" name=""/>
        <dsp:cNvSpPr/>
      </dsp:nvSpPr>
      <dsp:spPr>
        <a:xfrm>
          <a:off x="0" y="3705082"/>
          <a:ext cx="5257800" cy="722213"/>
        </a:xfrm>
        <a:prstGeom prst="roundRect">
          <a:avLst/>
        </a:prstGeom>
        <a:solidFill>
          <a:srgbClr val="1F446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Arial" panose="020B0604020202020204" pitchFamily="34" charset="0"/>
              <a:cs typeface="Arial" panose="020B0604020202020204" pitchFamily="34" charset="0"/>
            </a:rPr>
            <a:t>Actualizaciones </a:t>
          </a:r>
          <a:r>
            <a:rPr lang="en-US" sz="2100" b="1" kern="1200" dirty="0" err="1">
              <a:latin typeface="Arial" panose="020B0604020202020204" pitchFamily="34" charset="0"/>
              <a:cs typeface="Arial" panose="020B0604020202020204" pitchFamily="34" charset="0"/>
            </a:rPr>
            <a:t>Legislativas</a:t>
          </a:r>
          <a:endParaRPr lang="en-US" sz="2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56" y="3740338"/>
        <a:ext cx="5187288" cy="651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1443026"/>
          </a:xfrm>
          <a:prstGeom prst="rect">
            <a:avLst/>
          </a:prstGeom>
        </p:spPr>
        <p:txBody>
          <a:bodyPr vert="horz" lIns="164089" tIns="82045" rIns="164089" bIns="82045" rtlCol="0"/>
          <a:lstStyle>
            <a:lvl1pPr algn="l">
              <a:defRPr sz="2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1443026"/>
          </a:xfrm>
          <a:prstGeom prst="rect">
            <a:avLst/>
          </a:prstGeom>
        </p:spPr>
        <p:txBody>
          <a:bodyPr vert="horz" lIns="164089" tIns="82045" rIns="164089" bIns="82045" rtlCol="0"/>
          <a:lstStyle>
            <a:lvl1pPr algn="r">
              <a:defRPr sz="2200"/>
            </a:lvl1pPr>
          </a:lstStyle>
          <a:p>
            <a:fld id="{52B14E81-70CD-46C0-88FF-B77D18962F33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978275" y="3595688"/>
            <a:ext cx="17252950" cy="970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64089" tIns="82045" rIns="164089" bIns="8204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13841046"/>
            <a:ext cx="7437120" cy="11324492"/>
          </a:xfrm>
          <a:prstGeom prst="rect">
            <a:avLst/>
          </a:prstGeom>
        </p:spPr>
        <p:txBody>
          <a:bodyPr vert="horz" lIns="164089" tIns="82045" rIns="164089" bIns="8204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27317595"/>
            <a:ext cx="4028440" cy="1443022"/>
          </a:xfrm>
          <a:prstGeom prst="rect">
            <a:avLst/>
          </a:prstGeom>
        </p:spPr>
        <p:txBody>
          <a:bodyPr vert="horz" lIns="164089" tIns="82045" rIns="164089" bIns="82045" rtlCol="0" anchor="b"/>
          <a:lstStyle>
            <a:lvl1pPr algn="l">
              <a:defRPr sz="2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27317595"/>
            <a:ext cx="4028440" cy="1443022"/>
          </a:xfrm>
          <a:prstGeom prst="rect">
            <a:avLst/>
          </a:prstGeom>
        </p:spPr>
        <p:txBody>
          <a:bodyPr vert="horz" lIns="164089" tIns="82045" rIns="164089" bIns="82045" rtlCol="0" anchor="b"/>
          <a:lstStyle>
            <a:lvl1pPr algn="r">
              <a:defRPr sz="2200"/>
            </a:lvl1pPr>
          </a:lstStyle>
          <a:p>
            <a:fld id="{6006FCD0-1D65-46BA-BE27-6CE1CE197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41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77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30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6FCD0-1D65-46BA-BE27-6CE1CE197D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22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84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17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Drinking Water State Revolving Fund (DWSRF) = </a:t>
            </a:r>
            <a:r>
              <a:rPr lang="en-US" sz="1200" dirty="0" err="1">
                <a:solidFill>
                  <a:schemeClr val="tx1"/>
                </a:solidFill>
                <a:latin typeface="Arial"/>
                <a:cs typeface="Arial"/>
              </a:rPr>
              <a:t>Fondo</a:t>
            </a: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 Rotatorio del Estado para Agua Potable (DWSRF)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Intended Use Plan (IUP) = Plan de </a:t>
            </a:r>
            <a:r>
              <a:rPr lang="en-US" sz="1200" dirty="0" err="1">
                <a:solidFill>
                  <a:schemeClr val="tx1"/>
                </a:solidFill>
                <a:latin typeface="Arial"/>
                <a:cs typeface="Arial"/>
              </a:rPr>
              <a:t>Intencion</a:t>
            </a: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 de </a:t>
            </a:r>
            <a:r>
              <a:rPr lang="en-US" sz="1200" dirty="0" err="1">
                <a:solidFill>
                  <a:schemeClr val="tx1"/>
                </a:solidFill>
                <a:latin typeface="Arial"/>
                <a:cs typeface="Arial"/>
              </a:rPr>
              <a:t>Uso</a:t>
            </a: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 (IUP)</a:t>
            </a:r>
          </a:p>
          <a:p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2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06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 the adopted 2021/22 Drinking Water State Revolving Fund (DWSRF) Intended Use Plan (IUP)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13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Deputy Director of Division of Financial Assistance (DFA) may also approve planning grants for small Non-DACs for good cause.</a:t>
            </a:r>
          </a:p>
          <a:p>
            <a:endParaRPr lang="en-US" dirty="0">
              <a:cs typeface="Calibri"/>
            </a:endParaRPr>
          </a:p>
          <a:p>
            <a:r>
              <a:rPr lang="en-US" dirty="0"/>
              <a:t>For smaller projects, Deputy Director my approve $2 M for construction, regardless of per connection cost.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06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*Intended Use Plan (IUP) = Plan de </a:t>
            </a:r>
            <a:r>
              <a:rPr lang="en-US" sz="1200" dirty="0" err="1">
                <a:solidFill>
                  <a:schemeClr val="tx1"/>
                </a:solidFill>
                <a:latin typeface="Arial"/>
                <a:cs typeface="Arial"/>
              </a:rPr>
              <a:t>Intencion</a:t>
            </a: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 de </a:t>
            </a:r>
            <a:r>
              <a:rPr lang="en-US" sz="1200" dirty="0" err="1">
                <a:solidFill>
                  <a:schemeClr val="tx1"/>
                </a:solidFill>
                <a:latin typeface="Arial"/>
                <a:cs typeface="Arial"/>
              </a:rPr>
              <a:t>Uso</a:t>
            </a: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 (IUP)</a:t>
            </a:r>
          </a:p>
          <a:p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**Drinking Water State Revolving Fund (DWSRF) = </a:t>
            </a:r>
            <a:r>
              <a:rPr lang="en-US" sz="1200" dirty="0" err="1">
                <a:solidFill>
                  <a:schemeClr val="tx1"/>
                </a:solidFill>
                <a:latin typeface="Arial"/>
                <a:cs typeface="Arial"/>
              </a:rPr>
              <a:t>Fondo</a:t>
            </a: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 Rotatorio del Estado para Agua Potable (DWSRF)</a:t>
            </a:r>
          </a:p>
          <a:p>
            <a:pPr marL="342900" indent="-342900">
              <a:buFont typeface="Arial,Sans-Serif"/>
              <a:buChar char="•"/>
            </a:pPr>
            <a:r>
              <a:rPr lang="en-US" dirty="0"/>
              <a:t>Grant/Principal Forgiveness for Category A-C Projects: Address public health issues (Immediate Health Risk, Untreated or At-Risk Sources, or Compliance or Shortage)</a:t>
            </a:r>
            <a:endParaRPr lang="en-US" dirty="0"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dirty="0"/>
              <a:t>Consolidation: joining 2+ public water systems, state small water systems, or affected residences not served by a public water system, into a single public water system. </a:t>
            </a:r>
            <a:endParaRPr lang="en-US" dirty="0"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dirty="0"/>
              <a:t>Maximum Per Connection: Deputy Director of DFA may approve up to $80,000 per connection for good cause.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41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30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>
              <a:cs typeface="Calibri"/>
            </a:endParaRPr>
          </a:p>
          <a:p>
            <a:endParaRPr lang="es-MX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FD8C-B555-45FE-B425-02875C1FCE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27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*Intended Use Plan (IUP) = Plan de </a:t>
            </a:r>
            <a:r>
              <a:rPr lang="en-US" sz="1200" dirty="0" err="1">
                <a:solidFill>
                  <a:schemeClr val="tx1"/>
                </a:solidFill>
                <a:latin typeface="Arial"/>
                <a:cs typeface="Arial"/>
              </a:rPr>
              <a:t>Intencion</a:t>
            </a: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 de </a:t>
            </a:r>
            <a:r>
              <a:rPr lang="en-US" sz="1200" dirty="0" err="1">
                <a:solidFill>
                  <a:schemeClr val="tx1"/>
                </a:solidFill>
                <a:latin typeface="Arial"/>
                <a:cs typeface="Arial"/>
              </a:rPr>
              <a:t>Uso</a:t>
            </a: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 (IUP)</a:t>
            </a:r>
          </a:p>
          <a:p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**Drinking Water State Revolving Fund (DWSRF) = </a:t>
            </a:r>
            <a:r>
              <a:rPr lang="en-US" sz="1200" dirty="0" err="1">
                <a:solidFill>
                  <a:schemeClr val="tx1"/>
                </a:solidFill>
                <a:latin typeface="Arial"/>
                <a:cs typeface="Arial"/>
              </a:rPr>
              <a:t>Fondo</a:t>
            </a: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 Rotatorio del Estado para Agua Potable (DWSRF)</a:t>
            </a:r>
            <a:endParaRPr lang="en-US" dirty="0"/>
          </a:p>
          <a:p>
            <a:r>
              <a:rPr lang="en-US" dirty="0"/>
              <a:t>Category D-F Projects are for things like reliability, secondary risks, etc. </a:t>
            </a:r>
          </a:p>
          <a:p>
            <a:r>
              <a:rPr lang="en-US" dirty="0"/>
              <a:t>Eligible for partial grant at varying percentages, up to $45,000/connection</a:t>
            </a:r>
            <a:endParaRPr lang="en-US" dirty="0">
              <a:cs typeface="Calibri"/>
            </a:endParaRPr>
          </a:p>
          <a:p>
            <a:r>
              <a:rPr lang="en-US" dirty="0"/>
              <a:t>Deputy Director of DFA may approve up to $60,000 per connection for good cause.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675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505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740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6FCD0-1D65-46BA-BE27-6CE1CE197D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541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Good morning, my name is Jasmine Oaxaca, supervising engineer over the Safe and Affordable Drinking Water Section in the Division of Financial Assistance.  </a:t>
            </a:r>
            <a:endParaRPr lang="en-US" b="0" dirty="0">
              <a:cs typeface="Calibri"/>
            </a:endParaRPr>
          </a:p>
          <a:p>
            <a:endParaRPr lang="en-US" b="0" dirty="0">
              <a:cs typeface="Calibri"/>
            </a:endParaRPr>
          </a:p>
          <a:p>
            <a:r>
              <a:rPr lang="en-US" b="0" dirty="0">
                <a:cs typeface="Calibri"/>
              </a:rPr>
              <a:t>Today I’ll be talking briefly about the changes to the Fiscal Year 2021-22 Fund Expenditure Plan for the Safe and Affordable Drinking Water Fund, between our last meeting and its adoption by our Board last month on October 19</a:t>
            </a:r>
            <a:r>
              <a:rPr lang="en-US" b="0" baseline="30000" dirty="0">
                <a:cs typeface="Calibri"/>
              </a:rPr>
              <a:t>th</a:t>
            </a:r>
            <a:r>
              <a:rPr lang="en-US" b="0" dirty="0">
                <a:cs typeface="Calibri"/>
              </a:rPr>
              <a:t>. 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86BE8-46B3-4FC6-B1CE-AD43FD9543D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439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slide shows </a:t>
            </a:r>
            <a:r>
              <a:rPr lang="en-US" b="1" dirty="0"/>
              <a:t>all </a:t>
            </a:r>
            <a:r>
              <a:rPr lang="en-US" dirty="0"/>
              <a:t>the funding sources we have available for the SAFER Program, to go towards </a:t>
            </a:r>
            <a:r>
              <a:rPr lang="en-US" b="1" dirty="0"/>
              <a:t>drinking </a:t>
            </a:r>
            <a:r>
              <a:rPr lang="en-US" dirty="0"/>
              <a:t>water projects in </a:t>
            </a:r>
            <a:r>
              <a:rPr lang="en-US" b="1" dirty="0"/>
              <a:t>small</a:t>
            </a:r>
            <a:r>
              <a:rPr lang="en-US" dirty="0"/>
              <a:t> communities.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Note that these are funds </a:t>
            </a:r>
            <a:r>
              <a:rPr lang="en-US" b="1" dirty="0"/>
              <a:t>available</a:t>
            </a:r>
            <a:r>
              <a:rPr lang="en-US" dirty="0"/>
              <a:t>, though not </a:t>
            </a:r>
            <a:r>
              <a:rPr lang="en-US" b="1" dirty="0"/>
              <a:t>necessarily </a:t>
            </a:r>
            <a:r>
              <a:rPr lang="en-US" dirty="0"/>
              <a:t>funds we will be </a:t>
            </a:r>
            <a:r>
              <a:rPr lang="en-US" b="1" dirty="0"/>
              <a:t>able</a:t>
            </a:r>
            <a:r>
              <a:rPr lang="en-US" dirty="0"/>
              <a:t> to </a:t>
            </a:r>
            <a:r>
              <a:rPr lang="en-US" b="1" dirty="0"/>
              <a:t>commit </a:t>
            </a:r>
            <a:r>
              <a:rPr lang="en-US" dirty="0"/>
              <a:t>during </a:t>
            </a:r>
            <a:r>
              <a:rPr lang="en-US" b="1" dirty="0"/>
              <a:t>this</a:t>
            </a:r>
            <a:r>
              <a:rPr lang="en-US" dirty="0"/>
              <a:t> fiscal year.  </a:t>
            </a:r>
          </a:p>
          <a:p>
            <a:endParaRPr lang="en-US" dirty="0"/>
          </a:p>
          <a:p>
            <a:r>
              <a:rPr lang="en-US" dirty="0"/>
              <a:t>From the </a:t>
            </a:r>
            <a:r>
              <a:rPr lang="en-US" b="1" dirty="0"/>
              <a:t>new Budget Act of 2021</a:t>
            </a:r>
            <a:r>
              <a:rPr lang="en-US" dirty="0"/>
              <a:t>, we have: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$985 M </a:t>
            </a:r>
            <a:r>
              <a:rPr lang="en-US" dirty="0"/>
              <a:t>for arrearages, to assist community water systems with debts incurred during the pandemic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Note that this is shown a bit to the side as these funds are already earmarked for debt relief and won’t be used towards projects.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Additionally, from the new Budget Act, there is </a:t>
            </a:r>
            <a:r>
              <a:rPr lang="en-US" b="1" dirty="0"/>
              <a:t>$617.5 M </a:t>
            </a:r>
            <a:r>
              <a:rPr lang="en-US" dirty="0"/>
              <a:t>for </a:t>
            </a:r>
            <a:r>
              <a:rPr lang="en-US" b="1" dirty="0"/>
              <a:t>drinking water </a:t>
            </a:r>
            <a:r>
              <a:rPr lang="en-US" dirty="0"/>
              <a:t>infrastructure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$9.5 M </a:t>
            </a:r>
            <a:r>
              <a:rPr lang="en-US" dirty="0"/>
              <a:t>for </a:t>
            </a:r>
            <a:r>
              <a:rPr lang="en-US" b="1" dirty="0"/>
              <a:t>drought </a:t>
            </a:r>
            <a:r>
              <a:rPr lang="en-US" dirty="0"/>
              <a:t>emergencies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a newly added </a:t>
            </a:r>
            <a:r>
              <a:rPr lang="en-US" b="1" dirty="0"/>
              <a:t>$28.5 M </a:t>
            </a:r>
            <a:r>
              <a:rPr lang="en-US" dirty="0"/>
              <a:t>for </a:t>
            </a:r>
            <a:r>
              <a:rPr lang="en-US" b="1" dirty="0"/>
              <a:t>technical</a:t>
            </a:r>
            <a:r>
              <a:rPr lang="en-US" dirty="0"/>
              <a:t> and </a:t>
            </a:r>
            <a:r>
              <a:rPr lang="en-US" b="1" dirty="0"/>
              <a:t>financial </a:t>
            </a:r>
            <a:r>
              <a:rPr lang="en-US" dirty="0"/>
              <a:t>assistance to </a:t>
            </a:r>
            <a:r>
              <a:rPr lang="en-US" b="1" dirty="0"/>
              <a:t>drinking </a:t>
            </a:r>
            <a:r>
              <a:rPr lang="en-US" dirty="0"/>
              <a:t>water systems to address </a:t>
            </a:r>
            <a:r>
              <a:rPr lang="en-US" b="1" dirty="0"/>
              <a:t>Per-</a:t>
            </a:r>
            <a:r>
              <a:rPr lang="en-US" dirty="0"/>
              <a:t>and </a:t>
            </a:r>
            <a:r>
              <a:rPr lang="en-US" b="1" dirty="0"/>
              <a:t>Polyfluoroalkyl Substances </a:t>
            </a:r>
            <a:r>
              <a:rPr lang="en-US" dirty="0"/>
              <a:t>(or </a:t>
            </a:r>
            <a:r>
              <a:rPr lang="en-US" b="1" dirty="0"/>
              <a:t>PFAS</a:t>
            </a:r>
            <a:r>
              <a:rPr lang="en-US" dirty="0"/>
              <a:t>).  This program will be developed over the course of </a:t>
            </a:r>
            <a:r>
              <a:rPr lang="en-US" b="1" dirty="0"/>
              <a:t>this fiscal </a:t>
            </a:r>
            <a:r>
              <a:rPr lang="en-US" dirty="0"/>
              <a:t>year.  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main</a:t>
            </a:r>
            <a:r>
              <a:rPr lang="en-US" dirty="0"/>
              <a:t> focus of the Fund </a:t>
            </a:r>
            <a:r>
              <a:rPr lang="en-US" b="1" dirty="0"/>
              <a:t>Expenditure</a:t>
            </a:r>
            <a:r>
              <a:rPr lang="en-US" dirty="0"/>
              <a:t> Plan is on the </a:t>
            </a:r>
            <a:r>
              <a:rPr lang="en-US" b="1" dirty="0"/>
              <a:t>Safe and Affordable Drinking Water Fund</a:t>
            </a:r>
            <a:r>
              <a:rPr lang="en-US" dirty="0"/>
              <a:t>, made possible by </a:t>
            </a:r>
            <a:r>
              <a:rPr lang="en-US" b="1" dirty="0"/>
              <a:t>Senate Bill 200 </a:t>
            </a:r>
            <a:r>
              <a:rPr lang="en-US" dirty="0"/>
              <a:t>in 2019, which has about </a:t>
            </a:r>
            <a:r>
              <a:rPr lang="en-US" b="1" dirty="0"/>
              <a:t>$128 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includes the </a:t>
            </a:r>
            <a:r>
              <a:rPr lang="en-US" b="1" dirty="0"/>
              <a:t>new</a:t>
            </a:r>
            <a:r>
              <a:rPr lang="en-US" dirty="0"/>
              <a:t> appropriation of </a:t>
            </a:r>
            <a:r>
              <a:rPr lang="en-US" b="1" dirty="0"/>
              <a:t>$130 M</a:t>
            </a:r>
            <a:r>
              <a:rPr lang="en-US" dirty="0"/>
              <a:t>, </a:t>
            </a:r>
            <a:r>
              <a:rPr lang="en-US" b="1" dirty="0"/>
              <a:t>minus</a:t>
            </a:r>
            <a:r>
              <a:rPr lang="en-US" dirty="0"/>
              <a:t> staff costs, and adds about </a:t>
            </a:r>
            <a:r>
              <a:rPr lang="en-US" b="1" dirty="0"/>
              <a:t>$12M </a:t>
            </a:r>
            <a:r>
              <a:rPr lang="en-US" dirty="0"/>
              <a:t>reserved from the previous fiscal year to respond to drought issues.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Additionally</a:t>
            </a:r>
            <a:r>
              <a:rPr lang="en-US" dirty="0"/>
              <a:t>, we have: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$25.3 M </a:t>
            </a:r>
            <a:r>
              <a:rPr lang="en-US" dirty="0"/>
              <a:t>in older general fund appropriations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$239.5 M </a:t>
            </a:r>
            <a:r>
              <a:rPr lang="en-US" dirty="0"/>
              <a:t>in general obligation bonds, such as Prop 1 and Prop 68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</a:t>
            </a:r>
            <a:r>
              <a:rPr lang="en-US" b="1" dirty="0"/>
              <a:t>$95.7 M </a:t>
            </a:r>
            <a:r>
              <a:rPr lang="en-US" dirty="0"/>
              <a:t>in Drinking Water State Revolving Fund grants (this does </a:t>
            </a:r>
            <a:r>
              <a:rPr lang="en-US" b="1" dirty="0"/>
              <a:t>not</a:t>
            </a:r>
            <a:r>
              <a:rPr lang="en-US" dirty="0"/>
              <a:t> include about </a:t>
            </a:r>
            <a:r>
              <a:rPr lang="en-US" b="1" dirty="0"/>
              <a:t>$30 M </a:t>
            </a:r>
            <a:r>
              <a:rPr lang="en-US" dirty="0"/>
              <a:t>available for loans)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825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These</a:t>
            </a:r>
            <a:r>
              <a:rPr lang="en-US" dirty="0"/>
              <a:t> are our priorities for the </a:t>
            </a:r>
            <a:r>
              <a:rPr lang="en-US" b="1" dirty="0"/>
              <a:t>SAFER Program this fiscal year</a:t>
            </a:r>
            <a:r>
              <a:rPr lang="en-US" dirty="0"/>
              <a:t>, which will </a:t>
            </a:r>
            <a:r>
              <a:rPr lang="en-US" b="1" dirty="0"/>
              <a:t>focus</a:t>
            </a:r>
            <a:r>
              <a:rPr lang="en-US" dirty="0"/>
              <a:t> our efforts on </a:t>
            </a:r>
            <a:r>
              <a:rPr lang="en-US" b="1" dirty="0"/>
              <a:t>small disadvantaged </a:t>
            </a:r>
            <a:r>
              <a:rPr lang="en-US" dirty="0"/>
              <a:t>communities and </a:t>
            </a:r>
            <a:r>
              <a:rPr lang="en-US" b="1" dirty="0"/>
              <a:t>low-income</a:t>
            </a:r>
            <a:r>
              <a:rPr lang="en-US" dirty="0"/>
              <a:t> households.  These </a:t>
            </a:r>
            <a:r>
              <a:rPr lang="en-US" b="1" dirty="0"/>
              <a:t>build </a:t>
            </a:r>
            <a:r>
              <a:rPr lang="en-US" dirty="0"/>
              <a:t>on our </a:t>
            </a:r>
            <a:r>
              <a:rPr lang="en-US" b="1" dirty="0"/>
              <a:t>previous</a:t>
            </a:r>
            <a:r>
              <a:rPr lang="en-US" dirty="0"/>
              <a:t> priorities as well as the </a:t>
            </a:r>
            <a:r>
              <a:rPr lang="en-US" b="1" dirty="0"/>
              <a:t>2021 Needs Assessment</a:t>
            </a:r>
            <a:r>
              <a:rPr lang="en-US" dirty="0"/>
              <a:t>.  </a:t>
            </a:r>
          </a:p>
          <a:p>
            <a:endParaRPr lang="en-US" dirty="0"/>
          </a:p>
          <a:p>
            <a:r>
              <a:rPr lang="en-US" dirty="0"/>
              <a:t>They are to:</a:t>
            </a:r>
          </a:p>
          <a:p>
            <a:endParaRPr lang="en-US" dirty="0"/>
          </a:p>
          <a:p>
            <a:pPr marL="228600" indent="-228600">
              <a:buFont typeface="+mj-lt"/>
              <a:buAutoNum type="arabicParenR"/>
            </a:pPr>
            <a:r>
              <a:rPr lang="en-US" b="1" dirty="0"/>
              <a:t>Address</a:t>
            </a:r>
            <a:r>
              <a:rPr lang="en-US" dirty="0"/>
              <a:t> any </a:t>
            </a:r>
            <a:r>
              <a:rPr lang="en-US" b="1" dirty="0"/>
              <a:t>emergency</a:t>
            </a:r>
            <a:r>
              <a:rPr lang="en-US" dirty="0"/>
              <a:t> or </a:t>
            </a:r>
            <a:r>
              <a:rPr lang="en-US" b="1" dirty="0"/>
              <a:t>urgent </a:t>
            </a:r>
            <a:r>
              <a:rPr lang="en-US" dirty="0"/>
              <a:t>funding needs </a:t>
            </a:r>
            <a:r>
              <a:rPr lang="en-US" b="1" dirty="0"/>
              <a:t>expeditiously</a:t>
            </a:r>
            <a:r>
              <a:rPr lang="en-US" dirty="0"/>
              <a:t>, where </a:t>
            </a:r>
            <a:r>
              <a:rPr lang="en-US" b="1" dirty="0"/>
              <a:t>other</a:t>
            </a:r>
            <a:r>
              <a:rPr lang="en-US" dirty="0"/>
              <a:t> emergency funds are </a:t>
            </a:r>
            <a:r>
              <a:rPr lang="en-US" b="1" u="sng" dirty="0"/>
              <a:t>not</a:t>
            </a:r>
            <a:r>
              <a:rPr lang="en-US" dirty="0"/>
              <a:t> available and a </a:t>
            </a:r>
            <a:r>
              <a:rPr lang="en-US" b="1" dirty="0"/>
              <a:t>critical </a:t>
            </a:r>
            <a:r>
              <a:rPr lang="en-US" dirty="0"/>
              <a:t>water </a:t>
            </a:r>
            <a:r>
              <a:rPr lang="en-US" b="1" dirty="0"/>
              <a:t>shortage</a:t>
            </a:r>
            <a:r>
              <a:rPr lang="en-US" dirty="0"/>
              <a:t> or </a:t>
            </a:r>
            <a:r>
              <a:rPr lang="en-US" b="1" dirty="0"/>
              <a:t>outage</a:t>
            </a:r>
            <a:r>
              <a:rPr lang="en-US" dirty="0"/>
              <a:t> could occur </a:t>
            </a:r>
            <a:r>
              <a:rPr lang="en-US" b="1" dirty="0"/>
              <a:t>without </a:t>
            </a:r>
            <a:r>
              <a:rPr lang="en-US" dirty="0"/>
              <a:t>support from the Fund; </a:t>
            </a:r>
          </a:p>
          <a:p>
            <a:pPr marL="228600" indent="-228600">
              <a:buFont typeface="+mj-lt"/>
              <a:buAutoNum type="arabicParenR"/>
            </a:pPr>
            <a:endParaRPr lang="en-US" dirty="0"/>
          </a:p>
          <a:p>
            <a:pPr marL="228600" indent="-228600">
              <a:buFont typeface="+mj-lt"/>
              <a:buAutoNum type="arabicParenR"/>
            </a:pPr>
            <a:r>
              <a:rPr lang="en-US" dirty="0"/>
              <a:t>Address </a:t>
            </a:r>
            <a:r>
              <a:rPr lang="en-US" b="1" dirty="0"/>
              <a:t>community water systems </a:t>
            </a:r>
            <a:r>
              <a:rPr lang="en-US" dirty="0"/>
              <a:t>and </a:t>
            </a:r>
            <a:r>
              <a:rPr lang="en-US" b="1" dirty="0"/>
              <a:t>school </a:t>
            </a:r>
            <a:r>
              <a:rPr lang="en-US" dirty="0"/>
              <a:t>water systems </a:t>
            </a:r>
            <a:r>
              <a:rPr lang="en-US" b="1" dirty="0"/>
              <a:t>consistently</a:t>
            </a:r>
            <a:r>
              <a:rPr lang="en-US" dirty="0"/>
              <a:t> </a:t>
            </a:r>
            <a:r>
              <a:rPr lang="en-US" b="1" dirty="0"/>
              <a:t>out of compliance </a:t>
            </a:r>
            <a:r>
              <a:rPr lang="en-US" dirty="0"/>
              <a:t>with primary drinking water </a:t>
            </a:r>
            <a:r>
              <a:rPr lang="en-US" b="0" dirty="0"/>
              <a:t>standards or </a:t>
            </a:r>
            <a:r>
              <a:rPr lang="en-US" b="1" dirty="0"/>
              <a:t>at-risk </a:t>
            </a:r>
            <a:r>
              <a:rPr lang="en-US" b="0" dirty="0"/>
              <a:t>of failing</a:t>
            </a:r>
            <a:r>
              <a:rPr lang="en-US" dirty="0"/>
              <a:t>; </a:t>
            </a:r>
          </a:p>
          <a:p>
            <a:pPr marL="228600" indent="-228600">
              <a:buFont typeface="+mj-lt"/>
              <a:buAutoNum type="arabicParenR"/>
            </a:pPr>
            <a:endParaRPr lang="en-US" dirty="0"/>
          </a:p>
          <a:p>
            <a:pPr marL="228600" indent="-228600">
              <a:buFont typeface="+mj-lt"/>
              <a:buAutoNum type="arabicParenR"/>
            </a:pPr>
            <a:r>
              <a:rPr lang="en-US" b="1" dirty="0"/>
              <a:t>Accelerate consolidations</a:t>
            </a:r>
            <a:r>
              <a:rPr lang="en-US" dirty="0"/>
              <a:t> for </a:t>
            </a:r>
            <a:r>
              <a:rPr lang="en-US" b="1" dirty="0"/>
              <a:t>consistently</a:t>
            </a:r>
            <a:r>
              <a:rPr lang="en-US" dirty="0"/>
              <a:t> out of compliance, </a:t>
            </a:r>
            <a:r>
              <a:rPr lang="en-US" b="1" dirty="0"/>
              <a:t>at-risk </a:t>
            </a:r>
            <a:r>
              <a:rPr lang="en-US" dirty="0"/>
              <a:t>systems, as </a:t>
            </a:r>
            <a:r>
              <a:rPr lang="en-US" b="1" dirty="0"/>
              <a:t>well</a:t>
            </a:r>
            <a:r>
              <a:rPr lang="en-US" dirty="0"/>
              <a:t> as </a:t>
            </a:r>
            <a:r>
              <a:rPr lang="en-US" b="1" dirty="0"/>
              <a:t>state </a:t>
            </a:r>
            <a:r>
              <a:rPr lang="en-US" dirty="0"/>
              <a:t>smalls and </a:t>
            </a:r>
            <a:r>
              <a:rPr lang="en-US" b="1" dirty="0"/>
              <a:t>domestic</a:t>
            </a:r>
            <a:r>
              <a:rPr lang="en-US" dirty="0"/>
              <a:t> wells, and </a:t>
            </a:r>
            <a:r>
              <a:rPr lang="en-US" b="1" dirty="0"/>
              <a:t>promote</a:t>
            </a:r>
            <a:r>
              <a:rPr lang="en-US" dirty="0"/>
              <a:t> opportunities for </a:t>
            </a:r>
            <a:r>
              <a:rPr lang="en-US" b="1" u="sng" dirty="0"/>
              <a:t>regional-scale</a:t>
            </a:r>
            <a:r>
              <a:rPr lang="en-US" dirty="0"/>
              <a:t> consolidations; </a:t>
            </a:r>
          </a:p>
          <a:p>
            <a:pPr marL="228600" indent="-228600">
              <a:buFont typeface="+mj-lt"/>
              <a:buAutoNum type="arabicParenR"/>
            </a:pPr>
            <a:endParaRPr lang="en-US" dirty="0"/>
          </a:p>
          <a:p>
            <a:pPr marL="228600" indent="-228600">
              <a:buFont typeface="+mj-lt"/>
              <a:buAutoNum type="arabicParenR"/>
            </a:pPr>
            <a:r>
              <a:rPr lang="en-US" dirty="0"/>
              <a:t>Expedite planning through use of </a:t>
            </a:r>
            <a:r>
              <a:rPr lang="en-US" b="1" dirty="0"/>
              <a:t>technical </a:t>
            </a:r>
            <a:r>
              <a:rPr lang="en-US" dirty="0"/>
              <a:t>assistance for systems </a:t>
            </a:r>
            <a:r>
              <a:rPr lang="en-US" b="1" dirty="0"/>
              <a:t>out </a:t>
            </a:r>
            <a:r>
              <a:rPr lang="en-US" dirty="0"/>
              <a:t>of compliance, </a:t>
            </a:r>
            <a:r>
              <a:rPr lang="en-US" b="1" dirty="0"/>
              <a:t>at-risk</a:t>
            </a:r>
            <a:r>
              <a:rPr lang="en-US" dirty="0"/>
              <a:t> systems, as well as </a:t>
            </a:r>
            <a:r>
              <a:rPr lang="en-US" b="1" dirty="0"/>
              <a:t>state</a:t>
            </a:r>
            <a:r>
              <a:rPr lang="en-US" dirty="0"/>
              <a:t> smalls and </a:t>
            </a:r>
            <a:r>
              <a:rPr lang="en-US" b="1" dirty="0"/>
              <a:t>domestic</a:t>
            </a:r>
            <a:r>
              <a:rPr lang="en-US" dirty="0"/>
              <a:t> wells;</a:t>
            </a:r>
          </a:p>
          <a:p>
            <a:pPr marL="228600" indent="-228600">
              <a:buFont typeface="+mj-lt"/>
              <a:buAutoNum type="arabicParenR"/>
            </a:pPr>
            <a:endParaRPr lang="en-US" dirty="0"/>
          </a:p>
          <a:p>
            <a:pPr marL="228600" indent="-228600">
              <a:buFont typeface="+mj-lt"/>
              <a:buAutoNum type="arabicParenR"/>
            </a:pPr>
            <a:r>
              <a:rPr lang="en-US" dirty="0"/>
              <a:t>Provide </a:t>
            </a:r>
            <a:r>
              <a:rPr lang="en-US" b="1" dirty="0"/>
              <a:t>interim</a:t>
            </a:r>
            <a:r>
              <a:rPr lang="en-US" dirty="0"/>
              <a:t> solutions, initiate </a:t>
            </a:r>
            <a:r>
              <a:rPr lang="en-US" b="1" dirty="0"/>
              <a:t>planning</a:t>
            </a:r>
            <a:r>
              <a:rPr lang="en-US" dirty="0"/>
              <a:t> efforts for </a:t>
            </a:r>
            <a:r>
              <a:rPr lang="en-US" b="1" dirty="0"/>
              <a:t>long-term</a:t>
            </a:r>
            <a:r>
              <a:rPr lang="en-US" dirty="0"/>
              <a:t> solutions, and fund </a:t>
            </a:r>
            <a:r>
              <a:rPr lang="en-US" b="1" dirty="0"/>
              <a:t>capital </a:t>
            </a:r>
            <a:r>
              <a:rPr lang="en-US" dirty="0"/>
              <a:t>projects for </a:t>
            </a:r>
            <a:r>
              <a:rPr lang="en-US" b="1" dirty="0"/>
              <a:t>state smalls</a:t>
            </a:r>
            <a:r>
              <a:rPr lang="en-US" dirty="0"/>
              <a:t> and </a:t>
            </a:r>
            <a:r>
              <a:rPr lang="en-US" b="1" dirty="0"/>
              <a:t>domestic wells </a:t>
            </a:r>
            <a:r>
              <a:rPr lang="en-US" dirty="0"/>
              <a:t>with </a:t>
            </a:r>
            <a:r>
              <a:rPr lang="en-US" b="1" dirty="0"/>
              <a:t>source water </a:t>
            </a:r>
            <a:r>
              <a:rPr lang="en-US" dirty="0"/>
              <a:t>above a </a:t>
            </a:r>
            <a:r>
              <a:rPr lang="en-US" b="1" dirty="0"/>
              <a:t>primary </a:t>
            </a:r>
            <a:r>
              <a:rPr lang="en-US" dirty="0"/>
              <a:t>maximum contaminant level or </a:t>
            </a:r>
            <a:r>
              <a:rPr lang="en-US" b="1" dirty="0"/>
              <a:t>at risk </a:t>
            </a:r>
            <a:r>
              <a:rPr lang="en-US" dirty="0"/>
              <a:t>of running dry due to drought; and</a:t>
            </a:r>
          </a:p>
          <a:p>
            <a:pPr marL="228600" indent="-228600">
              <a:buFont typeface="+mj-lt"/>
              <a:buAutoNum type="arabicParenR"/>
            </a:pPr>
            <a:endParaRPr lang="en-US" dirty="0"/>
          </a:p>
          <a:p>
            <a:pPr marL="228600" indent="-228600">
              <a:buFont typeface="+mj-lt"/>
              <a:buAutoNum type="arabicParenR"/>
            </a:pPr>
            <a:r>
              <a:rPr lang="en-US" b="1" dirty="0"/>
              <a:t>Ensure</a:t>
            </a:r>
            <a:r>
              <a:rPr lang="en-US" dirty="0"/>
              <a:t> assistance is distributed in a manner </a:t>
            </a:r>
            <a:r>
              <a:rPr lang="en-US" b="1" dirty="0"/>
              <a:t>consistent</a:t>
            </a:r>
            <a:r>
              <a:rPr lang="en-US" dirty="0"/>
              <a:t> with the goals and direction provided in the </a:t>
            </a:r>
            <a:r>
              <a:rPr lang="en-US" b="1" dirty="0"/>
              <a:t>State</a:t>
            </a:r>
            <a:r>
              <a:rPr lang="en-US" dirty="0"/>
              <a:t> Water Board’s </a:t>
            </a:r>
            <a:r>
              <a:rPr lang="en-US" b="1" dirty="0"/>
              <a:t>Racial Equity Resolution</a:t>
            </a:r>
            <a:r>
              <a:rPr lang="en-US" dirty="0"/>
              <a:t> and associated </a:t>
            </a:r>
            <a:r>
              <a:rPr lang="en-US" b="1" dirty="0"/>
              <a:t>action plan</a:t>
            </a:r>
            <a:r>
              <a:rPr lang="en-US" dirty="0"/>
              <a:t>.</a:t>
            </a:r>
          </a:p>
          <a:p>
            <a:pPr marL="228600" indent="-228600">
              <a:buFont typeface="+mj-lt"/>
              <a:buAutoNum type="arabicParenR"/>
            </a:pPr>
            <a:endParaRPr lang="en-US" dirty="0"/>
          </a:p>
          <a:p>
            <a:pPr marL="0" indent="0">
              <a:buFont typeface="+mj-lt"/>
              <a:buNone/>
            </a:pPr>
            <a:r>
              <a:rPr lang="en-US" dirty="0"/>
              <a:t>This last one is newly added to consider racial equity and environmental justice in how we administer our funding.  </a:t>
            </a:r>
          </a:p>
          <a:p>
            <a:pPr marL="0" indent="0">
              <a:buFont typeface="+mj-lt"/>
              <a:buNone/>
            </a:pPr>
            <a:endParaRPr lang="en-US" dirty="0"/>
          </a:p>
          <a:p>
            <a:pPr marL="0" indent="0">
              <a:buFont typeface="+mj-lt"/>
              <a:buNone/>
            </a:pPr>
            <a:r>
              <a:rPr lang="en-US" dirty="0"/>
              <a:t>We will also be working towards establishing some metrics around racial equity and environmental justice and have included some data around this in </a:t>
            </a:r>
            <a:r>
              <a:rPr lang="en-US" b="1" dirty="0"/>
              <a:t>Appendix H</a:t>
            </a:r>
            <a:r>
              <a:rPr lang="en-US" dirty="0"/>
              <a:t> which lists projects with </a:t>
            </a:r>
            <a:r>
              <a:rPr lang="en-US" b="1" dirty="0"/>
              <a:t>funds</a:t>
            </a:r>
            <a:r>
              <a:rPr lang="en-US" dirty="0"/>
              <a:t> committed in </a:t>
            </a:r>
            <a:r>
              <a:rPr lang="en-US" b="1" dirty="0"/>
              <a:t>Fiscal Year </a:t>
            </a:r>
            <a:r>
              <a:rPr lang="en-US" dirty="0"/>
              <a:t>2020-21 for the </a:t>
            </a:r>
            <a:r>
              <a:rPr lang="en-US" b="1" dirty="0"/>
              <a:t>broader SAFER </a:t>
            </a:r>
            <a:r>
              <a:rPr lang="en-US" dirty="0"/>
              <a:t>Program.  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dirty="0"/>
              <a:t>New </a:t>
            </a:r>
            <a:r>
              <a:rPr lang="en-US" dirty="0"/>
              <a:t>columns added include: </a:t>
            </a:r>
            <a:r>
              <a:rPr lang="en-US" b="1" dirty="0" err="1"/>
              <a:t>CalEnviroScreen</a:t>
            </a:r>
            <a:r>
              <a:rPr lang="en-US" dirty="0"/>
              <a:t> Score, </a:t>
            </a:r>
            <a:r>
              <a:rPr lang="en-US" b="1" dirty="0"/>
              <a:t>Average</a:t>
            </a:r>
            <a:r>
              <a:rPr lang="en-US" dirty="0"/>
              <a:t> Household Size, </a:t>
            </a:r>
            <a:r>
              <a:rPr lang="en-US" b="1" dirty="0"/>
              <a:t>% below </a:t>
            </a:r>
            <a:r>
              <a:rPr lang="en-US" dirty="0"/>
              <a:t>poverty level, and </a:t>
            </a:r>
            <a:r>
              <a:rPr lang="en-US" b="1" dirty="0"/>
              <a:t>majority</a:t>
            </a:r>
            <a:r>
              <a:rPr lang="en-US" dirty="0"/>
              <a:t> race.</a:t>
            </a:r>
          </a:p>
          <a:p>
            <a:pPr marL="0" indent="0">
              <a:buFont typeface="+mj-lt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720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our </a:t>
            </a:r>
            <a:r>
              <a:rPr lang="en-US" b="1" dirty="0"/>
              <a:t>proposed</a:t>
            </a:r>
            <a:r>
              <a:rPr lang="en-US" dirty="0"/>
              <a:t> targets for the </a:t>
            </a:r>
            <a:r>
              <a:rPr lang="en-US" b="1" dirty="0"/>
              <a:t>new</a:t>
            </a:r>
            <a:r>
              <a:rPr lang="en-US" dirty="0"/>
              <a:t> fiscal year’s appropriation of </a:t>
            </a:r>
            <a:r>
              <a:rPr lang="en-US" b="1" dirty="0"/>
              <a:t>$130 million</a:t>
            </a:r>
            <a:r>
              <a:rPr lang="en-US" dirty="0"/>
              <a:t>.  </a:t>
            </a:r>
          </a:p>
          <a:p>
            <a:endParaRPr lang="en-US" dirty="0"/>
          </a:p>
          <a:p>
            <a:r>
              <a:rPr lang="en-US" b="1" dirty="0"/>
              <a:t>Compared</a:t>
            </a:r>
            <a:r>
              <a:rPr lang="en-US" dirty="0"/>
              <a:t> to what was indicated in the </a:t>
            </a:r>
            <a:r>
              <a:rPr lang="en-US" b="1" dirty="0"/>
              <a:t>draft</a:t>
            </a:r>
            <a:r>
              <a:rPr lang="en-US" dirty="0"/>
              <a:t> that was released for public comment in </a:t>
            </a:r>
            <a:r>
              <a:rPr lang="en-US" b="1" dirty="0"/>
              <a:t>August</a:t>
            </a:r>
            <a:r>
              <a:rPr lang="en-US" dirty="0"/>
              <a:t>, the targets </a:t>
            </a:r>
            <a:r>
              <a:rPr lang="en-US" b="1" dirty="0"/>
              <a:t>have</a:t>
            </a:r>
            <a:r>
              <a:rPr lang="en-US" dirty="0"/>
              <a:t> been adjusted,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have </a:t>
            </a:r>
            <a:r>
              <a:rPr lang="en-US" b="1" dirty="0"/>
              <a:t>less</a:t>
            </a:r>
            <a:r>
              <a:rPr lang="en-US" dirty="0"/>
              <a:t> in construction for either </a:t>
            </a:r>
            <a:r>
              <a:rPr lang="en-US" b="1" dirty="0"/>
              <a:t>out of compliance </a:t>
            </a:r>
            <a:r>
              <a:rPr lang="en-US" dirty="0"/>
              <a:t>or </a:t>
            </a:r>
            <a:r>
              <a:rPr lang="en-US" b="1" dirty="0"/>
              <a:t>at-risk</a:t>
            </a:r>
            <a:r>
              <a:rPr lang="en-US" dirty="0"/>
              <a:t> </a:t>
            </a:r>
            <a:r>
              <a:rPr lang="en-US" b="1" dirty="0"/>
              <a:t>water</a:t>
            </a:r>
            <a:r>
              <a:rPr lang="en-US" dirty="0"/>
              <a:t> systems,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</a:t>
            </a:r>
            <a:r>
              <a:rPr lang="en-US" b="1" dirty="0"/>
              <a:t>spread</a:t>
            </a:r>
            <a:r>
              <a:rPr lang="en-US" dirty="0"/>
              <a:t> out </a:t>
            </a:r>
            <a:r>
              <a:rPr lang="en-US" b="1" dirty="0"/>
              <a:t>more</a:t>
            </a:r>
            <a:r>
              <a:rPr lang="en-US" dirty="0"/>
              <a:t> between </a:t>
            </a:r>
            <a:r>
              <a:rPr lang="en-US" b="1" dirty="0"/>
              <a:t>technical assistance</a:t>
            </a:r>
            <a:r>
              <a:rPr lang="en-US" dirty="0"/>
              <a:t>, </a:t>
            </a:r>
            <a:r>
              <a:rPr lang="en-US" b="1" dirty="0"/>
              <a:t>administrators</a:t>
            </a:r>
            <a:r>
              <a:rPr lang="en-US" dirty="0"/>
              <a:t>, </a:t>
            </a:r>
            <a:r>
              <a:rPr lang="en-US" b="1" dirty="0"/>
              <a:t>planning</a:t>
            </a:r>
            <a:r>
              <a:rPr lang="en-US" dirty="0"/>
              <a:t>, and </a:t>
            </a:r>
            <a:r>
              <a:rPr lang="en-US" b="1" dirty="0"/>
              <a:t>O&amp;M </a:t>
            </a:r>
            <a:r>
              <a:rPr lang="en-US" dirty="0"/>
              <a:t>support, plus </a:t>
            </a:r>
            <a:r>
              <a:rPr lang="en-US" b="1" dirty="0"/>
              <a:t>implementation</a:t>
            </a:r>
            <a:r>
              <a:rPr lang="en-US" dirty="0"/>
              <a:t> of </a:t>
            </a:r>
            <a:r>
              <a:rPr lang="en-US" b="1" dirty="0"/>
              <a:t>interim</a:t>
            </a:r>
            <a:r>
              <a:rPr lang="en-US" dirty="0"/>
              <a:t> and </a:t>
            </a:r>
            <a:r>
              <a:rPr lang="en-US" b="1" dirty="0"/>
              <a:t>permanent</a:t>
            </a:r>
            <a:r>
              <a:rPr lang="en-US" dirty="0"/>
              <a:t> solutions for </a:t>
            </a:r>
            <a:r>
              <a:rPr lang="en-US" b="1" dirty="0"/>
              <a:t>state smalls </a:t>
            </a:r>
            <a:r>
              <a:rPr lang="en-US" dirty="0"/>
              <a:t>and </a:t>
            </a:r>
            <a:r>
              <a:rPr lang="en-US" b="1" dirty="0"/>
              <a:t>domestic wells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Overall</a:t>
            </a:r>
            <a:r>
              <a:rPr lang="en-US" dirty="0"/>
              <a:t>, we propose </a:t>
            </a:r>
            <a:r>
              <a:rPr lang="en-US" b="1" dirty="0"/>
              <a:t>$115.3 million </a:t>
            </a:r>
            <a:r>
              <a:rPr lang="en-US" dirty="0"/>
              <a:t>to go towards </a:t>
            </a:r>
            <a:r>
              <a:rPr lang="en-US" b="1" dirty="0"/>
              <a:t>projects</a:t>
            </a:r>
            <a:r>
              <a:rPr lang="en-US" dirty="0"/>
              <a:t>, with: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About </a:t>
            </a:r>
            <a:r>
              <a:rPr lang="en-US" b="1" dirty="0"/>
              <a:t>$40 million each </a:t>
            </a:r>
            <a:r>
              <a:rPr lang="en-US" dirty="0"/>
              <a:t>for </a:t>
            </a:r>
            <a:r>
              <a:rPr lang="en-US" b="1" dirty="0"/>
              <a:t>interim</a:t>
            </a:r>
            <a:r>
              <a:rPr lang="en-US" dirty="0"/>
              <a:t> water supplies and emergencies </a:t>
            </a:r>
            <a:r>
              <a:rPr lang="en-US" b="1" dirty="0"/>
              <a:t>and technical </a:t>
            </a:r>
            <a:r>
              <a:rPr lang="en-US" dirty="0"/>
              <a:t>assistance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$5 million</a:t>
            </a:r>
            <a:r>
              <a:rPr lang="en-US" dirty="0"/>
              <a:t> for administrators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$3 million </a:t>
            </a:r>
            <a:r>
              <a:rPr lang="en-US" dirty="0"/>
              <a:t>for planning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$7 million </a:t>
            </a:r>
            <a:r>
              <a:rPr lang="en-US" dirty="0"/>
              <a:t>for direct O&amp;M support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</a:t>
            </a:r>
            <a:r>
              <a:rPr lang="en-US" b="1" dirty="0"/>
              <a:t>$20 million </a:t>
            </a:r>
            <a:r>
              <a:rPr lang="en-US" dirty="0"/>
              <a:t>for construction.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remaining $1.5 million would go towards contracts (for example administrative efficiency audit or data management investments) and an estimated $13.2 million for staff costs (which includes personnel for both administrative and implementation of tasks required by SB 200).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370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Since the </a:t>
            </a:r>
            <a:r>
              <a:rPr lang="en-US" b="1" dirty="0"/>
              <a:t>draft</a:t>
            </a:r>
            <a:r>
              <a:rPr lang="en-US" b="0" dirty="0"/>
              <a:t> Plan was released, these are </a:t>
            </a:r>
            <a:r>
              <a:rPr lang="en-US" b="1" dirty="0"/>
              <a:t>key </a:t>
            </a:r>
            <a:r>
              <a:rPr lang="en-US" b="0" dirty="0"/>
              <a:t>revisions that were made based on </a:t>
            </a:r>
            <a:r>
              <a:rPr lang="en-US" b="1" dirty="0"/>
              <a:t>comments</a:t>
            </a:r>
            <a:r>
              <a:rPr lang="en-US" b="0" dirty="0"/>
              <a:t> received as well as </a:t>
            </a:r>
            <a:r>
              <a:rPr lang="en-US" b="1" dirty="0"/>
              <a:t>new legislation</a:t>
            </a:r>
            <a:r>
              <a:rPr lang="en-US" b="0" dirty="0"/>
              <a:t>:</a:t>
            </a:r>
          </a:p>
          <a:p>
            <a:endParaRPr lang="en-US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New</a:t>
            </a:r>
            <a:r>
              <a:rPr lang="en-US" b="0" dirty="0"/>
              <a:t> </a:t>
            </a:r>
            <a:r>
              <a:rPr lang="en-US" b="1" dirty="0"/>
              <a:t>funding </a:t>
            </a:r>
            <a:r>
              <a:rPr lang="en-US" b="0" dirty="0"/>
              <a:t>from the Budget Act of 2021 and subsequent trailer bills was added.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New </a:t>
            </a:r>
            <a:r>
              <a:rPr lang="en-US" b="1" dirty="0"/>
              <a:t>authorities </a:t>
            </a:r>
            <a:r>
              <a:rPr lang="en-US" b="0" dirty="0"/>
              <a:t>were </a:t>
            </a:r>
            <a:r>
              <a:rPr lang="en-US" b="1" dirty="0"/>
              <a:t>also</a:t>
            </a:r>
            <a:r>
              <a:rPr lang="en-US" b="0" dirty="0"/>
              <a:t> noted, which I’ll mention in a </a:t>
            </a:r>
            <a:r>
              <a:rPr lang="en-US" b="1" dirty="0"/>
              <a:t>few</a:t>
            </a:r>
            <a:r>
              <a:rPr lang="en-US" b="0" dirty="0"/>
              <a:t> slides related to the </a:t>
            </a:r>
            <a:r>
              <a:rPr lang="en-US" b="1" dirty="0"/>
              <a:t>Policy</a:t>
            </a:r>
            <a:r>
              <a:rPr lang="en-US" b="0" dirty="0"/>
              <a:t> amendments.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As mentioned in the </a:t>
            </a:r>
            <a:r>
              <a:rPr lang="en-US" b="1" dirty="0"/>
              <a:t>previous</a:t>
            </a:r>
            <a:r>
              <a:rPr lang="en-US" b="0" dirty="0"/>
              <a:t> slide, funding targets were adjusted to shift funds </a:t>
            </a:r>
            <a:r>
              <a:rPr lang="en-US" b="1" dirty="0"/>
              <a:t>away</a:t>
            </a:r>
            <a:r>
              <a:rPr lang="en-US" b="0" dirty="0"/>
              <a:t> from construction and towards </a:t>
            </a:r>
            <a:r>
              <a:rPr lang="en-US" b="1" dirty="0"/>
              <a:t>other</a:t>
            </a:r>
            <a:r>
              <a:rPr lang="en-US" b="0" dirty="0"/>
              <a:t> solution types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Clarity</a:t>
            </a:r>
            <a:r>
              <a:rPr lang="en-US" b="0" dirty="0"/>
              <a:t> was added around the </a:t>
            </a:r>
            <a:r>
              <a:rPr lang="en-US" b="1" dirty="0"/>
              <a:t>use</a:t>
            </a:r>
            <a:r>
              <a:rPr lang="en-US" b="0" dirty="0"/>
              <a:t> of the Safe and Affordable </a:t>
            </a:r>
            <a:r>
              <a:rPr lang="en-US" b="1" dirty="0"/>
              <a:t>Drinking</a:t>
            </a:r>
            <a:r>
              <a:rPr lang="en-US" b="0" dirty="0"/>
              <a:t> Water Fund to address </a:t>
            </a:r>
            <a:r>
              <a:rPr lang="en-US" b="1" dirty="0"/>
              <a:t>funding</a:t>
            </a:r>
            <a:r>
              <a:rPr lang="en-US" b="0" dirty="0"/>
              <a:t> gaps and to </a:t>
            </a:r>
            <a:r>
              <a:rPr lang="en-US" b="1" dirty="0"/>
              <a:t>expedite</a:t>
            </a:r>
            <a:r>
              <a:rPr lang="en-US" b="0" dirty="0"/>
              <a:t> </a:t>
            </a:r>
            <a:r>
              <a:rPr lang="en-US" b="1" dirty="0"/>
              <a:t>priority</a:t>
            </a:r>
            <a:r>
              <a:rPr lang="en-US" b="0" dirty="0"/>
              <a:t> projects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Information</a:t>
            </a:r>
            <a:r>
              <a:rPr lang="en-US" b="0" dirty="0"/>
              <a:t> was added on the </a:t>
            </a:r>
            <a:r>
              <a:rPr lang="en-US" b="1" dirty="0"/>
              <a:t>O&amp;M Pilot </a:t>
            </a:r>
            <a:r>
              <a:rPr lang="en-US" b="0" dirty="0"/>
              <a:t>as well as </a:t>
            </a:r>
            <a:r>
              <a:rPr lang="en-US" b="1" dirty="0"/>
              <a:t>O&amp;M support </a:t>
            </a:r>
            <a:r>
              <a:rPr lang="en-US" b="0" dirty="0"/>
              <a:t>eligibility, for example </a:t>
            </a:r>
            <a:r>
              <a:rPr lang="en-US" b="1" dirty="0"/>
              <a:t>allowing</a:t>
            </a:r>
            <a:r>
              <a:rPr lang="en-US" b="0" dirty="0"/>
              <a:t> O&amp;M for systems that will likely be </a:t>
            </a:r>
            <a:r>
              <a:rPr lang="en-US" b="1" dirty="0"/>
              <a:t>appointed</a:t>
            </a:r>
            <a:r>
              <a:rPr lang="en-US" b="0" dirty="0"/>
              <a:t> an </a:t>
            </a:r>
            <a:r>
              <a:rPr lang="en-US" b="1" dirty="0"/>
              <a:t>administrator</a:t>
            </a:r>
            <a:r>
              <a:rPr lang="en-US" b="0" dirty="0"/>
              <a:t>, or in cases where </a:t>
            </a:r>
            <a:r>
              <a:rPr lang="en-US" b="1" dirty="0"/>
              <a:t>O&amp;M funding </a:t>
            </a:r>
            <a:r>
              <a:rPr lang="en-US" b="0" dirty="0"/>
              <a:t>is </a:t>
            </a:r>
            <a:r>
              <a:rPr lang="en-US" b="1" dirty="0"/>
              <a:t>necessary</a:t>
            </a:r>
            <a:r>
              <a:rPr lang="en-US" b="0" dirty="0"/>
              <a:t> to make projects </a:t>
            </a:r>
            <a:r>
              <a:rPr lang="en-US" b="1" dirty="0"/>
              <a:t>affordable</a:t>
            </a:r>
            <a:r>
              <a:rPr lang="en-US" b="0" dirty="0"/>
              <a:t>, for example where Point of Use/Point of Entry treatment </a:t>
            </a:r>
            <a:r>
              <a:rPr lang="en-US" b="1" u="sng" dirty="0"/>
              <a:t>is</a:t>
            </a:r>
            <a:r>
              <a:rPr lang="en-US" b="0" dirty="0"/>
              <a:t> the long-term solution for </a:t>
            </a:r>
            <a:r>
              <a:rPr lang="en-US" b="1" dirty="0"/>
              <a:t>regionally</a:t>
            </a:r>
            <a:r>
              <a:rPr lang="en-US" b="0" dirty="0"/>
              <a:t> </a:t>
            </a:r>
            <a:r>
              <a:rPr lang="en-US" b="1" dirty="0"/>
              <a:t>isolated</a:t>
            </a:r>
            <a:r>
              <a:rPr lang="en-US" b="0" dirty="0"/>
              <a:t> small systems or for </a:t>
            </a:r>
            <a:r>
              <a:rPr lang="en-US" b="1" dirty="0"/>
              <a:t>domestic</a:t>
            </a:r>
            <a:r>
              <a:rPr lang="en-US" b="0" dirty="0"/>
              <a:t> wells where consolidation is </a:t>
            </a:r>
            <a:r>
              <a:rPr lang="en-US" b="1" u="sng" dirty="0"/>
              <a:t>not</a:t>
            </a:r>
            <a:r>
              <a:rPr lang="en-US" b="0" dirty="0"/>
              <a:t> feasible.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We </a:t>
            </a:r>
            <a:r>
              <a:rPr lang="en-US" b="1" dirty="0"/>
              <a:t>also</a:t>
            </a:r>
            <a:r>
              <a:rPr lang="en-US" b="0" dirty="0"/>
              <a:t> added </a:t>
            </a:r>
            <a:r>
              <a:rPr lang="en-US" b="1" dirty="0"/>
              <a:t>information</a:t>
            </a:r>
            <a:r>
              <a:rPr lang="en-US" b="0" dirty="0"/>
              <a:t> on a </a:t>
            </a:r>
            <a:r>
              <a:rPr lang="en-US" b="1" dirty="0"/>
              <a:t>cost-sharing</a:t>
            </a:r>
            <a:r>
              <a:rPr lang="en-US" b="0" dirty="0"/>
              <a:t> approach we are working on with the </a:t>
            </a:r>
            <a:r>
              <a:rPr lang="en-US" b="1" dirty="0"/>
              <a:t>Central Valley Salinity Coalition</a:t>
            </a:r>
            <a:r>
              <a:rPr lang="en-US" b="0" dirty="0"/>
              <a:t>, to </a:t>
            </a:r>
            <a:r>
              <a:rPr lang="en-US" b="1" dirty="0"/>
              <a:t>supplement</a:t>
            </a:r>
            <a:r>
              <a:rPr lang="en-US" b="0" dirty="0"/>
              <a:t> </a:t>
            </a:r>
            <a:r>
              <a:rPr lang="en-US" b="1" dirty="0"/>
              <a:t>well</a:t>
            </a:r>
            <a:r>
              <a:rPr lang="en-US" b="0" dirty="0"/>
              <a:t> sampling efforts with </a:t>
            </a:r>
            <a:r>
              <a:rPr lang="en-US" b="1" dirty="0"/>
              <a:t>SAFER</a:t>
            </a:r>
            <a:r>
              <a:rPr lang="en-US" b="0" dirty="0"/>
              <a:t> funding.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608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Continuing on,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We’ve </a:t>
            </a:r>
            <a:r>
              <a:rPr lang="en-US" b="1" dirty="0"/>
              <a:t>added</a:t>
            </a:r>
            <a:r>
              <a:rPr lang="en-US" dirty="0"/>
              <a:t> a subsection on </a:t>
            </a:r>
            <a:r>
              <a:rPr lang="en-US" b="1" dirty="0"/>
              <a:t>contaminants</a:t>
            </a:r>
            <a:r>
              <a:rPr lang="en-US" dirty="0"/>
              <a:t> of </a:t>
            </a:r>
            <a:r>
              <a:rPr lang="en-US" b="1" dirty="0"/>
              <a:t>emerging</a:t>
            </a:r>
            <a:r>
              <a:rPr lang="en-US" dirty="0"/>
              <a:t> concern or </a:t>
            </a:r>
            <a:r>
              <a:rPr lang="en-US" b="1" dirty="0"/>
              <a:t>other</a:t>
            </a:r>
            <a:r>
              <a:rPr lang="en-US" dirty="0"/>
              <a:t> contaminants </a:t>
            </a:r>
            <a:r>
              <a:rPr lang="en-US" b="1" u="sng" dirty="0"/>
              <a:t>without</a:t>
            </a:r>
            <a:r>
              <a:rPr lang="en-US" dirty="0"/>
              <a:t> maximum </a:t>
            </a:r>
            <a:r>
              <a:rPr lang="en-US" b="1" dirty="0"/>
              <a:t>contaminant</a:t>
            </a:r>
            <a:r>
              <a:rPr lang="en-US" dirty="0"/>
              <a:t> levels – to </a:t>
            </a:r>
            <a:r>
              <a:rPr lang="en-US" b="1" dirty="0"/>
              <a:t>consider</a:t>
            </a:r>
            <a:r>
              <a:rPr lang="en-US" dirty="0"/>
              <a:t> funding of well testing for these contaminants as </a:t>
            </a:r>
            <a:r>
              <a:rPr lang="en-US" b="1" dirty="0"/>
              <a:t>well</a:t>
            </a:r>
            <a:r>
              <a:rPr lang="en-US" dirty="0"/>
              <a:t> as potential future </a:t>
            </a:r>
            <a:r>
              <a:rPr lang="en-US" b="1" dirty="0"/>
              <a:t>pilot</a:t>
            </a:r>
            <a:r>
              <a:rPr lang="en-US" dirty="0"/>
              <a:t> studies to explore </a:t>
            </a:r>
            <a:r>
              <a:rPr lang="en-US" b="1" dirty="0"/>
              <a:t>treatment</a:t>
            </a:r>
            <a:r>
              <a:rPr lang="en-US" dirty="0"/>
              <a:t> options.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We’ve added </a:t>
            </a:r>
            <a:r>
              <a:rPr lang="en-US" b="1" dirty="0"/>
              <a:t>discussion</a:t>
            </a:r>
            <a:r>
              <a:rPr lang="en-US" dirty="0"/>
              <a:t> of </a:t>
            </a:r>
            <a:r>
              <a:rPr lang="en-US" b="1" dirty="0"/>
              <a:t>different</a:t>
            </a:r>
            <a:r>
              <a:rPr lang="en-US" dirty="0"/>
              <a:t> types of data to be tracked </a:t>
            </a:r>
            <a:r>
              <a:rPr lang="en-US" b="1" dirty="0"/>
              <a:t>this</a:t>
            </a:r>
            <a:r>
              <a:rPr lang="en-US" dirty="0"/>
              <a:t> fiscal year around </a:t>
            </a:r>
            <a:r>
              <a:rPr lang="en-US" b="1" dirty="0"/>
              <a:t>cost</a:t>
            </a:r>
            <a:r>
              <a:rPr lang="en-US" dirty="0"/>
              <a:t> effectiveness and </a:t>
            </a:r>
            <a:r>
              <a:rPr lang="en-US" b="1" dirty="0"/>
              <a:t>administrative</a:t>
            </a:r>
            <a:r>
              <a:rPr lang="en-US" dirty="0"/>
              <a:t> </a:t>
            </a:r>
            <a:r>
              <a:rPr lang="en-US" b="1" dirty="0"/>
              <a:t>efficiency,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</a:t>
            </a:r>
            <a:r>
              <a:rPr lang="en-US" b="1" dirty="0"/>
              <a:t>lastly</a:t>
            </a:r>
            <a:r>
              <a:rPr lang="en-US" dirty="0"/>
              <a:t>, as </a:t>
            </a:r>
            <a:r>
              <a:rPr lang="en-US" b="1" dirty="0"/>
              <a:t>mentioned</a:t>
            </a:r>
            <a:r>
              <a:rPr lang="en-US" dirty="0"/>
              <a:t> earlier, we are </a:t>
            </a:r>
            <a:r>
              <a:rPr lang="en-US" b="1" dirty="0"/>
              <a:t>starting</a:t>
            </a:r>
            <a:r>
              <a:rPr lang="en-US" dirty="0"/>
              <a:t> to </a:t>
            </a:r>
            <a:r>
              <a:rPr lang="en-US" b="1" dirty="0"/>
              <a:t>track</a:t>
            </a:r>
            <a:r>
              <a:rPr lang="en-US" dirty="0"/>
              <a:t> </a:t>
            </a:r>
            <a:r>
              <a:rPr lang="en-US" b="1" dirty="0"/>
              <a:t>basic</a:t>
            </a:r>
            <a:r>
              <a:rPr lang="en-US" dirty="0"/>
              <a:t> information related to </a:t>
            </a:r>
            <a:r>
              <a:rPr lang="en-US" b="1" dirty="0"/>
              <a:t>racial</a:t>
            </a:r>
            <a:r>
              <a:rPr lang="en-US" dirty="0"/>
              <a:t> </a:t>
            </a:r>
            <a:r>
              <a:rPr lang="en-US" b="1" dirty="0"/>
              <a:t>equity</a:t>
            </a:r>
            <a:r>
              <a:rPr lang="en-US" dirty="0"/>
              <a:t> and </a:t>
            </a:r>
            <a:r>
              <a:rPr lang="en-US" b="1" dirty="0"/>
              <a:t>environmental</a:t>
            </a:r>
            <a:r>
              <a:rPr lang="en-US" dirty="0"/>
              <a:t> </a:t>
            </a:r>
            <a:r>
              <a:rPr lang="en-US" b="1" dirty="0"/>
              <a:t>justice</a:t>
            </a:r>
            <a:r>
              <a:rPr lang="en-US" dirty="0"/>
              <a:t> with the </a:t>
            </a:r>
            <a:r>
              <a:rPr lang="en-US" b="1" dirty="0"/>
              <a:t>hopes</a:t>
            </a:r>
            <a:r>
              <a:rPr lang="en-US" dirty="0"/>
              <a:t> of establishing appropriate </a:t>
            </a:r>
            <a:r>
              <a:rPr lang="en-US" b="1" dirty="0"/>
              <a:t>target</a:t>
            </a:r>
            <a:r>
              <a:rPr lang="en-US" dirty="0"/>
              <a:t> goals in future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54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2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86BE8-46B3-4FC6-B1CE-AD43FD9543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384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Lastly</a:t>
            </a:r>
            <a:r>
              <a:rPr lang="en-US" dirty="0"/>
              <a:t>, I wanted to note the </a:t>
            </a:r>
            <a:r>
              <a:rPr lang="en-US" b="1" dirty="0"/>
              <a:t>concurrent</a:t>
            </a:r>
            <a:r>
              <a:rPr lang="en-US" dirty="0"/>
              <a:t> </a:t>
            </a:r>
            <a:r>
              <a:rPr lang="en-US" b="1" dirty="0"/>
              <a:t>targeted</a:t>
            </a:r>
            <a:r>
              <a:rPr lang="en-US" dirty="0"/>
              <a:t> amendments to the </a:t>
            </a:r>
            <a:r>
              <a:rPr lang="en-US" b="1" dirty="0"/>
              <a:t>Policy</a:t>
            </a:r>
            <a:r>
              <a:rPr lang="en-US" dirty="0"/>
              <a:t> for Developing the Fund Expenditure Plan for the Safe and Affordable Drinking Water Fund, which was </a:t>
            </a:r>
            <a:r>
              <a:rPr lang="en-US" b="1" dirty="0"/>
              <a:t>initially</a:t>
            </a:r>
            <a:r>
              <a:rPr lang="en-US" dirty="0"/>
              <a:t> adopted </a:t>
            </a:r>
            <a:r>
              <a:rPr lang="en-US" b="1" dirty="0"/>
              <a:t>last</a:t>
            </a:r>
            <a:r>
              <a:rPr lang="en-US" dirty="0"/>
              <a:t> year in </a:t>
            </a:r>
            <a:r>
              <a:rPr lang="en-US" b="1" dirty="0"/>
              <a:t>May</a:t>
            </a:r>
            <a:r>
              <a:rPr lang="en-US" dirty="0"/>
              <a:t>.  </a:t>
            </a:r>
          </a:p>
          <a:p>
            <a:endParaRPr lang="en-US" dirty="0"/>
          </a:p>
          <a:p>
            <a:r>
              <a:rPr lang="en-US" dirty="0"/>
              <a:t>Based on </a:t>
            </a:r>
            <a:r>
              <a:rPr lang="en-US" b="1" dirty="0"/>
              <a:t>recent</a:t>
            </a:r>
            <a:r>
              <a:rPr lang="en-US" dirty="0"/>
              <a:t> legislation, we are </a:t>
            </a:r>
            <a:r>
              <a:rPr lang="en-US" b="1" dirty="0"/>
              <a:t>proposing</a:t>
            </a:r>
            <a:r>
              <a:rPr lang="en-US" dirty="0"/>
              <a:t> additions to the </a:t>
            </a:r>
            <a:r>
              <a:rPr lang="en-US" b="1" dirty="0"/>
              <a:t>Policy</a:t>
            </a:r>
            <a:r>
              <a:rPr lang="en-US" dirty="0"/>
              <a:t> text in the </a:t>
            </a:r>
            <a:r>
              <a:rPr lang="en-US" b="1" dirty="0"/>
              <a:t>following</a:t>
            </a:r>
            <a:r>
              <a:rPr lang="en-US" dirty="0"/>
              <a:t> areas: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We’ve noted </a:t>
            </a:r>
            <a:r>
              <a:rPr lang="en-US" b="1" dirty="0"/>
              <a:t>new</a:t>
            </a:r>
            <a:r>
              <a:rPr lang="en-US" dirty="0"/>
              <a:t> </a:t>
            </a:r>
            <a:r>
              <a:rPr lang="en-US" b="1" dirty="0"/>
              <a:t>consolidation</a:t>
            </a:r>
            <a:r>
              <a:rPr lang="en-US" dirty="0"/>
              <a:t> </a:t>
            </a:r>
            <a:r>
              <a:rPr lang="en-US" b="1" dirty="0"/>
              <a:t>authorities</a:t>
            </a:r>
            <a:r>
              <a:rPr lang="en-US" dirty="0"/>
              <a:t> that will be effective </a:t>
            </a:r>
            <a:r>
              <a:rPr lang="en-US" b="1" dirty="0"/>
              <a:t>January</a:t>
            </a:r>
            <a:r>
              <a:rPr lang="en-US" dirty="0"/>
              <a:t> </a:t>
            </a:r>
            <a:r>
              <a:rPr lang="en-US" b="1" dirty="0"/>
              <a:t>1</a:t>
            </a:r>
            <a:r>
              <a:rPr lang="en-US" b="1" baseline="30000" dirty="0"/>
              <a:t>st</a:t>
            </a:r>
            <a:r>
              <a:rPr lang="en-US" dirty="0"/>
              <a:t>, for </a:t>
            </a:r>
            <a:r>
              <a:rPr lang="en-US" b="1" dirty="0"/>
              <a:t>at-risk</a:t>
            </a:r>
            <a:r>
              <a:rPr lang="en-US" dirty="0"/>
              <a:t> </a:t>
            </a:r>
            <a:r>
              <a:rPr lang="en-US" b="1" dirty="0"/>
              <a:t>DAC</a:t>
            </a:r>
            <a:r>
              <a:rPr lang="en-US" dirty="0"/>
              <a:t> systems, </a:t>
            </a:r>
            <a:r>
              <a:rPr lang="en-US" b="1" dirty="0"/>
              <a:t>or</a:t>
            </a:r>
            <a:r>
              <a:rPr lang="en-US" dirty="0"/>
              <a:t> for a </a:t>
            </a:r>
            <a:r>
              <a:rPr lang="en-US" b="1" dirty="0"/>
              <a:t>DAC</a:t>
            </a:r>
            <a:r>
              <a:rPr lang="en-US" dirty="0"/>
              <a:t> that is </a:t>
            </a:r>
            <a:r>
              <a:rPr lang="en-US" b="1" dirty="0"/>
              <a:t>substantially</a:t>
            </a:r>
            <a:r>
              <a:rPr lang="en-US" dirty="0"/>
              <a:t> </a:t>
            </a:r>
            <a:r>
              <a:rPr lang="en-US" b="1" dirty="0"/>
              <a:t>reliant</a:t>
            </a:r>
            <a:r>
              <a:rPr lang="en-US" dirty="0"/>
              <a:t> on domestic wells identified as being </a:t>
            </a:r>
            <a:r>
              <a:rPr lang="en-US" b="1" dirty="0"/>
              <a:t>at-risk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 is a </a:t>
            </a:r>
            <a:r>
              <a:rPr lang="en-US" b="1" dirty="0"/>
              <a:t>new eligible recipient </a:t>
            </a:r>
            <a:r>
              <a:rPr lang="en-US" dirty="0"/>
              <a:t>type for Safe and Affordable </a:t>
            </a:r>
            <a:r>
              <a:rPr lang="en-US" b="1" dirty="0"/>
              <a:t>Drinking</a:t>
            </a:r>
            <a:r>
              <a:rPr lang="en-US" dirty="0"/>
              <a:t> Water funding,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“</a:t>
            </a:r>
            <a:r>
              <a:rPr lang="en-US" b="1" dirty="0"/>
              <a:t>Technical Assistance Provider</a:t>
            </a:r>
            <a:r>
              <a:rPr lang="en-US" dirty="0"/>
              <a:t>” – which is defined as a person, </a:t>
            </a:r>
            <a:r>
              <a:rPr lang="en-US" b="1" dirty="0"/>
              <a:t>including</a:t>
            </a:r>
            <a:r>
              <a:rPr lang="en-US" dirty="0"/>
              <a:t> a privately owned public utility, whom the </a:t>
            </a:r>
            <a:r>
              <a:rPr lang="en-US" b="1" dirty="0"/>
              <a:t>State Water Board </a:t>
            </a:r>
            <a:r>
              <a:rPr lang="en-US" dirty="0"/>
              <a:t>has determined is </a:t>
            </a:r>
            <a:r>
              <a:rPr lang="en-US" b="1" dirty="0"/>
              <a:t>competent</a:t>
            </a:r>
            <a:r>
              <a:rPr lang="en-US" dirty="0"/>
              <a:t> to </a:t>
            </a:r>
            <a:r>
              <a:rPr lang="en-US" b="1" dirty="0"/>
              <a:t>assist</a:t>
            </a:r>
            <a:r>
              <a:rPr lang="en-US" dirty="0"/>
              <a:t> a water system by providing </a:t>
            </a:r>
            <a:r>
              <a:rPr lang="en-US" b="1" dirty="0"/>
              <a:t>administrative</a:t>
            </a:r>
            <a:r>
              <a:rPr lang="en-US" dirty="0"/>
              <a:t>, </a:t>
            </a:r>
            <a:r>
              <a:rPr lang="en-US" b="1" dirty="0"/>
              <a:t>technical</a:t>
            </a:r>
            <a:r>
              <a:rPr lang="en-US" dirty="0"/>
              <a:t>, </a:t>
            </a:r>
            <a:r>
              <a:rPr lang="en-US" b="1" dirty="0"/>
              <a:t>operational</a:t>
            </a:r>
            <a:r>
              <a:rPr lang="en-US" dirty="0"/>
              <a:t>, </a:t>
            </a:r>
            <a:r>
              <a:rPr lang="en-US" b="1" dirty="0"/>
              <a:t>legal</a:t>
            </a:r>
            <a:r>
              <a:rPr lang="en-US" dirty="0"/>
              <a:t>, or </a:t>
            </a:r>
            <a:r>
              <a:rPr lang="en-US" b="1" dirty="0"/>
              <a:t>managerial</a:t>
            </a:r>
            <a:r>
              <a:rPr lang="en-US" dirty="0"/>
              <a:t> services.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And </a:t>
            </a:r>
            <a:r>
              <a:rPr lang="en-US" b="1" dirty="0"/>
              <a:t>lastly</a:t>
            </a:r>
            <a:r>
              <a:rPr lang="en-US" dirty="0"/>
              <a:t>, we’ve noted </a:t>
            </a:r>
            <a:r>
              <a:rPr lang="en-US" b="1" dirty="0"/>
              <a:t>new</a:t>
            </a:r>
            <a:r>
              <a:rPr lang="en-US" dirty="0"/>
              <a:t> advance </a:t>
            </a:r>
            <a:r>
              <a:rPr lang="en-US" b="1" dirty="0"/>
              <a:t>payment</a:t>
            </a:r>
            <a:r>
              <a:rPr lang="en-US" dirty="0"/>
              <a:t> authorities, and are </a:t>
            </a:r>
            <a:r>
              <a:rPr lang="en-US" b="1" dirty="0"/>
              <a:t>in</a:t>
            </a:r>
            <a:r>
              <a:rPr lang="en-US" dirty="0"/>
              <a:t> the process of establishing criteria.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199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86BE8-46B3-4FC6-B1CE-AD43FD9543D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208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latin typeface="Segoe UI" panose="020B0502040204020203" pitchFamily="34" charset="0"/>
            </a:endParaRPr>
          </a:p>
          <a:p>
            <a:endParaRPr lang="en-US" sz="1800" dirty="0">
              <a:latin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189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86BE8-46B3-4FC6-B1CE-AD43FD9543D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239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6FCD0-1D65-46BA-BE27-6CE1CE197D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4464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844A5-5397-49A7-B64C-BAFE4E7E4B6B}" type="slidenum">
              <a:rPr lang="es-MX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4862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6FCD0-1D65-46BA-BE27-6CE1CE197D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4411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6FCD0-1D65-46BA-BE27-6CE1CE197D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85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900" dirty="0"/>
              <a:t>Explain: This is the mission statement for the Water Boards (collectively). We work to achieve our mission through an array of programs established within our major Divisions and Regions. </a:t>
            </a:r>
          </a:p>
          <a:p>
            <a:endParaRPr lang="en-US" sz="3900" dirty="0"/>
          </a:p>
          <a:p>
            <a:r>
              <a:rPr lang="en-US" sz="3900" dirty="0"/>
              <a:t>This is a photo from the upcoming guide book.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86BE8-46B3-4FC6-B1CE-AD43FD9543D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97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86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08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00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75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640891">
              <a:defRPr/>
            </a:pPr>
            <a:fld id="{6006FCD0-1D65-46BA-BE27-6CE1CE197DC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640891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62152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466B0E-E483-4FEE-8D84-A0ADE38B6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4A83DE-6F33-46FC-ABF4-806425B3E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36525"/>
            <a:ext cx="10483121" cy="2276891"/>
          </a:xfrm>
        </p:spPr>
        <p:txBody>
          <a:bodyPr anchor="t">
            <a:normAutofit/>
          </a:bodyPr>
          <a:lstStyle>
            <a:lvl1pPr algn="r"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7D661-7BB0-4687-9A64-1828D6368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3120" y="2549941"/>
            <a:ext cx="9144000" cy="1152629"/>
          </a:xfrm>
        </p:spPr>
        <p:txBody>
          <a:bodyPr>
            <a:normAutofit/>
          </a:bodyPr>
          <a:lstStyle>
            <a:lvl1pPr marL="0" indent="0" algn="r">
              <a:buNone/>
              <a:defRPr sz="4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AC4E27-E980-4F71-8F86-5CC9BE8405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7" y="4684924"/>
            <a:ext cx="2225046" cy="1345285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D9558C0-FB6A-4F5E-9A90-0D6B3C7233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6184757"/>
            <a:ext cx="12192000" cy="670258"/>
          </a:xfrm>
          <a:solidFill>
            <a:srgbClr val="004E7D"/>
          </a:solidFill>
        </p:spPr>
        <p:txBody>
          <a:bodyPr anchor="ctr">
            <a:norm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Add unit name, date</a:t>
            </a:r>
          </a:p>
        </p:txBody>
      </p:sp>
    </p:spTree>
    <p:extLst>
      <p:ext uri="{BB962C8B-B14F-4D97-AF65-F5344CB8AC3E}">
        <p14:creationId xmlns:p14="http://schemas.microsoft.com/office/powerpoint/2010/main" val="1072913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1A45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84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rgbClr val="1A45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B256224-5D0E-432A-9251-CCF542A9C2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193800"/>
            <a:ext cx="10515600" cy="5194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9239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B6F23-C6D7-4271-8105-DF2E5220A7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B7F215-5504-4B19-8274-8DD948FDC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7E6AB-14A9-408C-8AF6-D16FD68F8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E12BA-27F0-44BE-A034-EA10245A1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B13F8-1478-4D10-8BD8-9ADE520FD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84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88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OGPPT_Cupploa_nochimney.bmp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7712"/>
            <a:ext cx="12192000" cy="459028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2267712"/>
          </a:xfrm>
          <a:prstGeom prst="rect">
            <a:avLst/>
          </a:prstGeom>
          <a:solidFill>
            <a:srgbClr val="CFE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>
              <a:solidFill>
                <a:prstClr val="black"/>
              </a:solidFill>
              <a:latin typeface="Tw Cen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267711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5791200"/>
            <a:ext cx="6807200" cy="685800"/>
          </a:xfrm>
          <a:prstGeom prst="rect">
            <a:avLst/>
          </a:prstGeom>
          <a:solidFill>
            <a:srgbClr val="518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514600"/>
            <a:ext cx="11074400" cy="33528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AE6C89-E441-410D-87C9-D15765472CF4}"/>
              </a:ext>
            </a:extLst>
          </p:cNvPr>
          <p:cNvSpPr txBox="1"/>
          <p:nvPr userDrawn="1"/>
        </p:nvSpPr>
        <p:spPr>
          <a:xfrm>
            <a:off x="9372600" y="6408887"/>
            <a:ext cx="2540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>
                <a:solidFill>
                  <a:prstClr val="white"/>
                </a:solidFill>
                <a:latin typeface="Tw Cen MT"/>
                <a:cs typeface="Tahoma" pitchFamily="34" charset="0"/>
              </a:rPr>
              <a:t>efc.sog.unc.edu</a:t>
            </a:r>
          </a:p>
        </p:txBody>
      </p:sp>
      <p:pic>
        <p:nvPicPr>
          <p:cNvPr id="5" name="Picture 2" descr="https://www.sog.unc.edu/sites/www.sog.unc.edu/files/EFC_Logo_Small_H__White.png">
            <a:extLst>
              <a:ext uri="{FF2B5EF4-FFF2-40B4-BE49-F238E27FC236}">
                <a16:creationId xmlns:a16="http://schemas.microsoft.com/office/drawing/2014/main" id="{B4DDE23B-77A1-4294-9616-7204FC08D5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3" y="5886450"/>
            <a:ext cx="4974167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039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1600" y="1600202"/>
            <a:ext cx="119888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3165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3671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" y="2133601"/>
            <a:ext cx="12192000" cy="1362075"/>
          </a:xfrm>
          <a:solidFill>
            <a:srgbClr val="EDF6F9"/>
          </a:solidFill>
        </p:spPr>
        <p:txBody>
          <a:bodyPr anchor="ctr">
            <a:normAutofit/>
          </a:bodyPr>
          <a:lstStyle>
            <a:lvl1pPr algn="r">
              <a:defRPr sz="3600" b="0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8197" y="4953000"/>
            <a:ext cx="12210197" cy="14750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8197" y="3495676"/>
            <a:ext cx="12210197" cy="1475097"/>
          </a:xfrm>
          <a:prstGeom prst="rect">
            <a:avLst/>
          </a:prstGeom>
          <a:solidFill>
            <a:srgbClr val="CFE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569852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4088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959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38BDE-65BA-4B6B-97DF-BF4FA6B53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56224-5D0E-432A-9251-CCF542A9C2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193800"/>
            <a:ext cx="10515600" cy="5194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4E5EDB-6AF8-4152-9C68-2338E501B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94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1887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99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2267712"/>
          </a:xfrm>
          <a:prstGeom prst="rect">
            <a:avLst/>
          </a:prstGeom>
          <a:solidFill>
            <a:srgbClr val="CFE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>
              <a:solidFill>
                <a:prstClr val="black"/>
              </a:solidFill>
              <a:latin typeface="Tw Cen MT"/>
            </a:endParaRPr>
          </a:p>
        </p:txBody>
      </p:sp>
      <p:pic>
        <p:nvPicPr>
          <p:cNvPr id="7" name="Picture 6" descr="SOGPPT_Cupploa_nochimney.bmp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7712"/>
            <a:ext cx="12192000" cy="45902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5791200"/>
            <a:ext cx="6807200" cy="685800"/>
          </a:xfrm>
          <a:prstGeom prst="rect">
            <a:avLst/>
          </a:prstGeom>
          <a:solidFill>
            <a:srgbClr val="518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04800" y="242037"/>
            <a:ext cx="5486400" cy="1706562"/>
          </a:xfrm>
        </p:spPr>
        <p:txBody>
          <a:bodyPr>
            <a:normAutofit/>
          </a:bodyPr>
          <a:lstStyle>
            <a:lvl1pPr algn="l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Name</a:t>
            </a:r>
            <a:br>
              <a:rPr lang="en-US"/>
            </a:br>
            <a:r>
              <a:rPr lang="en-US"/>
              <a:t>Email</a:t>
            </a:r>
            <a:br>
              <a:rPr lang="en-US"/>
            </a:br>
            <a:r>
              <a:rPr lang="en-US"/>
              <a:t>Phone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304800" y="2514600"/>
            <a:ext cx="6827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Finance Center at the University of North Carolina</a:t>
            </a:r>
          </a:p>
          <a:p>
            <a:r>
              <a: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Government, Knapp-Sanders Building</a:t>
            </a:r>
          </a:p>
          <a:p>
            <a:r>
              <a: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 #3330</a:t>
            </a:r>
          </a:p>
          <a:p>
            <a:r>
              <a: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Chapel Hill, NC 27599-3330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400800" y="242037"/>
            <a:ext cx="5486400" cy="170656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contact info of second presenter (optional)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699AE7-D089-4B91-B20D-C227E834CD78}"/>
              </a:ext>
            </a:extLst>
          </p:cNvPr>
          <p:cNvSpPr txBox="1"/>
          <p:nvPr userDrawn="1"/>
        </p:nvSpPr>
        <p:spPr>
          <a:xfrm>
            <a:off x="9347200" y="6489412"/>
            <a:ext cx="2540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>
                <a:solidFill>
                  <a:prstClr val="white"/>
                </a:solidFill>
                <a:latin typeface="Tw Cen MT"/>
                <a:cs typeface="Tahoma" pitchFamily="34" charset="0"/>
              </a:rPr>
              <a:t>efc.sog.unc.edu</a:t>
            </a:r>
          </a:p>
        </p:txBody>
      </p:sp>
      <p:pic>
        <p:nvPicPr>
          <p:cNvPr id="4" name="Picture 2" descr="https://www.sog.unc.edu/sites/www.sog.unc.edu/files/EFC_Logo_Small_H__White.png">
            <a:extLst>
              <a:ext uri="{FF2B5EF4-FFF2-40B4-BE49-F238E27FC236}">
                <a16:creationId xmlns:a16="http://schemas.microsoft.com/office/drawing/2014/main" id="{B1E02A23-1EED-47EA-B6E9-C12FF43993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3" y="5886450"/>
            <a:ext cx="4974167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52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D5DF6-9BB8-488B-9824-01BD900C6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53490F0-8170-4391-A0D8-5BCDC25C7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5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BBBAD-B645-468D-A0A0-824BD868B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DD4BC-239F-4B09-82B8-E12498217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22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1B32B-1CA6-4C7E-9C3F-B8224781A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22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2A0BC9-CFE2-4DC0-AD67-FA502169F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38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6C4E0-EBAC-4E7C-BE28-BC0FFD07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5D8B0-934B-4C02-BD23-78E9CD5A5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C38B-656C-42A7-A45B-4523264C9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43314E-D827-488E-99B8-DF6687915D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87AB4-C19B-4A84-AFAC-629878771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3140AC-0AF7-4644-B94F-AA172F30B9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2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FF8CD-4C6C-4B3F-B751-4FFF43BC5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350CB95-F3D1-49A5-BC14-8EB7A27CD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27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F6AD44F-B14C-49C0-AED4-3E198278E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8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D1753-75BC-4FDC-AE08-599116BAE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8BBF5-709A-4722-B5F8-25FBC94C1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8513D-2361-49C3-91F2-91FE1F67F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B372F2-DFE7-4D16-9E72-0BF710D2F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87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1EC3-AA2A-4057-A61B-9067410D3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941CC7-C447-4EDF-914C-1D195793EC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1F3ECE-0A62-4491-90EA-14E9675F7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46D3DB-A94B-4828-AFE7-6B168D6EF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9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E744356-6CB2-4833-9D39-4BFF8467543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7DB3DC-FA1C-495C-A457-8142B608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925"/>
            <a:ext cx="10515600" cy="752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EEADB-4591-4818-A152-E71E2043C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70000"/>
            <a:ext cx="10515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6F29E-CD5C-4B44-9B8E-833F2FB9B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88AE23-902A-43B4-80BC-34B0AD3F115B}"/>
              </a:ext>
            </a:extLst>
          </p:cNvPr>
          <p:cNvSpPr txBox="1"/>
          <p:nvPr userDrawn="1"/>
        </p:nvSpPr>
        <p:spPr>
          <a:xfrm>
            <a:off x="0" y="6396335"/>
            <a:ext cx="12192000" cy="461665"/>
          </a:xfrm>
          <a:prstGeom prst="rect">
            <a:avLst/>
          </a:prstGeom>
          <a:solidFill>
            <a:srgbClr val="004E7D"/>
          </a:solidFill>
        </p:spPr>
        <p:txBody>
          <a:bodyPr wrap="square" rtlCol="0" anchor="ctr"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</a:rPr>
              <a:t>California Water Boards</a:t>
            </a:r>
          </a:p>
        </p:txBody>
      </p:sp>
    </p:spTree>
    <p:extLst>
      <p:ext uri="{BB962C8B-B14F-4D97-AF65-F5344CB8AC3E}">
        <p14:creationId xmlns:p14="http://schemas.microsoft.com/office/powerpoint/2010/main" val="356349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89" r:id="rId10"/>
    <p:sldLayoutId id="2147483690" r:id="rId11"/>
    <p:sldLayoutId id="2147483691" r:id="rId12"/>
    <p:sldLayoutId id="214748367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1A45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PP_bottombar copy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09"/>
          <a:stretch/>
        </p:blipFill>
        <p:spPr>
          <a:xfrm>
            <a:off x="1" y="6400800"/>
            <a:ext cx="12190993" cy="457200"/>
          </a:xfrm>
          <a:prstGeom prst="rect">
            <a:avLst/>
          </a:prstGeom>
        </p:spPr>
      </p:pic>
      <p:grpSp>
        <p:nvGrpSpPr>
          <p:cNvPr id="4" name="Group 39"/>
          <p:cNvGrpSpPr/>
          <p:nvPr/>
        </p:nvGrpSpPr>
        <p:grpSpPr>
          <a:xfrm>
            <a:off x="5689600" y="6553200"/>
            <a:ext cx="6299200" cy="152400"/>
            <a:chOff x="4267200" y="6553200"/>
            <a:chExt cx="4724400" cy="152400"/>
          </a:xfrm>
        </p:grpSpPr>
        <p:sp>
          <p:nvSpPr>
            <p:cNvPr id="8" name="Rectangle 7"/>
            <p:cNvSpPr/>
            <p:nvPr userDrawn="1"/>
          </p:nvSpPr>
          <p:spPr bwMode="auto">
            <a:xfrm>
              <a:off x="5486400" y="6553200"/>
              <a:ext cx="152400" cy="152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9" name="Rectangle 8"/>
            <p:cNvSpPr/>
            <p:nvPr userDrawn="1"/>
          </p:nvSpPr>
          <p:spPr bwMode="auto">
            <a:xfrm>
              <a:off x="4267200" y="6553200"/>
              <a:ext cx="152400" cy="152400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10" name="Rectangle 9"/>
            <p:cNvSpPr/>
            <p:nvPr userDrawn="1"/>
          </p:nvSpPr>
          <p:spPr bwMode="auto">
            <a:xfrm>
              <a:off x="5791200" y="6553200"/>
              <a:ext cx="152400" cy="152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11" name="Rectangle 10"/>
            <p:cNvSpPr/>
            <p:nvPr userDrawn="1"/>
          </p:nvSpPr>
          <p:spPr bwMode="auto">
            <a:xfrm>
              <a:off x="4572000" y="6553200"/>
              <a:ext cx="152400" cy="152400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12" name="Rectangle 11"/>
            <p:cNvSpPr/>
            <p:nvPr userDrawn="1"/>
          </p:nvSpPr>
          <p:spPr bwMode="auto">
            <a:xfrm>
              <a:off x="6096000" y="6553200"/>
              <a:ext cx="152400" cy="152400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13" name="Rectangle 12"/>
            <p:cNvSpPr/>
            <p:nvPr userDrawn="1"/>
          </p:nvSpPr>
          <p:spPr bwMode="auto">
            <a:xfrm>
              <a:off x="4876800" y="6553200"/>
              <a:ext cx="152400" cy="152400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14" name="Rectangle 13"/>
            <p:cNvSpPr/>
            <p:nvPr userDrawn="1"/>
          </p:nvSpPr>
          <p:spPr bwMode="auto">
            <a:xfrm>
              <a:off x="6400800" y="6553200"/>
              <a:ext cx="152400" cy="152400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15" name="Rectangle 14"/>
            <p:cNvSpPr/>
            <p:nvPr userDrawn="1"/>
          </p:nvSpPr>
          <p:spPr bwMode="auto">
            <a:xfrm>
              <a:off x="5181600" y="6553200"/>
              <a:ext cx="152400" cy="152400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16" name="Rectangle 15"/>
            <p:cNvSpPr/>
            <p:nvPr userDrawn="1"/>
          </p:nvSpPr>
          <p:spPr bwMode="auto">
            <a:xfrm>
              <a:off x="7924800" y="6553200"/>
              <a:ext cx="152400" cy="1524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17" name="Rectangle 16"/>
            <p:cNvSpPr/>
            <p:nvPr userDrawn="1"/>
          </p:nvSpPr>
          <p:spPr bwMode="auto">
            <a:xfrm>
              <a:off x="6705600" y="6553200"/>
              <a:ext cx="152400" cy="1524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18" name="Rectangle 17"/>
            <p:cNvSpPr/>
            <p:nvPr userDrawn="1"/>
          </p:nvSpPr>
          <p:spPr bwMode="auto">
            <a:xfrm>
              <a:off x="8229600" y="6553200"/>
              <a:ext cx="152400" cy="1524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19" name="Rectangle 18"/>
            <p:cNvSpPr/>
            <p:nvPr userDrawn="1"/>
          </p:nvSpPr>
          <p:spPr bwMode="auto">
            <a:xfrm>
              <a:off x="7010400" y="6553200"/>
              <a:ext cx="152400" cy="1524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20" name="Rectangle 19"/>
            <p:cNvSpPr/>
            <p:nvPr userDrawn="1"/>
          </p:nvSpPr>
          <p:spPr bwMode="auto">
            <a:xfrm>
              <a:off x="8534400" y="6553200"/>
              <a:ext cx="152400" cy="1524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21" name="Rectangle 20"/>
            <p:cNvSpPr/>
            <p:nvPr userDrawn="1"/>
          </p:nvSpPr>
          <p:spPr bwMode="auto">
            <a:xfrm>
              <a:off x="7315200" y="6553200"/>
              <a:ext cx="152400" cy="1524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>
              <a:off x="8839200" y="6553200"/>
              <a:ext cx="152400" cy="1524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>
              <a:off x="7620000" y="6553200"/>
              <a:ext cx="152400" cy="1524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" pitchFamily="-109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600" y="1600202"/>
            <a:ext cx="11480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394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package" Target="../embeddings/Microsoft_Word_Document.docx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calepa.ca.gov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hyperlink" Target="mailto:SAFER@waterboards.ca.gov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emf"/><Relationship Id="rId4" Type="http://schemas.openxmlformats.org/officeDocument/2006/relationships/package" Target="../embeddings/Microsoft_Word_Document1.docx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boards.ca.gov/resources/email_subscriptions/swrcb_subscribe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aterboards.ca.gov/drinking_water/services/funding/SRF.htm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0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25.png"/><Relationship Id="rId5" Type="http://schemas.openxmlformats.org/officeDocument/2006/relationships/diagramData" Target="../diagrams/data3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diagramDrawing" Target="../diagrams/drawing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SAFER@waterboards.ca.gov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bs.ca.gov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m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safer@waterboards.ca.go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5D01-6468-4BE2-8B38-9871F8E87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04" y="134101"/>
            <a:ext cx="4566996" cy="1881928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rgbClr val="1F446E"/>
                </a:solidFill>
                <a:latin typeface="Arial"/>
                <a:cs typeface="Arial"/>
              </a:rPr>
              <a:t>Language Interpretation through Zoom </a:t>
            </a:r>
            <a:endParaRPr lang="es-MX" sz="4400" dirty="0">
              <a:solidFill>
                <a:srgbClr val="1F446E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B422F-67D8-44F3-9062-EF352A8EC2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975" y="2185974"/>
            <a:ext cx="4660310" cy="40614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latin typeface="Arial"/>
                <a:cs typeface="Arial"/>
              </a:rPr>
              <a:t>Click Interpretation icon in your Meeting/Webinar controls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Arial"/>
                <a:cs typeface="Arial"/>
              </a:rPr>
              <a:t>Navigate to Language Channels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Arial"/>
                <a:cs typeface="Arial"/>
              </a:rPr>
              <a:t>Select Spanish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Arial"/>
                <a:cs typeface="Arial"/>
              </a:rPr>
              <a:t>Mute Original Audio</a:t>
            </a:r>
          </a:p>
          <a:p>
            <a:pPr marL="457200" lvl="1" indent="0">
              <a:buNone/>
            </a:pPr>
            <a:endParaRPr lang="en-US" sz="2200" b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200" dirty="0">
                <a:latin typeface="Arial"/>
                <a:cs typeface="Arial"/>
              </a:rPr>
              <a:t>For technical assistance, email:  </a:t>
            </a:r>
            <a:r>
              <a:rPr lang="en-US" sz="2200" b="1" dirty="0">
                <a:latin typeface="Arial"/>
                <a:cs typeface="Arial"/>
              </a:rPr>
              <a:t>SAFER@waterboards.ca.gov</a:t>
            </a:r>
            <a:endParaRPr lang="es-MX" sz="2200" b="1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383FA-F138-491D-9094-B3695A21FD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465221" cy="4491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CFC30-E45D-4431-B46B-489B270F7815}" type="slidenum">
              <a:rPr lang="en-US" smtClean="0"/>
              <a:pPr/>
              <a:t>1</a:t>
            </a:fld>
            <a:endParaRPr lang="en-US"/>
          </a:p>
        </p:txBody>
      </p:sp>
      <p:grpSp>
        <p:nvGrpSpPr>
          <p:cNvPr id="5" name="Group 4" descr="Instrucciones para la interpretación de idiomas en Zoom ">
            <a:extLst>
              <a:ext uri="{FF2B5EF4-FFF2-40B4-BE49-F238E27FC236}">
                <a16:creationId xmlns:a16="http://schemas.microsoft.com/office/drawing/2014/main" id="{080DC33D-B19C-4C70-9051-3C956EFF5E22}"/>
              </a:ext>
            </a:extLst>
          </p:cNvPr>
          <p:cNvGrpSpPr/>
          <p:nvPr/>
        </p:nvGrpSpPr>
        <p:grpSpPr>
          <a:xfrm>
            <a:off x="6436426" y="134101"/>
            <a:ext cx="5618891" cy="5913606"/>
            <a:chOff x="6789249" y="134101"/>
            <a:chExt cx="5266067" cy="5913606"/>
          </a:xfrm>
        </p:grpSpPr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91AB422F-67D8-44F3-9062-EF352A8EC233}"/>
                </a:ext>
              </a:extLst>
            </p:cNvPr>
            <p:cNvSpPr txBox="1">
              <a:spLocks/>
            </p:cNvSpPr>
            <p:nvPr/>
          </p:nvSpPr>
          <p:spPr>
            <a:xfrm>
              <a:off x="6789249" y="2185974"/>
              <a:ext cx="5266067" cy="386173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Haga clic en el 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í</a:t>
              </a:r>
              <a:r>
                <a:rPr lang="es-MX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cono de interpretación en los controles de la pantalla </a:t>
              </a:r>
            </a:p>
            <a:p>
              <a:pPr lvl="1"/>
              <a:r>
                <a:rPr lang="es-MX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En el menú de idiomas, escoja español </a:t>
              </a:r>
              <a:r>
                <a:rPr 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(</a:t>
              </a:r>
              <a:r>
                <a:rPr lang="en-US" sz="2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Spanish</a:t>
              </a:r>
              <a:r>
                <a:rPr 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)</a:t>
              </a:r>
            </a:p>
            <a:p>
              <a:pPr lvl="1"/>
              <a:r>
                <a:rPr lang="es-MX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Haga clic en silenciar el audio original (</a:t>
              </a:r>
              <a:r>
                <a:rPr lang="es-MX" sz="2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Mute Original Audio</a:t>
              </a:r>
              <a:r>
                <a:rPr lang="es-MX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) </a:t>
              </a:r>
            </a:p>
            <a:p>
              <a:pPr marL="0" indent="0">
                <a:buNone/>
              </a:pPr>
              <a:r>
                <a:rPr lang="es-MX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Para ayuda técnica, envíe un mensaje a: </a:t>
              </a:r>
              <a:r>
                <a:rPr lang="es-MX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SAFER@waterboards.ca.gov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2710D9-98B4-4CD2-8680-9FD0F779E116}"/>
                </a:ext>
              </a:extLst>
            </p:cNvPr>
            <p:cNvSpPr txBox="1"/>
            <p:nvPr/>
          </p:nvSpPr>
          <p:spPr>
            <a:xfrm>
              <a:off x="6974541" y="134101"/>
              <a:ext cx="50807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4400" b="1" dirty="0">
                  <a:solidFill>
                    <a:srgbClr val="1F446E"/>
                  </a:solidFill>
                  <a:latin typeface="Arial"/>
                  <a:cs typeface="Arial"/>
                </a:rPr>
                <a:t>Interpretación de idiomas en Zoom </a:t>
              </a:r>
              <a:endParaRPr lang="en-US" sz="4400" b="1" dirty="0">
                <a:solidFill>
                  <a:srgbClr val="1F446E"/>
                </a:solidFill>
              </a:endParaRPr>
            </a:p>
          </p:txBody>
        </p:sp>
      </p:grpSp>
      <p:grpSp>
        <p:nvGrpSpPr>
          <p:cNvPr id="6" name="Group 5" descr="El ícono de interpretación en Zoom">
            <a:extLst>
              <a:ext uri="{FF2B5EF4-FFF2-40B4-BE49-F238E27FC236}">
                <a16:creationId xmlns:a16="http://schemas.microsoft.com/office/drawing/2014/main" id="{2F31DDA4-730E-419C-BF5D-246F3B876F2D}"/>
              </a:ext>
            </a:extLst>
          </p:cNvPr>
          <p:cNvGrpSpPr/>
          <p:nvPr/>
        </p:nvGrpSpPr>
        <p:grpSpPr>
          <a:xfrm>
            <a:off x="4658043" y="2564435"/>
            <a:ext cx="1782668" cy="2816758"/>
            <a:chOff x="4658043" y="2564435"/>
            <a:chExt cx="1782668" cy="2816758"/>
          </a:xfrm>
        </p:grpSpPr>
        <p:pic>
          <p:nvPicPr>
            <p:cNvPr id="14" name="Picture 13" descr="Zoom Interpretation Icon">
              <a:extLst>
                <a:ext uri="{FF2B5EF4-FFF2-40B4-BE49-F238E27FC236}">
                  <a16:creationId xmlns:a16="http://schemas.microsoft.com/office/drawing/2014/main" id="{D69CAEB7-1F9C-415D-BD0C-A2CB72196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64" t="65838" r="27263" b="4042"/>
            <a:stretch/>
          </p:blipFill>
          <p:spPr>
            <a:xfrm>
              <a:off x="4658043" y="2564435"/>
              <a:ext cx="1778383" cy="1007533"/>
            </a:xfrm>
            <a:prstGeom prst="rect">
              <a:avLst/>
            </a:prstGeom>
          </p:spPr>
        </p:pic>
        <p:pic>
          <p:nvPicPr>
            <p:cNvPr id="20" name="Picture 19" descr="Zoom Interpretation language button icon">
              <a:extLst>
                <a:ext uri="{FF2B5EF4-FFF2-40B4-BE49-F238E27FC236}">
                  <a16:creationId xmlns:a16="http://schemas.microsoft.com/office/drawing/2014/main" id="{01E434BC-33E0-4574-A74E-F735913E7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61" r="17045" b="28188"/>
            <a:stretch/>
          </p:blipFill>
          <p:spPr>
            <a:xfrm>
              <a:off x="4658043" y="3850271"/>
              <a:ext cx="1782668" cy="1530922"/>
            </a:xfrm>
            <a:prstGeom prst="rect">
              <a:avLst/>
            </a:prstGeom>
          </p:spPr>
        </p:pic>
      </p:grp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0ED2E27-E81C-4DB0-AF00-E19AF9CCCFF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</p:spTree>
    <p:extLst>
      <p:ext uri="{BB962C8B-B14F-4D97-AF65-F5344CB8AC3E}">
        <p14:creationId xmlns:p14="http://schemas.microsoft.com/office/powerpoint/2010/main" val="3054335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a segundo discusion aborda la financiacion directa de operaciones y Mantenimiento (O&amp;M) ">
            <a:extLst>
              <a:ext uri="{FF2B5EF4-FFF2-40B4-BE49-F238E27FC236}">
                <a16:creationId xmlns:a16="http://schemas.microsoft.com/office/drawing/2014/main" id="{75490369-D202-4AE7-876D-966A4B31E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3" y="0"/>
            <a:ext cx="1218707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2B34F-7A7F-4BC3-AA81-E825F3978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2494"/>
            <a:ext cx="5899484" cy="414832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200"/>
              </a:spcAft>
            </a:pPr>
            <a:endParaRPr lang="en-US" sz="3200" b="1" dirty="0"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CF0CC-9556-46D9-9475-A48B77848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31D3528-FB1C-417D-9A1F-2AC12736A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CALIFORNIA WATER BOARDS/JUNTAS DEL AGUA DE CALIFORNIA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810F1AD-E79D-49D1-B3EB-0F48B7E0C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7188" y="2444409"/>
            <a:ext cx="12187074" cy="1279875"/>
          </a:xfrm>
        </p:spPr>
        <p:txBody>
          <a:bodyPr>
            <a:noAutofit/>
          </a:bodyPr>
          <a:lstStyle/>
          <a:p>
            <a:pPr algn="r"/>
            <a:r>
              <a:rPr lang="en-US" sz="4400" dirty="0">
                <a:solidFill>
                  <a:srgbClr val="77CEEF"/>
                </a:solidFill>
                <a:latin typeface="Arial"/>
                <a:cs typeface="Arial"/>
              </a:rPr>
              <a:t>Discussion Session #2: </a:t>
            </a:r>
            <a:br>
              <a:rPr lang="en-US" sz="4400" dirty="0">
                <a:solidFill>
                  <a:srgbClr val="77CEEF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77CEEF"/>
                </a:solidFill>
                <a:latin typeface="Arial"/>
                <a:cs typeface="Arial"/>
              </a:rPr>
              <a:t>Direct Operations &amp; Maintenance </a:t>
            </a:r>
            <a:br>
              <a:rPr lang="en-US" sz="3600" dirty="0">
                <a:solidFill>
                  <a:srgbClr val="77CEEF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77CEEF"/>
                </a:solidFill>
                <a:latin typeface="Arial"/>
                <a:cs typeface="Arial"/>
              </a:rPr>
              <a:t>(O&amp;M) Funding</a:t>
            </a:r>
            <a:endParaRPr lang="es-MX" sz="4400" dirty="0">
              <a:solidFill>
                <a:srgbClr val="77CEEF"/>
              </a:solidFill>
              <a:latin typeface="Arial"/>
              <a:cs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7C3F896-E2B6-4556-952D-5DF34C0D09B7}"/>
              </a:ext>
            </a:extLst>
          </p:cNvPr>
          <p:cNvSpPr txBox="1">
            <a:spLocks/>
          </p:cNvSpPr>
          <p:nvPr/>
        </p:nvSpPr>
        <p:spPr>
          <a:xfrm>
            <a:off x="-207188" y="145991"/>
            <a:ext cx="12187074" cy="1942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A45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4400" dirty="0" err="1">
                <a:solidFill>
                  <a:schemeClr val="bg1"/>
                </a:solidFill>
                <a:latin typeface="Arial"/>
                <a:cs typeface="Arial"/>
              </a:rPr>
              <a:t>Sesión</a:t>
            </a: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US" sz="4400" dirty="0" err="1">
                <a:solidFill>
                  <a:schemeClr val="bg1"/>
                </a:solidFill>
                <a:latin typeface="Arial"/>
                <a:cs typeface="Arial"/>
              </a:rPr>
              <a:t>discusión</a:t>
            </a: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 #2: </a:t>
            </a:r>
            <a:b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s-ES" sz="3600" dirty="0">
                <a:solidFill>
                  <a:schemeClr val="bg1"/>
                </a:solidFill>
                <a:latin typeface="Arial"/>
                <a:cs typeface="Arial"/>
              </a:rPr>
              <a:t>Fondos para Operaciones </a:t>
            </a:r>
          </a:p>
          <a:p>
            <a:pPr algn="r"/>
            <a:r>
              <a:rPr lang="es-ES" sz="3600" dirty="0">
                <a:solidFill>
                  <a:schemeClr val="bg1"/>
                </a:solidFill>
                <a:latin typeface="Arial"/>
                <a:cs typeface="Arial"/>
              </a:rPr>
              <a:t>y Mantenimiento (O&amp;M) </a:t>
            </a:r>
            <a:endParaRPr lang="es-MX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7748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5243-7AD8-465F-A3CC-B19C641F8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285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latin typeface="Arial"/>
                <a:cs typeface="Arial"/>
              </a:rPr>
              <a:t>Lunch/ </a:t>
            </a:r>
            <a:r>
              <a:rPr lang="en-US" sz="5400" dirty="0">
                <a:solidFill>
                  <a:srgbClr val="5994B5"/>
                </a:solidFill>
                <a:latin typeface="Arial"/>
                <a:cs typeface="Arial"/>
              </a:rPr>
              <a:t>Descanso para comer</a:t>
            </a:r>
            <a:br>
              <a:rPr lang="en-US" sz="5400" dirty="0">
                <a:solidFill>
                  <a:srgbClr val="5994B5"/>
                </a:solidFill>
                <a:latin typeface="Arial"/>
                <a:cs typeface="Arial"/>
              </a:rPr>
            </a:br>
            <a:br>
              <a:rPr lang="en-US" sz="5400" dirty="0">
                <a:solidFill>
                  <a:srgbClr val="5994B5"/>
                </a:solidFill>
                <a:latin typeface="Arial"/>
                <a:cs typeface="Arial"/>
              </a:rPr>
            </a:br>
            <a:r>
              <a:rPr lang="en-US" sz="5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Be back at 1:20 / </a:t>
            </a:r>
            <a:r>
              <a:rPr lang="en-US" sz="5400" b="0" dirty="0" err="1">
                <a:solidFill>
                  <a:srgbClr val="5994B5"/>
                </a:solidFill>
                <a:latin typeface="Arial"/>
                <a:cs typeface="Arial"/>
              </a:rPr>
              <a:t>Regresaremos</a:t>
            </a:r>
            <a:r>
              <a:rPr lang="en-US" sz="5400" b="0" dirty="0">
                <a:solidFill>
                  <a:srgbClr val="5994B5"/>
                </a:solidFill>
                <a:latin typeface="Arial"/>
                <a:cs typeface="Arial"/>
              </a:rPr>
              <a:t> a la 1:20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694FE-AEFC-4B9C-8CDE-DA545BC0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CALIFORNIA WATER BOARDS/JUNTAS DEL AGUA DE CALIFORNIA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476E36-219B-4987-8136-2B9601C72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91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CFF9-7B4A-4F58-8204-051DF9D8B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5067" y="365125"/>
            <a:ext cx="12007121" cy="1794304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s-ES_tradnl" sz="4400" dirty="0">
                <a:latin typeface="Arial"/>
                <a:cs typeface="Arial"/>
              </a:rPr>
              <a:t>Asignación</a:t>
            </a:r>
            <a:r>
              <a:rPr lang="en-US" sz="4400" dirty="0">
                <a:latin typeface="Arial"/>
                <a:cs typeface="Arial"/>
              </a:rPr>
              <a:t> de Fondos bajo la Ley Presupuestaria 2021 para Proyectos de Infraestructura de Agua Potable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06EBF49-53AA-4A66-A0B0-D9E0D3C7F76E}"/>
              </a:ext>
            </a:extLst>
          </p:cNvPr>
          <p:cNvSpPr txBox="1">
            <a:spLocks/>
          </p:cNvSpPr>
          <p:nvPr/>
        </p:nvSpPr>
        <p:spPr bwMode="black">
          <a:xfrm>
            <a:off x="209857" y="2524554"/>
            <a:ext cx="11752197" cy="1437228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cap="all" spc="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i="1" cap="none" spc="0" dirty="0">
                <a:latin typeface="Arial"/>
                <a:cs typeface="Arial"/>
              </a:rPr>
              <a:t>Presentado por: Bridget Chase</a:t>
            </a:r>
          </a:p>
          <a:p>
            <a:r>
              <a:rPr lang="es-ES_tradnl" sz="3200" i="1" cap="none" spc="0" dirty="0">
                <a:latin typeface="Arial"/>
                <a:cs typeface="Arial"/>
              </a:rPr>
              <a:t>División</a:t>
            </a:r>
            <a:r>
              <a:rPr lang="en-US" sz="3200" i="1" cap="none" spc="0" dirty="0">
                <a:latin typeface="Arial"/>
                <a:cs typeface="Arial"/>
              </a:rPr>
              <a:t> de Ayuda Financiera (DFA)</a:t>
            </a:r>
            <a:endParaRPr lang="en-US" sz="3200" i="1" cap="none" spc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B221CF-DD5D-4385-AC84-8C217BFD3E4B}"/>
              </a:ext>
            </a:extLst>
          </p:cNvPr>
          <p:cNvSpPr txBox="1"/>
          <p:nvPr/>
        </p:nvSpPr>
        <p:spPr>
          <a:xfrm>
            <a:off x="1" y="6188574"/>
            <a:ext cx="12191999" cy="669426"/>
          </a:xfrm>
          <a:prstGeom prst="rect">
            <a:avLst/>
          </a:prstGeom>
          <a:solidFill>
            <a:srgbClr val="00487D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indent="0" algn="r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indent="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indent="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indent="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indent="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marL="1312863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6pPr>
            <a:lvl7pPr marL="1484313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7pPr>
            <a:lvl8pPr marL="1657350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8pPr>
            <a:lvl9pPr marL="1882775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sz="32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JUNTAS DEL AGUA DE CALIFORNIA                                                          PROGRAMA SAFER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673E95C-8C98-47C8-94BB-A895AD1301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CFC30-E45D-4431-B46B-489B270F781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948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281C7-937C-4638-AE86-9A76C8B45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754032" cy="91440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Ley Presupuestaria 2021 - Asignaciones de Fondos para la Junta Estatal del Agua (SWRCB)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B185A-DD48-4E68-8804-EE55C35C7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042738"/>
            <a:ext cx="10754032" cy="52303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224A8-447B-45E3-8DA4-20A8CB987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B87CF58-429A-40F1-9388-F6DAAE7C2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627172"/>
              </p:ext>
            </p:extLst>
          </p:nvPr>
        </p:nvGraphicFramePr>
        <p:xfrm>
          <a:off x="599767" y="545194"/>
          <a:ext cx="11592231" cy="588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409">
                  <a:extLst>
                    <a:ext uri="{9D8B030D-6E8A-4147-A177-3AD203B41FA5}">
                      <a16:colId xmlns:a16="http://schemas.microsoft.com/office/drawing/2014/main" val="3964569022"/>
                    </a:ext>
                  </a:extLst>
                </a:gridCol>
                <a:gridCol w="9414822">
                  <a:extLst>
                    <a:ext uri="{9D8B030D-6E8A-4147-A177-3AD203B41FA5}">
                      <a16:colId xmlns:a16="http://schemas.microsoft.com/office/drawing/2014/main" val="1635398679"/>
                    </a:ext>
                  </a:extLst>
                </a:gridCol>
              </a:tblGrid>
              <a:tr h="1488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Fondos Asignados</a:t>
                      </a:r>
                      <a:br>
                        <a:rPr lang="en-US" sz="2400" dirty="0"/>
                      </a:br>
                      <a:r>
                        <a:rPr lang="en-US" sz="1800" dirty="0"/>
                        <a:t>(en Millones)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Tipo de Proyecto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367026"/>
                  </a:ext>
                </a:extLst>
              </a:tr>
              <a:tr h="840108">
                <a:tc>
                  <a:txBody>
                    <a:bodyPr/>
                    <a:lstStyle/>
                    <a:p>
                      <a:r>
                        <a:rPr lang="en-US" sz="2800"/>
                        <a:t>$650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  <a:cs typeface="Arial"/>
                        </a:rPr>
                        <a:t>Proyectos para infraestructura de aguas </a:t>
                      </a:r>
                      <a:r>
                        <a:rPr lang="en-US" sz="2800" dirty="0" err="1">
                          <a:latin typeface="Arial"/>
                          <a:cs typeface="Arial"/>
                        </a:rPr>
                        <a:t>residuales</a:t>
                      </a:r>
                      <a:endParaRPr lang="en-US" sz="2800" dirty="0">
                        <a:latin typeface="Arial"/>
                        <a:cs typeface="Arial"/>
                      </a:endParaRPr>
                    </a:p>
                    <a:p>
                      <a:r>
                        <a:rPr lang="en-US" sz="2800" dirty="0">
                          <a:latin typeface="Arial"/>
                          <a:cs typeface="Arial"/>
                        </a:rPr>
                        <a:t>         </a:t>
                      </a:r>
                      <a:r>
                        <a:rPr lang="en-US" sz="2400" i="1" dirty="0">
                          <a:latin typeface="Arial"/>
                          <a:cs typeface="Arial"/>
                        </a:rPr>
                        <a:t>*prioridad a conversiones de </a:t>
                      </a:r>
                      <a:r>
                        <a:rPr lang="es-ES_tradnl" sz="2400" i="1" noProof="0" dirty="0">
                          <a:latin typeface="Arial"/>
                          <a:cs typeface="Arial"/>
                        </a:rPr>
                        <a:t>sépticos a alcantarillados</a:t>
                      </a:r>
                      <a:endParaRPr lang="es-ES_tradnl" sz="2600" i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614707"/>
                  </a:ext>
                </a:extLst>
              </a:tr>
              <a:tr h="813007">
                <a:tc>
                  <a:txBody>
                    <a:bodyPr/>
                    <a:lstStyle/>
                    <a:p>
                      <a:r>
                        <a:rPr lang="en-US" sz="2800"/>
                        <a:t>$650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/>
                          <a:cs typeface="Arial"/>
                        </a:rPr>
                        <a:t>Proyectos de infraestructura de agua potable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latin typeface="Arial"/>
                          <a:cs typeface="Arial"/>
                        </a:rPr>
                        <a:t>         </a:t>
                      </a:r>
                      <a:r>
                        <a:rPr lang="en-US" sz="2400" i="1" dirty="0">
                          <a:latin typeface="Arial"/>
                          <a:cs typeface="Arial"/>
                        </a:rPr>
                        <a:t>*prioridad a </a:t>
                      </a:r>
                      <a:r>
                        <a:rPr lang="en-US" sz="2400" i="1" dirty="0" err="1">
                          <a:latin typeface="Arial"/>
                          <a:cs typeface="Arial"/>
                        </a:rPr>
                        <a:t>comunidades</a:t>
                      </a:r>
                      <a:r>
                        <a:rPr lang="en-US" sz="2400" i="1" dirty="0">
                          <a:latin typeface="Arial"/>
                          <a:cs typeface="Arial"/>
                        </a:rPr>
                        <a:t> en </a:t>
                      </a:r>
                      <a:r>
                        <a:rPr lang="en-US" sz="2400" i="1" dirty="0" err="1">
                          <a:latin typeface="Arial"/>
                          <a:cs typeface="Arial"/>
                        </a:rPr>
                        <a:t>desventaja</a:t>
                      </a:r>
                      <a:r>
                        <a:rPr lang="en-US" sz="2400" i="1" dirty="0">
                          <a:latin typeface="Arial"/>
                          <a:cs typeface="Arial"/>
                        </a:rPr>
                        <a:t> (DACs)</a:t>
                      </a:r>
                      <a:endParaRPr lang="en-US" sz="2600" i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726152"/>
                  </a:ext>
                </a:extLst>
              </a:tr>
              <a:tr h="840108">
                <a:tc>
                  <a:txBody>
                    <a:bodyPr/>
                    <a:lstStyle/>
                    <a:p>
                      <a:r>
                        <a:rPr lang="en-US" sz="2800"/>
                        <a:t>$30-100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Apoyo a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sistemas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agua para 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sustancias</a:t>
                      </a:r>
                      <a:r>
                        <a:rPr lang="en-US" sz="2800" b="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</a:t>
                      </a:r>
                      <a:r>
                        <a:rPr lang="en-US" sz="28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y polifluoroalquiladas (PFAS)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547878"/>
                  </a:ext>
                </a:extLst>
              </a:tr>
              <a:tr h="840108">
                <a:tc>
                  <a:txBody>
                    <a:bodyPr/>
                    <a:lstStyle/>
                    <a:p>
                      <a:r>
                        <a:rPr lang="en-US" sz="2800"/>
                        <a:t>$150-350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  <a:cs typeface="Arial"/>
                        </a:rPr>
                        <a:t>Proyectos de limpieza de aguas </a:t>
                      </a:r>
                      <a:r>
                        <a:rPr lang="es-ES_tradnl" sz="2800" noProof="0" dirty="0">
                          <a:latin typeface="Arial"/>
                          <a:cs typeface="Arial"/>
                        </a:rPr>
                        <a:t>subterráneas y reciclaje </a:t>
                      </a:r>
                      <a:r>
                        <a:rPr lang="en-US" sz="2800" dirty="0">
                          <a:latin typeface="Arial"/>
                          <a:cs typeface="Arial"/>
                        </a:rPr>
                        <a:t>de agua 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242580"/>
                  </a:ext>
                </a:extLst>
              </a:tr>
              <a:tr h="460704">
                <a:tc>
                  <a:txBody>
                    <a:bodyPr/>
                    <a:lstStyle/>
                    <a:p>
                      <a:r>
                        <a:rPr lang="en-US" sz="2800"/>
                        <a:t>$20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800" noProof="0" dirty="0">
                          <a:latin typeface="Arial"/>
                          <a:cs typeface="Arial"/>
                        </a:rPr>
                        <a:t>Ríos en la frontera con México</a:t>
                      </a:r>
                      <a:endParaRPr lang="es-ES_tradnl" sz="28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453415"/>
                  </a:ext>
                </a:extLst>
              </a:tr>
              <a:tr h="460704">
                <a:tc>
                  <a:txBody>
                    <a:bodyPr/>
                    <a:lstStyle/>
                    <a:p>
                      <a:r>
                        <a:rPr lang="en-US" sz="2800" dirty="0"/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/>
                          <a:cs typeface="Arial"/>
                        </a:rPr>
                        <a:t>Otras asignaciones dirigidas/para </a:t>
                      </a:r>
                      <a:r>
                        <a:rPr lang="en-US" sz="2800" dirty="0" err="1">
                          <a:latin typeface="Arial"/>
                          <a:cs typeface="Arial"/>
                        </a:rPr>
                        <a:t>proyectos</a:t>
                      </a:r>
                      <a:r>
                        <a:rPr lang="en-US" sz="28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s-ES_tradnl" sz="2800" noProof="0" dirty="0">
                          <a:latin typeface="Arial"/>
                          <a:cs typeface="Arial"/>
                        </a:rPr>
                        <a:t>específicos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054019"/>
                  </a:ext>
                </a:extLst>
              </a:tr>
            </a:tbl>
          </a:graphicData>
        </a:graphic>
      </p:graphicFrame>
      <p:sp>
        <p:nvSpPr>
          <p:cNvPr id="5" name="Rectangle 4" descr="$650 millones de dólares están destinados a proyectos de agua potable dando prioridad a las Comunidades Desfavorecidas ">
            <a:extLst>
              <a:ext uri="{FF2B5EF4-FFF2-40B4-BE49-F238E27FC236}">
                <a16:creationId xmlns:a16="http://schemas.microsoft.com/office/drawing/2014/main" id="{BFA46956-2F00-45C5-A58A-BBB803FA97C2}"/>
              </a:ext>
            </a:extLst>
          </p:cNvPr>
          <p:cNvSpPr/>
          <p:nvPr/>
        </p:nvSpPr>
        <p:spPr>
          <a:xfrm>
            <a:off x="-1" y="2503470"/>
            <a:ext cx="12192000" cy="100596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12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45BE3-C4A5-4562-B289-8AFFBFC22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63" y="242135"/>
            <a:ext cx="10729137" cy="13259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rial"/>
                <a:cs typeface="Arial"/>
              </a:rPr>
              <a:t>Resumen de Asignaciones de Fondos para Proyectos de Agua Potable</a:t>
            </a:r>
            <a:br>
              <a:rPr lang="en-US" sz="3600" dirty="0">
                <a:latin typeface="Arial"/>
                <a:cs typeface="Arial"/>
              </a:rPr>
            </a:b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CF78B-408F-4DC4-B216-B1B416C686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115" y="1215189"/>
            <a:ext cx="11359769" cy="4427621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1028700" indent="-514350"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Ley Presupuestaria 2021 – </a:t>
            </a:r>
            <a:r>
              <a:rPr lang="es-ES_tradnl" sz="2800" dirty="0">
                <a:solidFill>
                  <a:schemeClr val="tx1"/>
                </a:solidFill>
                <a:latin typeface="Arial"/>
                <a:cs typeface="Arial"/>
              </a:rPr>
              <a:t>Asignación de Fondos para Agua Potable</a:t>
            </a:r>
          </a:p>
          <a:p>
            <a:pPr marL="1028700" indent="-514350"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Definiciones/Acr</a:t>
            </a:r>
            <a:r>
              <a:rPr lang="es-ES_tradnl" sz="2800" dirty="0" err="1">
                <a:solidFill>
                  <a:schemeClr val="tx1"/>
                </a:solidFill>
                <a:latin typeface="Arial"/>
                <a:cs typeface="Arial"/>
              </a:rPr>
              <a:t>ó</a:t>
            </a: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nimo</a:t>
            </a:r>
          </a:p>
          <a:p>
            <a:pPr marL="1028700" indent="-514350"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Criterios de Subvenciones Existentes en el Plan de </a:t>
            </a:r>
            <a:r>
              <a:rPr lang="es-ES_tradnl" sz="2800" dirty="0">
                <a:solidFill>
                  <a:schemeClr val="tx1"/>
                </a:solidFill>
                <a:latin typeface="Arial"/>
                <a:cs typeface="Arial"/>
              </a:rPr>
              <a:t>Intención </a:t>
            </a: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de Uso del Fondo Rotatorio del Estado para Agua Potable. </a:t>
            </a:r>
          </a:p>
          <a:p>
            <a:pPr marL="1314450" lvl="1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Proyectos </a:t>
            </a:r>
            <a:r>
              <a:rPr lang="es-ES_tradnl" sz="2400" dirty="0">
                <a:solidFill>
                  <a:schemeClr val="tx1"/>
                </a:solidFill>
                <a:latin typeface="Arial"/>
                <a:cs typeface="Arial"/>
              </a:rPr>
              <a:t>de Categoría 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A-C y/o de </a:t>
            </a:r>
            <a:r>
              <a:rPr lang="es-ES_tradnl" sz="2400" dirty="0">
                <a:solidFill>
                  <a:schemeClr val="tx1"/>
                </a:solidFill>
                <a:latin typeface="Arial"/>
                <a:cs typeface="Arial"/>
              </a:rPr>
              <a:t>Consolidación</a:t>
            </a:r>
            <a:endParaRPr lang="en-US" sz="22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314450" lvl="1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Proyectos </a:t>
            </a:r>
            <a:r>
              <a:rPr lang="es-ES_tradnl" sz="2400" dirty="0">
                <a:solidFill>
                  <a:schemeClr val="tx1"/>
                </a:solidFill>
                <a:latin typeface="Arial"/>
                <a:cs typeface="Arial"/>
              </a:rPr>
              <a:t>de Categoría 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D- F</a:t>
            </a:r>
          </a:p>
          <a:p>
            <a:pPr marL="971550" indent="-457200">
              <a:lnSpc>
                <a:spcPct val="120000"/>
              </a:lnSpc>
            </a:pPr>
            <a:r>
              <a:rPr lang="es-ES_tradnl" sz="2800" dirty="0">
                <a:solidFill>
                  <a:schemeClr val="tx1"/>
                </a:solidFill>
                <a:latin typeface="Arial"/>
                <a:cs typeface="Arial"/>
              </a:rPr>
              <a:t>Cambios Potenciales</a:t>
            </a:r>
          </a:p>
          <a:p>
            <a:pPr marL="971550" indent="-457200">
              <a:lnSpc>
                <a:spcPct val="120000"/>
              </a:lnSpc>
            </a:pPr>
            <a:r>
              <a:rPr lang="es-ES_tradnl" sz="2800" dirty="0">
                <a:solidFill>
                  <a:schemeClr val="tx1"/>
                </a:solidFill>
                <a:latin typeface="Arial"/>
                <a:cs typeface="Arial"/>
              </a:rPr>
              <a:t>Manténgase Informado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F70F2-374E-4098-A245-480984123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84C2CDC-20FD-4E3D-9052-EF91E13D8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6148220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</p:spTree>
    <p:extLst>
      <p:ext uri="{BB962C8B-B14F-4D97-AF65-F5344CB8AC3E}">
        <p14:creationId xmlns:p14="http://schemas.microsoft.com/office/powerpoint/2010/main" val="1728811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281C7-937C-4638-AE86-9A76C8B45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034"/>
            <a:ext cx="10515600" cy="7524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latin typeface="Arial"/>
                <a:cs typeface="Arial"/>
              </a:rPr>
              <a:t>Ley Presupuestaria 2021 – </a:t>
            </a:r>
            <a:r>
              <a:rPr lang="es-ES_tradnl" sz="3200" dirty="0">
                <a:latin typeface="Arial"/>
                <a:cs typeface="Arial"/>
              </a:rPr>
              <a:t>Asignación</a:t>
            </a:r>
            <a:r>
              <a:rPr lang="en-US" sz="3200" dirty="0">
                <a:latin typeface="Arial"/>
                <a:cs typeface="Arial"/>
              </a:rPr>
              <a:t> de Fondos para Proyectos de Agua Potable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B185A-DD48-4E68-8804-EE55C35C74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9863" y="1000509"/>
            <a:ext cx="11693380" cy="585749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3800"/>
              </a:lnSpc>
            </a:pPr>
            <a:r>
              <a:rPr lang="en-US" sz="2300" dirty="0">
                <a:latin typeface="Arial"/>
                <a:cs typeface="Arial"/>
              </a:rPr>
              <a:t>Hasta 5% de Costos Administrativos</a:t>
            </a:r>
          </a:p>
          <a:p>
            <a:pPr lvl="2">
              <a:lnSpc>
                <a:spcPts val="3800"/>
              </a:lnSpc>
              <a:buFont typeface="Courier New" panose="02070309020205020404" pitchFamily="49" charset="0"/>
              <a:buChar char="o"/>
            </a:pPr>
            <a:r>
              <a:rPr lang="en-US" sz="2300" dirty="0">
                <a:latin typeface="Arial"/>
                <a:cs typeface="Arial"/>
              </a:rPr>
              <a:t> Deja $617.5 M para subvenciones</a:t>
            </a:r>
          </a:p>
          <a:p>
            <a:pPr>
              <a:lnSpc>
                <a:spcPts val="3800"/>
              </a:lnSpc>
            </a:pPr>
            <a:r>
              <a:rPr lang="en-US" sz="2300" dirty="0">
                <a:latin typeface="Arial"/>
                <a:cs typeface="Arial"/>
              </a:rPr>
              <a:t>Hasta 10% para </a:t>
            </a:r>
            <a:r>
              <a:rPr lang="es-ES_tradnl" sz="2300" dirty="0">
                <a:latin typeface="Arial"/>
                <a:cs typeface="Arial"/>
              </a:rPr>
              <a:t>Ayuda Técnica </a:t>
            </a:r>
            <a:r>
              <a:rPr lang="en-US" sz="2300" dirty="0">
                <a:latin typeface="Arial"/>
                <a:cs typeface="Arial"/>
              </a:rPr>
              <a:t>(TA) y para Construir Capacidad en Comunidades en Desventaja (DACs)</a:t>
            </a:r>
            <a:endParaRPr lang="en-US" sz="2300" dirty="0"/>
          </a:p>
          <a:p>
            <a:pPr>
              <a:lnSpc>
                <a:spcPts val="3800"/>
              </a:lnSpc>
            </a:pPr>
            <a:r>
              <a:rPr lang="en-US" sz="2300" dirty="0"/>
              <a:t>Deben ser Predestinados a </a:t>
            </a:r>
            <a:r>
              <a:rPr lang="es-ES_tradnl" sz="2300" dirty="0"/>
              <a:t>más tardar </a:t>
            </a:r>
            <a:r>
              <a:rPr lang="en-US" sz="2300" dirty="0"/>
              <a:t>para el 30 de junio</a:t>
            </a:r>
          </a:p>
          <a:p>
            <a:pPr>
              <a:lnSpc>
                <a:spcPts val="3800"/>
              </a:lnSpc>
            </a:pPr>
            <a:r>
              <a:rPr lang="en-US" sz="2300" dirty="0"/>
              <a:t>Deben ser liquidados a m</a:t>
            </a:r>
            <a:r>
              <a:rPr lang="es-ES_tradnl" sz="2300" dirty="0"/>
              <a:t>á</a:t>
            </a:r>
            <a:r>
              <a:rPr lang="en-US" sz="2300" dirty="0"/>
              <a:t>s tardar para el 30 de junio de 2026</a:t>
            </a:r>
            <a:endParaRPr lang="en-US" sz="2300" dirty="0">
              <a:latin typeface="Arial"/>
              <a:cs typeface="Arial"/>
            </a:endParaRPr>
          </a:p>
          <a:p>
            <a:pPr>
              <a:lnSpc>
                <a:spcPts val="3800"/>
              </a:lnSpc>
            </a:pPr>
            <a:r>
              <a:rPr lang="es-ES_tradnl" sz="2300" dirty="0">
                <a:latin typeface="Arial"/>
                <a:cs typeface="Arial"/>
              </a:rPr>
              <a:t>La Resolución Núm</a:t>
            </a:r>
            <a:r>
              <a:rPr lang="en-US" sz="2300" dirty="0">
                <a:latin typeface="Arial"/>
                <a:cs typeface="Arial"/>
              </a:rPr>
              <a:t>. 2021-0030 (18 de Agosto de 2021):</a:t>
            </a:r>
          </a:p>
          <a:p>
            <a:pPr lvl="2">
              <a:lnSpc>
                <a:spcPts val="3800"/>
              </a:lnSpc>
              <a:buFont typeface="Courier New" panose="02070309020205020404" pitchFamily="49" charset="0"/>
              <a:buChar char="o"/>
            </a:pPr>
            <a:r>
              <a:rPr lang="en-US" sz="2300" dirty="0">
                <a:latin typeface="Arial"/>
                <a:cs typeface="Arial"/>
              </a:rPr>
              <a:t> </a:t>
            </a:r>
            <a:r>
              <a:rPr lang="es-ES_tradnl" sz="2300" dirty="0">
                <a:latin typeface="Arial"/>
                <a:cs typeface="Arial"/>
              </a:rPr>
              <a:t>Autorizó al personal a predestinar hasta $100 M en asignaciones de fondos  </a:t>
            </a:r>
          </a:p>
          <a:p>
            <a:pPr lvl="2">
              <a:lnSpc>
                <a:spcPts val="3800"/>
              </a:lnSpc>
              <a:buFont typeface="Courier New" panose="02070309020205020404" pitchFamily="49" charset="0"/>
              <a:buChar char="o"/>
            </a:pPr>
            <a:r>
              <a:rPr lang="en-US" sz="2300" dirty="0">
                <a:latin typeface="Arial"/>
                <a:cs typeface="Arial"/>
              </a:rPr>
              <a:t>A inicios del 2022 una resolución separada </a:t>
            </a:r>
            <a:r>
              <a:rPr lang="es-ES_tradnl" sz="2300" dirty="0">
                <a:latin typeface="Arial"/>
                <a:cs typeface="Arial"/>
              </a:rPr>
              <a:t>indicará qué  hacer </a:t>
            </a:r>
            <a:r>
              <a:rPr lang="en-US" sz="2300" dirty="0">
                <a:latin typeface="Arial"/>
                <a:cs typeface="Arial"/>
              </a:rPr>
              <a:t>con el resto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224A8-447B-45E3-8DA4-20A8CB987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CEB73DB-BB49-448A-8940-4995EBE7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</p:spTree>
    <p:extLst>
      <p:ext uri="{BB962C8B-B14F-4D97-AF65-F5344CB8AC3E}">
        <p14:creationId xmlns:p14="http://schemas.microsoft.com/office/powerpoint/2010/main" val="32561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077A0-4B8E-47E1-81A1-8CCA620F1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Definiciones/</a:t>
            </a:r>
            <a:r>
              <a:rPr lang="es-ES_tradnl" dirty="0">
                <a:latin typeface="Arial"/>
                <a:cs typeface="Arial"/>
              </a:rPr>
              <a:t>Acrónimos Relevantes 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F3BFF-48A5-4A6A-A907-EADD8805A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69873"/>
            <a:ext cx="10515600" cy="54737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300" dirty="0"/>
          </a:p>
          <a:p>
            <a:r>
              <a:rPr lang="en-US" sz="2300" u="sng" dirty="0">
                <a:solidFill>
                  <a:srgbClr val="0070C0"/>
                </a:solidFill>
                <a:latin typeface="Arial"/>
                <a:cs typeface="Arial"/>
              </a:rPr>
              <a:t>Comunidad en Desventaja (DAC)</a:t>
            </a:r>
            <a:r>
              <a:rPr lang="en-US" sz="2300" dirty="0">
                <a:latin typeface="Arial"/>
                <a:cs typeface="Arial"/>
              </a:rPr>
              <a:t>: </a:t>
            </a:r>
            <a:r>
              <a:rPr lang="es-ES_tradnl" sz="2300" dirty="0"/>
              <a:t>el ingreso medio del hogar (MHI) es menos que 80% del ingreso medio del hogar (MHI) a nivel estatal. </a:t>
            </a:r>
            <a:endParaRPr lang="en-US" sz="2300" dirty="0">
              <a:latin typeface="Arial"/>
              <a:cs typeface="Arial"/>
            </a:endParaRPr>
          </a:p>
          <a:p>
            <a:r>
              <a:rPr lang="en-US" sz="2300" u="sng" dirty="0">
                <a:solidFill>
                  <a:srgbClr val="0070C0"/>
                </a:solidFill>
                <a:latin typeface="Arial"/>
                <a:cs typeface="Arial"/>
              </a:rPr>
              <a:t>Comunidad en </a:t>
            </a:r>
            <a:r>
              <a:rPr lang="en-US" sz="2300" u="sng" dirty="0" err="1">
                <a:solidFill>
                  <a:srgbClr val="0070C0"/>
                </a:solidFill>
                <a:latin typeface="Arial"/>
                <a:cs typeface="Arial"/>
              </a:rPr>
              <a:t>Seria</a:t>
            </a:r>
            <a:r>
              <a:rPr lang="en-US" sz="2300" u="sng" dirty="0">
                <a:solidFill>
                  <a:srgbClr val="0070C0"/>
                </a:solidFill>
                <a:latin typeface="Arial"/>
                <a:cs typeface="Arial"/>
              </a:rPr>
              <a:t> Desventaja (SDAC)</a:t>
            </a:r>
            <a:r>
              <a:rPr lang="en-US" sz="2300" dirty="0">
                <a:latin typeface="Arial"/>
                <a:cs typeface="Arial"/>
              </a:rPr>
              <a:t>: </a:t>
            </a:r>
            <a:r>
              <a:rPr lang="es-ES_tradnl" sz="2300" dirty="0"/>
              <a:t>el ingreso medio del hogar (</a:t>
            </a:r>
            <a:r>
              <a:rPr lang="en-US" sz="2300" dirty="0">
                <a:latin typeface="Arial"/>
                <a:cs typeface="Arial"/>
              </a:rPr>
              <a:t>MHI) es menos que 60% </a:t>
            </a:r>
            <a:r>
              <a:rPr lang="es-ES_tradnl" sz="2300" dirty="0"/>
              <a:t>del ingreso medio del hogar (MHI) a nivel estatal. </a:t>
            </a:r>
            <a:endParaRPr lang="en-US" sz="2300" dirty="0">
              <a:latin typeface="Arial"/>
              <a:cs typeface="Arial"/>
            </a:endParaRPr>
          </a:p>
          <a:p>
            <a:r>
              <a:rPr lang="en-US" sz="2300" u="sng" dirty="0">
                <a:solidFill>
                  <a:srgbClr val="0070C0"/>
                </a:solidFill>
                <a:latin typeface="Arial"/>
                <a:cs typeface="Arial"/>
              </a:rPr>
              <a:t>Sistema de Agua Chico</a:t>
            </a:r>
            <a:r>
              <a:rPr lang="en-US" sz="2300" dirty="0">
                <a:latin typeface="Arial"/>
                <a:cs typeface="Arial"/>
              </a:rPr>
              <a:t>: </a:t>
            </a:r>
            <a:r>
              <a:rPr lang="en-US" sz="2300" u="sng" dirty="0">
                <a:latin typeface="Arial"/>
                <a:cs typeface="Arial"/>
              </a:rPr>
              <a:t>&lt;</a:t>
            </a:r>
            <a:r>
              <a:rPr lang="en-US" sz="2300" dirty="0">
                <a:latin typeface="Arial"/>
                <a:cs typeface="Arial"/>
              </a:rPr>
              <a:t> 3,300 conexiones o </a:t>
            </a:r>
            <a:r>
              <a:rPr lang="en-US" sz="2300" u="sng" dirty="0">
                <a:latin typeface="Arial"/>
                <a:cs typeface="Arial"/>
              </a:rPr>
              <a:t>&lt;</a:t>
            </a:r>
            <a:r>
              <a:rPr lang="en-US" sz="2300" dirty="0">
                <a:latin typeface="Arial"/>
                <a:cs typeface="Arial"/>
              </a:rPr>
              <a:t> 10,000 personas.</a:t>
            </a:r>
            <a:endParaRPr lang="en-US" dirty="0"/>
          </a:p>
          <a:p>
            <a:r>
              <a:rPr lang="en-US" sz="2300" u="sng" dirty="0">
                <a:solidFill>
                  <a:srgbClr val="0070C0"/>
                </a:solidFill>
                <a:latin typeface="Arial"/>
                <a:cs typeface="Arial"/>
              </a:rPr>
              <a:t>Sistema de Agua Chico </a:t>
            </a:r>
            <a:r>
              <a:rPr lang="en-US" sz="2300" u="sng" dirty="0" err="1">
                <a:solidFill>
                  <a:srgbClr val="0070C0"/>
                </a:solidFill>
                <a:latin typeface="Arial"/>
                <a:cs typeface="Arial"/>
              </a:rPr>
              <a:t>Expandido</a:t>
            </a:r>
            <a:r>
              <a:rPr lang="en-US" sz="2300" dirty="0">
                <a:latin typeface="Arial"/>
                <a:cs typeface="Arial"/>
              </a:rPr>
              <a:t>: 3,300 – 6,600 conexiones o 10,000 – 20,000 personas.</a:t>
            </a:r>
            <a:endParaRPr lang="en-US" dirty="0"/>
          </a:p>
          <a:p>
            <a:r>
              <a:rPr lang="es-ES_tradnl" dirty="0"/>
              <a:t>no transitorio, no comunitario</a:t>
            </a:r>
            <a:endParaRPr lang="en-US" sz="2300" dirty="0">
              <a:solidFill>
                <a:srgbClr val="404040"/>
              </a:solidFill>
              <a:latin typeface="Arial"/>
              <a:cs typeface="Arial"/>
            </a:endParaRPr>
          </a:p>
          <a:p>
            <a:r>
              <a:rPr lang="en-US" sz="2300" u="sng" dirty="0">
                <a:solidFill>
                  <a:srgbClr val="0070C0"/>
                </a:solidFill>
                <a:latin typeface="Arial"/>
                <a:cs typeface="Arial"/>
              </a:rPr>
              <a:t>Sistema de Agua No Transitorio, No Comunitario (NTNC) </a:t>
            </a:r>
            <a:r>
              <a:rPr lang="en-US" sz="2300" u="sng" dirty="0" err="1">
                <a:solidFill>
                  <a:srgbClr val="0070C0"/>
                </a:solidFill>
                <a:latin typeface="Arial"/>
                <a:cs typeface="Arial"/>
              </a:rPr>
              <a:t>Elegible</a:t>
            </a:r>
            <a:r>
              <a:rPr lang="en-US" sz="2300" u="sng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300" dirty="0">
                <a:latin typeface="Arial"/>
                <a:cs typeface="Arial"/>
              </a:rPr>
              <a:t>solo abastece:   </a:t>
            </a:r>
            <a:endParaRPr lang="en-US" dirty="0"/>
          </a:p>
          <a:p>
            <a:pPr lvl="1"/>
            <a:r>
              <a:rPr lang="es-ES_tradnl" sz="2100" dirty="0"/>
              <a:t>Escuelas públicas </a:t>
            </a:r>
            <a:r>
              <a:rPr lang="en-US" sz="2100" dirty="0"/>
              <a:t>K-12; </a:t>
            </a:r>
          </a:p>
          <a:p>
            <a:pPr lvl="1"/>
            <a:r>
              <a:rPr lang="en-US" sz="2100" dirty="0"/>
              <a:t>Escuelas privadas sin fines de lucro K-12, campos de trabajo instalaciones de </a:t>
            </a:r>
            <a:r>
              <a:rPr lang="es-ES_tradnl" sz="2100" dirty="0"/>
              <a:t>guardería/cuidado de ancianos/atención medica</a:t>
            </a:r>
            <a:endParaRPr lang="en-US" sz="2100" dirty="0"/>
          </a:p>
          <a:p>
            <a:endParaRPr lang="en-US" sz="2300" dirty="0">
              <a:latin typeface="Arial"/>
              <a:cs typeface="Arial"/>
            </a:endParaRPr>
          </a:p>
          <a:p>
            <a:endParaRPr lang="en-US" sz="230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66709-C1E9-4246-855B-72A047D1D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B0EB23B-3C9D-421B-AFB8-AADA9F7FF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</p:spTree>
    <p:extLst>
      <p:ext uri="{BB962C8B-B14F-4D97-AF65-F5344CB8AC3E}">
        <p14:creationId xmlns:p14="http://schemas.microsoft.com/office/powerpoint/2010/main" val="2462451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C04AC-DA66-4B6C-979F-3E948ACEC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Subvenciones de </a:t>
            </a:r>
            <a:r>
              <a:rPr lang="es-ES_tradnl" dirty="0">
                <a:latin typeface="Arial"/>
                <a:cs typeface="Arial"/>
              </a:rPr>
              <a:t>Planificación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4410EA-45AB-4EE8-814A-650D3DA56D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105" y="834366"/>
            <a:ext cx="10982016" cy="51943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u="sng" dirty="0">
              <a:latin typeface="Arial"/>
              <a:cs typeface="Arial"/>
            </a:endParaRPr>
          </a:p>
          <a:p>
            <a:r>
              <a:rPr lang="es-ES_tradnl" dirty="0">
                <a:latin typeface="Arial"/>
                <a:cs typeface="Arial"/>
              </a:rPr>
              <a:t>No hay cambios propuestos para criterios actuales. </a:t>
            </a:r>
          </a:p>
          <a:p>
            <a:r>
              <a:rPr lang="es-ES_tradnl" dirty="0">
                <a:latin typeface="Arial"/>
                <a:cs typeface="Arial"/>
              </a:rPr>
              <a:t>Las DACs Chicas pueden recibir hasta 100% de subvención de planificación</a:t>
            </a:r>
            <a:r>
              <a:rPr lang="en-US" dirty="0">
                <a:latin typeface="Arial"/>
                <a:cs typeface="Arial"/>
              </a:rPr>
              <a:t>.</a:t>
            </a:r>
          </a:p>
          <a:p>
            <a:r>
              <a:rPr lang="en-US" dirty="0">
                <a:latin typeface="Arial"/>
                <a:cs typeface="Arial"/>
              </a:rPr>
              <a:t>No hay </a:t>
            </a:r>
            <a:r>
              <a:rPr lang="es-ES_tradnl" dirty="0">
                <a:latin typeface="Arial"/>
                <a:cs typeface="Arial"/>
              </a:rPr>
              <a:t>máximo</a:t>
            </a:r>
            <a:r>
              <a:rPr lang="en-US" dirty="0">
                <a:latin typeface="Arial"/>
                <a:cs typeface="Arial"/>
              </a:rPr>
              <a:t> para subvenci</a:t>
            </a:r>
            <a:r>
              <a:rPr lang="es-ES_tradnl" dirty="0" err="1">
                <a:latin typeface="Arial"/>
                <a:cs typeface="Arial"/>
              </a:rPr>
              <a:t>ó</a:t>
            </a:r>
            <a:r>
              <a:rPr lang="en-US" dirty="0" err="1">
                <a:latin typeface="Arial"/>
                <a:cs typeface="Arial"/>
              </a:rPr>
              <a:t>nes</a:t>
            </a:r>
            <a:r>
              <a:rPr lang="en-US" dirty="0">
                <a:latin typeface="Arial"/>
                <a:cs typeface="Arial"/>
              </a:rPr>
              <a:t> de planificaci</a:t>
            </a:r>
            <a:r>
              <a:rPr lang="es-ES_tradnl" dirty="0" err="1">
                <a:latin typeface="Arial"/>
                <a:cs typeface="Arial"/>
              </a:rPr>
              <a:t>ó</a:t>
            </a:r>
            <a:r>
              <a:rPr lang="en-US" dirty="0">
                <a:latin typeface="Arial"/>
                <a:cs typeface="Arial"/>
              </a:rPr>
              <a:t>n.</a:t>
            </a:r>
          </a:p>
          <a:p>
            <a:r>
              <a:rPr lang="en-US" dirty="0">
                <a:latin typeface="Arial"/>
                <a:cs typeface="Arial"/>
              </a:rPr>
              <a:t>Los fondos de planificaci</a:t>
            </a:r>
            <a:r>
              <a:rPr lang="es-ES_tradnl" dirty="0" err="1">
                <a:latin typeface="Arial"/>
                <a:cs typeface="Arial"/>
              </a:rPr>
              <a:t>ó</a:t>
            </a:r>
            <a:r>
              <a:rPr lang="en-US" dirty="0">
                <a:latin typeface="Arial"/>
                <a:cs typeface="Arial"/>
              </a:rPr>
              <a:t>n cuentan en el total del </a:t>
            </a:r>
            <a:r>
              <a:rPr lang="es-ES_tradnl" dirty="0">
                <a:latin typeface="Arial"/>
                <a:cs typeface="Arial"/>
              </a:rPr>
              <a:t>máximo</a:t>
            </a:r>
            <a:r>
              <a:rPr lang="en-US" dirty="0">
                <a:latin typeface="Arial"/>
                <a:cs typeface="Arial"/>
              </a:rPr>
              <a:t> de subvenciones por Proyecto.* </a:t>
            </a:r>
            <a:endParaRPr lang="en-US" dirty="0"/>
          </a:p>
          <a:p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>
                <a:latin typeface="Arial"/>
                <a:cs typeface="Arial"/>
              </a:rPr>
              <a:t>* </a:t>
            </a:r>
            <a:r>
              <a:rPr lang="es-ES_tradnl" u="sng" dirty="0">
                <a:latin typeface="Arial"/>
                <a:cs typeface="Arial"/>
              </a:rPr>
              <a:t>Máximo</a:t>
            </a:r>
            <a:r>
              <a:rPr lang="en-US" u="sng" dirty="0">
                <a:latin typeface="Arial"/>
                <a:cs typeface="Arial"/>
              </a:rPr>
              <a:t> para Projectos Actuales:</a:t>
            </a:r>
          </a:p>
          <a:p>
            <a:r>
              <a:rPr lang="en-US" dirty="0">
                <a:latin typeface="Arial"/>
                <a:cs typeface="Arial"/>
              </a:rPr>
              <a:t>En base a conexiones</a:t>
            </a:r>
          </a:p>
          <a:p>
            <a:r>
              <a:rPr lang="en-US" dirty="0">
                <a:latin typeface="Arial"/>
                <a:cs typeface="Arial"/>
              </a:rPr>
              <a:t>Aplica al total de subvenciones para un period de 5 </a:t>
            </a:r>
            <a:r>
              <a:rPr lang="es-ES_tradnl" dirty="0">
                <a:latin typeface="Arial"/>
                <a:cs typeface="Arial"/>
              </a:rPr>
              <a:t>años (planificación, ayuda técnica, y construcción</a:t>
            </a:r>
            <a:r>
              <a:rPr lang="en-US" dirty="0">
                <a:latin typeface="Arial"/>
                <a:cs typeface="Arial"/>
              </a:rPr>
              <a:t>).</a:t>
            </a:r>
            <a:endParaRPr lang="en-US" dirty="0"/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5D317-7F3B-46CA-98B8-FA6C05112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4795F50-FEB4-4DDD-9FCA-7F5772D69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</p:spTree>
    <p:extLst>
      <p:ext uri="{BB962C8B-B14F-4D97-AF65-F5344CB8AC3E}">
        <p14:creationId xmlns:p14="http://schemas.microsoft.com/office/powerpoint/2010/main" val="3827694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FDA23-6F60-4244-806B-4EE7155E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0"/>
            <a:ext cx="10823575" cy="1349115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Criterios Actuales para Subvenciones en el IUP* del DWSRF**</a:t>
            </a:r>
            <a:br>
              <a:rPr lang="en-US" dirty="0"/>
            </a:br>
            <a:r>
              <a:rPr lang="en-US" dirty="0">
                <a:latin typeface="Arial"/>
                <a:cs typeface="Arial"/>
              </a:rPr>
              <a:t>Proyectos de </a:t>
            </a:r>
            <a:r>
              <a:rPr lang="es-ES_tradnl" dirty="0">
                <a:latin typeface="Arial"/>
                <a:cs typeface="Arial"/>
              </a:rPr>
              <a:t>Categoría</a:t>
            </a:r>
            <a:r>
              <a:rPr lang="en-US" dirty="0">
                <a:latin typeface="Arial"/>
                <a:cs typeface="Arial"/>
              </a:rPr>
              <a:t> A-C y/o de </a:t>
            </a:r>
            <a:r>
              <a:rPr lang="es-ES_tradnl" dirty="0">
                <a:latin typeface="Arial"/>
                <a:cs typeface="Arial"/>
              </a:rPr>
              <a:t>Consolidación</a:t>
            </a:r>
            <a:endParaRPr lang="es-ES_trad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5457A-F9BE-4A58-A3BE-847AB73D6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11" name="Object 10" descr="Gráfica identificando la posible aprobación de $60 mil dólares por conexión. Los NTNC pequeños y elegibles de Comunidades Desfavorecidas son elegibles hasta el 100%. El grupo ampliado es eligible hasta el 75%&#10;">
            <a:extLst>
              <a:ext uri="{FF2B5EF4-FFF2-40B4-BE49-F238E27FC236}">
                <a16:creationId xmlns:a16="http://schemas.microsoft.com/office/drawing/2014/main" id="{74D105EE-2209-4B1C-9097-321D6D4B1F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5032742"/>
              </p:ext>
            </p:extLst>
          </p:nvPr>
        </p:nvGraphicFramePr>
        <p:xfrm>
          <a:off x="530225" y="1689028"/>
          <a:ext cx="11017250" cy="349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6" name="Document" r:id="rId4" imgW="6992449" imgH="2295084" progId="Word.Document.12">
                  <p:embed/>
                </p:oleObj>
              </mc:Choice>
              <mc:Fallback>
                <p:oleObj name="Document" r:id="rId4" imgW="6992449" imgH="2295084" progId="Word.Documen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4D105EE-2209-4B1C-9097-321D6D4B1F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0225" y="1689028"/>
                        <a:ext cx="11017250" cy="3495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45E41E39-D91E-4916-A470-DBBA8FB1B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8826" y="3902116"/>
            <a:ext cx="10712117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2000" u="sng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B7137ED-0588-47A9-A3BF-2E58AF71B8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</p:spTree>
    <p:extLst>
      <p:ext uri="{BB962C8B-B14F-4D97-AF65-F5344CB8AC3E}">
        <p14:creationId xmlns:p14="http://schemas.microsoft.com/office/powerpoint/2010/main" val="1003284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FDA23-6F60-4244-806B-4EE7155E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09" y="224853"/>
            <a:ext cx="11527436" cy="1558978"/>
          </a:xfrm>
        </p:spPr>
        <p:txBody>
          <a:bodyPr>
            <a:noAutofit/>
          </a:bodyPr>
          <a:lstStyle/>
          <a:p>
            <a:pPr algn="ctr"/>
            <a:r>
              <a:rPr lang="es-ES_tradnl" dirty="0"/>
              <a:t>¿</a:t>
            </a:r>
            <a:r>
              <a:rPr lang="es-ES_tradnl" dirty="0">
                <a:latin typeface="Arial"/>
                <a:cs typeface="Arial"/>
              </a:rPr>
              <a:t>Expandir los Criterios Actuales del IUP para Subvenciones</a:t>
            </a:r>
            <a:r>
              <a:rPr lang="en-US" dirty="0">
                <a:latin typeface="Arial"/>
                <a:cs typeface="Arial"/>
              </a:rPr>
              <a:t>?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Proyectos de </a:t>
            </a:r>
            <a:r>
              <a:rPr lang="es-ES_tradnl" dirty="0">
                <a:latin typeface="Arial"/>
                <a:cs typeface="Arial"/>
              </a:rPr>
              <a:t>Categoría</a:t>
            </a:r>
            <a:r>
              <a:rPr lang="en-US" dirty="0">
                <a:latin typeface="Arial"/>
                <a:cs typeface="Arial"/>
              </a:rPr>
              <a:t> A-C y/o de </a:t>
            </a:r>
            <a:r>
              <a:rPr lang="es-ES_tradnl" dirty="0">
                <a:latin typeface="Arial"/>
                <a:cs typeface="Arial"/>
              </a:rPr>
              <a:t>Consolidación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5457A-F9BE-4A58-A3BE-847AB73D6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E41E39-D91E-4916-A470-DBBA8FB1B244}"/>
              </a:ext>
            </a:extLst>
          </p:cNvPr>
          <p:cNvSpPr/>
          <p:nvPr/>
        </p:nvSpPr>
        <p:spPr>
          <a:xfrm>
            <a:off x="840676" y="1903663"/>
            <a:ext cx="10769625" cy="28679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u="sng" dirty="0">
                <a:latin typeface="Arial"/>
                <a:cs typeface="Arial"/>
              </a:rPr>
              <a:t>Cambios potenciales para </a:t>
            </a:r>
            <a:r>
              <a:rPr lang="es-ES_tradnl" sz="2400" u="sng" dirty="0">
                <a:latin typeface="Arial"/>
                <a:cs typeface="Arial"/>
              </a:rPr>
              <a:t>considerar</a:t>
            </a:r>
            <a:r>
              <a:rPr lang="en-US" sz="2400" dirty="0">
                <a:latin typeface="Arial"/>
                <a:cs typeface="Arial"/>
              </a:rPr>
              <a:t>:</a:t>
            </a:r>
            <a:endParaRPr lang="en-US" sz="2400" dirty="0">
              <a:ea typeface="+mn-lt"/>
              <a:cs typeface="+mn-lt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AutoNum type="arabicParenR"/>
            </a:pPr>
            <a:r>
              <a:rPr lang="es-ES_tradnl" sz="2400" dirty="0">
                <a:latin typeface="Arial" panose="020B0604020202020204" pitchFamily="34" charset="0"/>
                <a:cs typeface="Arial" panose="020B0604020202020204" pitchFamily="34" charset="0"/>
              </a:rPr>
              <a:t>¿H</a:t>
            </a:r>
            <a:r>
              <a:rPr lang="en-US" sz="2400" dirty="0">
                <a:latin typeface="Arial"/>
                <a:cs typeface="Arial"/>
              </a:rPr>
              <a:t>acer que Sistemas de Agua Chicos Expandidos (que son DACs) y Sistemas de Agua Chicos (que no son DACs) califiquen para </a:t>
            </a:r>
            <a:r>
              <a:rPr lang="en-US" sz="2400" strike="sngStrike" dirty="0">
                <a:solidFill>
                  <a:srgbClr val="FF0000"/>
                </a:solidFill>
                <a:latin typeface="Arial"/>
                <a:cs typeface="Arial"/>
              </a:rPr>
              <a:t>75</a:t>
            </a:r>
            <a:r>
              <a:rPr lang="en-US" sz="2400" strike="sngStrike" dirty="0">
                <a:latin typeface="Arial"/>
                <a:cs typeface="Arial"/>
              </a:rPr>
              <a:t> 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2400" dirty="0">
                <a:latin typeface="Arial"/>
                <a:cs typeface="Arial"/>
              </a:rPr>
              <a:t>00%?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AutoNum type="arabicParenR"/>
            </a:pPr>
            <a:r>
              <a:rPr lang="es-ES_tradnl" sz="2400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2400" dirty="0">
                <a:latin typeface="Arial"/>
                <a:cs typeface="Arial"/>
              </a:rPr>
              <a:t>Agregar “DAC Mediana” como una nueva </a:t>
            </a:r>
            <a:r>
              <a:rPr lang="es-ES_tradnl" sz="2400" dirty="0">
                <a:latin typeface="Arial"/>
                <a:cs typeface="Arial"/>
              </a:rPr>
              <a:t>categoría de elegibilidad?</a:t>
            </a:r>
            <a:endParaRPr lang="es-ES_tradnl" sz="2400" dirty="0">
              <a:ea typeface="+mn-lt"/>
              <a:cs typeface="+mn-lt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s-ES_tradnl" sz="2400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2400" dirty="0">
                <a:latin typeface="Arial"/>
                <a:cs typeface="Arial"/>
              </a:rPr>
              <a:t>6,600 - 33,000 conexiones o 20,000 – 100,000 personas?</a:t>
            </a:r>
            <a:endParaRPr lang="en-US" sz="2400" dirty="0">
              <a:ea typeface="+mn-lt"/>
              <a:cs typeface="+mn-lt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s-ES_tradnl" sz="2400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_tradnl" sz="2400" dirty="0">
                <a:latin typeface="Arial"/>
                <a:cs typeface="Arial"/>
              </a:rPr>
              <a:t>También subvención </a:t>
            </a:r>
            <a:r>
              <a:rPr lang="en-US" sz="2400" dirty="0">
                <a:latin typeface="Arial"/>
                <a:cs typeface="Arial"/>
              </a:rPr>
              <a:t>de 100% sin importar las tarifas?</a:t>
            </a:r>
            <a:endParaRPr lang="en-US" sz="2400" dirty="0">
              <a:latin typeface="Calibri"/>
              <a:cs typeface="Calibri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Fijar en $20M el </a:t>
            </a:r>
            <a:r>
              <a:rPr lang="es-ES_tradnl" sz="2400" dirty="0">
                <a:latin typeface="Arial"/>
                <a:cs typeface="Arial"/>
              </a:rPr>
              <a:t>máximo de subvención </a:t>
            </a:r>
            <a:r>
              <a:rPr lang="en-US" sz="2400" dirty="0">
                <a:latin typeface="Arial"/>
                <a:cs typeface="Arial"/>
              </a:rPr>
              <a:t>por proyecto?</a:t>
            </a:r>
            <a:endParaRPr lang="en-US" sz="2400" dirty="0">
              <a:cs typeface="Calibri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952F0EF-C399-4262-B9BD-6E17DC11A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</p:spTree>
    <p:extLst>
      <p:ext uri="{BB962C8B-B14F-4D97-AF65-F5344CB8AC3E}">
        <p14:creationId xmlns:p14="http://schemas.microsoft.com/office/powerpoint/2010/main" val="3737899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 descr="Opciones para participar en esta reunion.">
            <a:extLst>
              <a:ext uri="{FF2B5EF4-FFF2-40B4-BE49-F238E27FC236}">
                <a16:creationId xmlns:a16="http://schemas.microsoft.com/office/drawing/2014/main" id="{DA60CAD0-901C-4567-9389-FC0623D31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-4187" y="16572"/>
            <a:ext cx="12196186" cy="1467318"/>
          </a:xfrm>
          <a:prstGeom prst="rect">
            <a:avLst/>
          </a:prstGeom>
          <a:solidFill>
            <a:srgbClr val="002A5A"/>
          </a:solidFill>
        </p:spPr>
        <p:txBody>
          <a:bodyPr vert="horz" lIns="274320" tIns="0" rIns="27432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endParaRPr lang="en-US" sz="4400" b="1" dirty="0">
              <a:solidFill>
                <a:srgbClr val="77C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28D28F-D9B9-4026-928B-0D5C6D2B0384}"/>
              </a:ext>
            </a:extLst>
          </p:cNvPr>
          <p:cNvSpPr txBox="1"/>
          <p:nvPr/>
        </p:nvSpPr>
        <p:spPr>
          <a:xfrm>
            <a:off x="293583" y="1789819"/>
            <a:ext cx="9500121" cy="50198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1F446E"/>
                </a:solidFill>
                <a:latin typeface="Arial"/>
                <a:cs typeface="Arial"/>
              </a:rPr>
              <a:t>Si SOLO va a ver: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1F446E"/>
                </a:solidFill>
                <a:latin typeface="Arial"/>
                <a:cs typeface="Arial"/>
              </a:rPr>
              <a:t>	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Vaya a </a:t>
            </a:r>
            <a:r>
              <a:rPr lang="en-US" sz="2400" dirty="0">
                <a:solidFill>
                  <a:srgbClr val="0070C0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video.calepa.ca.gov</a:t>
            </a:r>
            <a:endParaRPr lang="en-US" sz="1000" dirty="0">
              <a:solidFill>
                <a:srgbClr val="0070C0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sz="1400" dirty="0">
              <a:solidFill>
                <a:srgbClr val="0070C0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s-ES_tradnl" sz="2400" b="1" dirty="0">
                <a:solidFill>
                  <a:srgbClr val="1F44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va a comentar: </a:t>
            </a:r>
          </a:p>
          <a:p>
            <a:pPr marL="465138" indent="-465138">
              <a:spcAft>
                <a:spcPts val="600"/>
              </a:spcAft>
            </a:pPr>
            <a:r>
              <a:rPr lang="en-US" sz="2400" b="1" dirty="0">
                <a:solidFill>
                  <a:srgbClr val="1F44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A) </a:t>
            </a:r>
            <a:r>
              <a:rPr lang="en-US" sz="2400" dirty="0">
                <a:solidFill>
                  <a:srgbClr val="0070C0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SAFER@waterboards.ca.gov</a:t>
            </a:r>
            <a:r>
              <a:rPr lang="en-US" sz="2400" dirty="0">
                <a:solidFill>
                  <a:srgbClr val="0070C0"/>
                </a:solidFill>
                <a:latin typeface="Arial"/>
                <a:cs typeface="Arial"/>
              </a:rPr>
              <a:t> </a:t>
            </a:r>
            <a:endParaRPr lang="en-US" dirty="0">
              <a:solidFill>
                <a:srgbClr val="0070C0"/>
              </a:solidFill>
              <a:latin typeface="Arial"/>
              <a:cs typeface="Arial"/>
            </a:endParaRPr>
          </a:p>
          <a:p>
            <a:pPr lvl="1">
              <a:lnSpc>
                <a:spcPct val="110000"/>
              </a:lnSpc>
            </a:pP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en la </a:t>
            </a: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línea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del tema escriba: “AGM Public Comment”)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>
              <a:lnSpc>
                <a:spcPct val="110000"/>
              </a:lnSpc>
            </a:pP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1">
              <a:lnSpc>
                <a:spcPct val="11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B) </a:t>
            </a: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Recibirá un </a:t>
            </a:r>
            <a:r>
              <a:rPr lang="es-ES_tradnl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e-mail </a:t>
            </a: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con instrucciones para </a:t>
            </a: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unirse</a:t>
            </a: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a la reunión</a:t>
            </a:r>
          </a:p>
          <a:p>
            <a:pPr lvl="1">
              <a:lnSpc>
                <a:spcPct val="110000"/>
              </a:lnSpc>
            </a:pPr>
            <a:endParaRPr lang="es-ES_tradnl" sz="1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1F446E"/>
                </a:solidFill>
                <a:latin typeface="Arial"/>
                <a:ea typeface="+mn-lt"/>
                <a:cs typeface="Arial"/>
              </a:rPr>
              <a:t>Si desea Ayuda </a:t>
            </a:r>
            <a:r>
              <a:rPr lang="es-ES_tradnl" sz="2400" b="1" dirty="0">
                <a:solidFill>
                  <a:srgbClr val="1F446E"/>
                </a:solidFill>
                <a:latin typeface="Arial"/>
                <a:ea typeface="+mn-lt"/>
                <a:cs typeface="Arial"/>
              </a:rPr>
              <a:t>Técnica o de Idioma: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SAFER@waterboards.ca.gov</a:t>
            </a:r>
            <a:r>
              <a:rPr lang="en-US" sz="2400" dirty="0">
                <a:solidFill>
                  <a:srgbClr val="0070C0"/>
                </a:solidFill>
                <a:latin typeface="Arial"/>
                <a:cs typeface="Arial"/>
              </a:rPr>
              <a:t> </a:t>
            </a:r>
          </a:p>
          <a:p>
            <a:pPr marL="466725">
              <a:spcAft>
                <a:spcPts val="600"/>
              </a:spcAft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>
              <a:spcAft>
                <a:spcPts val="600"/>
              </a:spcAft>
            </a:pPr>
            <a:endParaRPr lang="en-US" sz="2400" b="1" dirty="0">
              <a:solidFill>
                <a:srgbClr val="002A5A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6A5F16A-A54F-4072-8856-CEC2C546A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488774" y="3663310"/>
            <a:ext cx="2505383" cy="25053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8E6D5A-1254-4A94-B220-C7EFEE2D5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4F1AC73-F4C4-4AA2-9105-E400F9964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1477C7-8558-4241-95E1-DE554D2E94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4187" y="474309"/>
            <a:ext cx="12191999" cy="846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 err="1">
                <a:solidFill>
                  <a:srgbClr val="77CEEF"/>
                </a:solidFill>
              </a:rPr>
              <a:t>Formas</a:t>
            </a:r>
            <a:r>
              <a:rPr lang="en-US" sz="4900" dirty="0">
                <a:solidFill>
                  <a:srgbClr val="77CEEF"/>
                </a:solidFill>
              </a:rPr>
              <a:t> de </a:t>
            </a:r>
            <a:r>
              <a:rPr lang="en-US" sz="4900" dirty="0" err="1">
                <a:solidFill>
                  <a:srgbClr val="77CEEF"/>
                </a:solidFill>
              </a:rPr>
              <a:t>Participar</a:t>
            </a:r>
            <a:br>
              <a:rPr lang="en-US" dirty="0">
                <a:solidFill>
                  <a:srgbClr val="77CEEF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127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DB9C5-988F-41BE-A066-38F4477B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87" y="216694"/>
            <a:ext cx="10515600" cy="3651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b="0" dirty="0">
                <a:solidFill>
                  <a:srgbClr val="002A5A"/>
                </a:solidFill>
              </a:rPr>
              <a:t>Criterios Actuales para Subvenciones en el IUP* del DWSRF**</a:t>
            </a:r>
            <a:r>
              <a:rPr lang="en-US" sz="2000" b="0" dirty="0" err="1">
                <a:solidFill>
                  <a:srgbClr val="002A5A"/>
                </a:solidFill>
                <a:latin typeface="Arial"/>
                <a:cs typeface="Arial"/>
              </a:rPr>
              <a:t>Proyectos</a:t>
            </a:r>
            <a:r>
              <a:rPr lang="en-US" sz="2000" b="0" dirty="0">
                <a:solidFill>
                  <a:srgbClr val="002A5A"/>
                </a:solidFill>
                <a:latin typeface="Arial"/>
                <a:cs typeface="Arial"/>
              </a:rPr>
              <a:t> de </a:t>
            </a:r>
            <a:r>
              <a:rPr lang="es-ES_tradnl" sz="2000" b="0" dirty="0">
                <a:solidFill>
                  <a:srgbClr val="002A5A"/>
                </a:solidFill>
                <a:latin typeface="Arial"/>
                <a:cs typeface="Arial"/>
              </a:rPr>
              <a:t>Categoría</a:t>
            </a:r>
            <a:r>
              <a:rPr lang="en-US" sz="2000" b="0" dirty="0">
                <a:solidFill>
                  <a:srgbClr val="002A5A"/>
                </a:solidFill>
                <a:latin typeface="Arial"/>
                <a:cs typeface="Arial"/>
              </a:rPr>
              <a:t> D-F </a:t>
            </a:r>
            <a:endParaRPr lang="en-US" sz="2000" b="0" dirty="0">
              <a:solidFill>
                <a:srgbClr val="002A5A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68CF6-6DE6-425A-909C-0DB655BCC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3" name="Object 2" descr="La elegibilidad de subvención para los NTNC pequeños y elegibles, Comu&#10;nidades Desfavorecidas pequeñas y extendidas, &#10;es de máximo $45 mil dólares.&#10;">
            <a:extLst>
              <a:ext uri="{FF2B5EF4-FFF2-40B4-BE49-F238E27FC236}">
                <a16:creationId xmlns:a16="http://schemas.microsoft.com/office/drawing/2014/main" id="{681D705F-5729-4A3E-9518-317AD7D6FC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7775"/>
              </p:ext>
            </p:extLst>
          </p:nvPr>
        </p:nvGraphicFramePr>
        <p:xfrm>
          <a:off x="1292224" y="621968"/>
          <a:ext cx="9607551" cy="5763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2" name="Document" r:id="rId4" imgW="6945943" imgH="4822194" progId="Word.Document.12">
                  <p:embed/>
                </p:oleObj>
              </mc:Choice>
              <mc:Fallback>
                <p:oleObj name="Document" r:id="rId4" imgW="6945943" imgH="4822194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81D705F-5729-4A3E-9518-317AD7D6FC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92224" y="621968"/>
                        <a:ext cx="9607551" cy="5763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8896099-A7EF-414E-8DC5-936A65A4F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</p:spTree>
    <p:extLst>
      <p:ext uri="{BB962C8B-B14F-4D97-AF65-F5344CB8AC3E}">
        <p14:creationId xmlns:p14="http://schemas.microsoft.com/office/powerpoint/2010/main" val="1113735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0877C-9C16-49B2-9175-FEED5E36B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15" y="161925"/>
            <a:ext cx="11437495" cy="1174357"/>
          </a:xfrm>
        </p:spPr>
        <p:txBody>
          <a:bodyPr>
            <a:noAutofit/>
          </a:bodyPr>
          <a:lstStyle/>
          <a:p>
            <a:pPr algn="ctr"/>
            <a:r>
              <a:rPr lang="es-ES_tradnl" dirty="0"/>
              <a:t>¿</a:t>
            </a:r>
            <a:r>
              <a:rPr lang="es-ES_tradnl" dirty="0">
                <a:latin typeface="Arial"/>
                <a:cs typeface="Arial"/>
              </a:rPr>
              <a:t>Expandir los Criterios Actuales del IUP para Subvenciones</a:t>
            </a:r>
            <a:r>
              <a:rPr lang="en-US" dirty="0">
                <a:latin typeface="Arial"/>
                <a:cs typeface="Arial"/>
              </a:rPr>
              <a:t>?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Proyectos de </a:t>
            </a:r>
            <a:r>
              <a:rPr lang="es-ES_tradnl" dirty="0">
                <a:latin typeface="Arial"/>
                <a:cs typeface="Arial"/>
              </a:rPr>
              <a:t>Categoría</a:t>
            </a:r>
            <a:r>
              <a:rPr lang="en-US" dirty="0">
                <a:latin typeface="Arial"/>
                <a:cs typeface="Arial"/>
              </a:rPr>
              <a:t> D-F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0C67B-38AB-4805-82DC-F8CBF69E7A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313" y="1336282"/>
            <a:ext cx="10661650" cy="42439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800" b="1" u="sng" dirty="0">
                <a:latin typeface="Arial"/>
                <a:cs typeface="Arial"/>
              </a:rPr>
              <a:t>Cambios potenciales para </a:t>
            </a:r>
            <a:r>
              <a:rPr lang="es-ES_tradnl" sz="2800" b="1" u="sng" dirty="0">
                <a:latin typeface="Arial"/>
                <a:cs typeface="Arial"/>
              </a:rPr>
              <a:t>considerar</a:t>
            </a:r>
            <a:r>
              <a:rPr lang="en-US" sz="2800" b="1" dirty="0">
                <a:latin typeface="Arial"/>
                <a:cs typeface="Arial"/>
              </a:rPr>
              <a:t>:</a:t>
            </a:r>
            <a:endParaRPr lang="en-US" sz="2800" b="1" dirty="0">
              <a:solidFill>
                <a:schemeClr val="tx1"/>
              </a:solidFill>
            </a:endParaRPr>
          </a:p>
          <a:p>
            <a:pPr marL="457200" indent="-457200">
              <a:buAutoNum type="arabicParenR"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SDACs Chicos y NTNCs elegibles:</a:t>
            </a:r>
          </a:p>
          <a:p>
            <a:pPr marL="914400" lvl="1" indent="-457200"/>
            <a:r>
              <a:rPr lang="es-ES_tradnl" sz="2400" dirty="0"/>
              <a:t>¿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Aumentar la subvenci</a:t>
            </a:r>
            <a:r>
              <a:rPr lang="es-ES_tradnl" sz="2400" dirty="0" err="1">
                <a:latin typeface="Arial"/>
                <a:cs typeface="Arial"/>
              </a:rPr>
              <a:t>ó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n a </a:t>
            </a:r>
            <a:r>
              <a:rPr lang="en-US" sz="2400" strike="sngStrike" dirty="0">
                <a:solidFill>
                  <a:srgbClr val="FF0000"/>
                </a:solidFill>
                <a:latin typeface="Arial"/>
                <a:cs typeface="Arial"/>
              </a:rPr>
              <a:t>90% 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100%?</a:t>
            </a:r>
            <a:endParaRPr lang="en-US" sz="2400" dirty="0">
              <a:solidFill>
                <a:schemeClr val="tx1"/>
              </a:solidFill>
            </a:endParaRPr>
          </a:p>
          <a:p>
            <a:pPr marL="914400" lvl="1" indent="-457200"/>
            <a:endParaRPr lang="en-US"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DACs Chicos:</a:t>
            </a:r>
            <a:endParaRPr lang="en-US" dirty="0">
              <a:solidFill>
                <a:schemeClr val="tx1"/>
              </a:solidFill>
            </a:endParaRPr>
          </a:p>
          <a:p>
            <a:pPr marL="914400" lvl="1" indent="-457200"/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Califican </a:t>
            </a:r>
            <a:r>
              <a:rPr lang="en-US" sz="2400" strike="sngStrike" dirty="0">
                <a:solidFill>
                  <a:srgbClr val="FF0000"/>
                </a:solidFill>
                <a:latin typeface="Arial"/>
                <a:cs typeface="Arial"/>
              </a:rPr>
              <a:t>con tarifas &gt;1.5% del MHI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 sin importar las tarifas del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</a:rPr>
              <a:t>agua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? </a:t>
            </a:r>
            <a:r>
              <a:rPr lang="es-ES_tradnl" sz="2400" dirty="0"/>
              <a:t>¿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Aumentar la subvenci</a:t>
            </a:r>
            <a:r>
              <a:rPr lang="es-ES_tradnl" sz="2400" dirty="0" err="1">
                <a:latin typeface="Arial"/>
                <a:cs typeface="Arial"/>
              </a:rPr>
              <a:t>ó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n a </a:t>
            </a:r>
            <a:r>
              <a:rPr lang="en-US" sz="2400" strike="sngStrike" dirty="0">
                <a:solidFill>
                  <a:srgbClr val="FF0000"/>
                </a:solidFill>
                <a:latin typeface="Arial"/>
                <a:cs typeface="Arial"/>
              </a:rPr>
              <a:t>75% 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100%?</a:t>
            </a:r>
            <a:endParaRPr lang="en-US" sz="2400" dirty="0">
              <a:solidFill>
                <a:schemeClr val="tx1"/>
              </a:solidFill>
            </a:endParaRPr>
          </a:p>
          <a:p>
            <a:pPr marL="914400" lvl="1" indent="-457200"/>
            <a:endParaRPr lang="en-US"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DAC/SDACs Chicos Expandidos con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tarifcas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&gt;1.5% MHI:</a:t>
            </a:r>
          </a:p>
          <a:p>
            <a:pPr marL="914400" lvl="1" indent="-457200"/>
            <a:r>
              <a:rPr lang="es-ES_tradnl" sz="2400" dirty="0"/>
              <a:t>¿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Aumentar la subvenci</a:t>
            </a:r>
            <a:r>
              <a:rPr lang="es-ES_tradnl" sz="2400" dirty="0" err="1">
                <a:latin typeface="Arial"/>
                <a:cs typeface="Arial"/>
              </a:rPr>
              <a:t>ó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n a </a:t>
            </a:r>
            <a:r>
              <a:rPr lang="en-US" sz="2400" strike="sngStrike" dirty="0">
                <a:solidFill>
                  <a:srgbClr val="FF0000"/>
                </a:solidFill>
                <a:latin typeface="Arial"/>
                <a:cs typeface="Arial"/>
              </a:rPr>
              <a:t>25% o 50% 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100%?</a:t>
            </a:r>
            <a:endParaRPr lang="en-US" sz="2400" dirty="0">
              <a:solidFill>
                <a:schemeClr val="tx1"/>
              </a:solidFill>
            </a:endParaRPr>
          </a:p>
          <a:p>
            <a:pPr marL="457200" indent="-457200">
              <a:buAutoNum type="arabicParenR"/>
            </a:pPr>
            <a:endParaRPr lang="en-US" sz="2200" b="1" dirty="0">
              <a:solidFill>
                <a:srgbClr val="004E7D"/>
              </a:solidFill>
            </a:endParaRPr>
          </a:p>
          <a:p>
            <a:pPr marL="457200" indent="-457200">
              <a:buAutoNum type="arabicParenR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AutoNum type="arabicParenR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FBCE1-458F-4BAB-A004-C677CC156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149BE30-F870-4296-A6B2-3DB4FF8A2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</p:spTree>
    <p:extLst>
      <p:ext uri="{BB962C8B-B14F-4D97-AF65-F5344CB8AC3E}">
        <p14:creationId xmlns:p14="http://schemas.microsoft.com/office/powerpoint/2010/main" val="266572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0877C-9C16-49B2-9175-FEED5E36B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197"/>
            <a:ext cx="10515600" cy="752475"/>
          </a:xfrm>
        </p:spPr>
        <p:txBody>
          <a:bodyPr>
            <a:normAutofit/>
          </a:bodyPr>
          <a:lstStyle/>
          <a:p>
            <a:r>
              <a:rPr lang="es-ES_tradnl" sz="3200" u="sng" dirty="0">
                <a:latin typeface="Arial"/>
                <a:cs typeface="Arial"/>
              </a:rPr>
              <a:t>Próximos Pasos Tentativos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0C67B-38AB-4805-82DC-F8CBF69E7A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1211" y="1149410"/>
            <a:ext cx="11175444" cy="13995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000" b="1" dirty="0">
                <a:latin typeface="Arial"/>
                <a:cs typeface="Arial"/>
              </a:rPr>
              <a:t>Diciembre de 2021:  </a:t>
            </a:r>
            <a:r>
              <a:rPr lang="en-US" sz="3000" dirty="0">
                <a:latin typeface="Arial"/>
                <a:cs typeface="Arial"/>
              </a:rPr>
              <a:t>Taller </a:t>
            </a:r>
            <a:r>
              <a:rPr lang="es-ES_tradnl" sz="3000" dirty="0">
                <a:latin typeface="Arial"/>
                <a:cs typeface="Arial"/>
              </a:rPr>
              <a:t>Público</a:t>
            </a:r>
            <a:endParaRPr lang="es-ES_tradnl" sz="3000" dirty="0"/>
          </a:p>
          <a:p>
            <a:pPr marL="0" indent="0">
              <a:buNone/>
            </a:pPr>
            <a:r>
              <a:rPr lang="en-US" sz="3000" b="1" dirty="0">
                <a:latin typeface="Arial"/>
                <a:cs typeface="Arial"/>
              </a:rPr>
              <a:t>Febrero de 2022:   </a:t>
            </a:r>
            <a:r>
              <a:rPr lang="en-US" sz="3000" dirty="0">
                <a:latin typeface="Arial"/>
                <a:cs typeface="Arial"/>
              </a:rPr>
              <a:t>La Junta </a:t>
            </a:r>
            <a:r>
              <a:rPr lang="es-ES_tradnl" sz="3000" dirty="0">
                <a:latin typeface="Arial"/>
                <a:cs typeface="Arial"/>
              </a:rPr>
              <a:t>Adoptará </a:t>
            </a:r>
            <a:r>
              <a:rPr lang="en-US" sz="3000" dirty="0">
                <a:latin typeface="Arial"/>
                <a:cs typeface="Arial"/>
              </a:rPr>
              <a:t>los Criterios Propuestos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FBCE1-458F-4BAB-A004-C677CC156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3DECF9-0333-493C-BB4D-CEFCB4999060}"/>
              </a:ext>
            </a:extLst>
          </p:cNvPr>
          <p:cNvSpPr txBox="1">
            <a:spLocks/>
          </p:cNvSpPr>
          <p:nvPr/>
        </p:nvSpPr>
        <p:spPr>
          <a:xfrm>
            <a:off x="829574" y="2517861"/>
            <a:ext cx="10515600" cy="752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A45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u="sng" dirty="0">
                <a:latin typeface="Arial"/>
                <a:cs typeface="Arial"/>
              </a:rPr>
              <a:t>Siga Informado </a:t>
            </a:r>
            <a:r>
              <a:rPr lang="en-US" dirty="0">
                <a:latin typeface="Arial"/>
                <a:cs typeface="Arial"/>
              </a:rPr>
              <a:t> 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6804121-D65E-4465-8DDA-60C6492506B1}"/>
              </a:ext>
            </a:extLst>
          </p:cNvPr>
          <p:cNvSpPr txBox="1">
            <a:spLocks/>
          </p:cNvSpPr>
          <p:nvPr/>
        </p:nvSpPr>
        <p:spPr>
          <a:xfrm>
            <a:off x="829574" y="3213700"/>
            <a:ext cx="10897205" cy="13645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cs typeface="Arial"/>
              </a:rPr>
              <a:t> </a:t>
            </a:r>
            <a:r>
              <a:rPr lang="es-ES_tradnl" sz="2200" dirty="0">
                <a:latin typeface="Arial"/>
                <a:cs typeface="Arial"/>
              </a:rPr>
              <a:t>Suscríbase para recibir </a:t>
            </a:r>
            <a:r>
              <a:rPr lang="es-ES_tradnl" sz="2200" i="1" dirty="0">
                <a:latin typeface="Arial"/>
                <a:cs typeface="Arial"/>
              </a:rPr>
              <a:t>e-mails</a:t>
            </a:r>
            <a:r>
              <a:rPr lang="es-ES_tradnl" sz="2200" dirty="0">
                <a:latin typeface="Arial"/>
                <a:cs typeface="Arial"/>
              </a:rPr>
              <a:t> con actualizaciones en</a:t>
            </a:r>
            <a:r>
              <a:rPr lang="en-US" sz="2200" dirty="0">
                <a:latin typeface="Arial"/>
                <a:cs typeface="Arial"/>
              </a:rPr>
              <a:t>: 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u="sng" dirty="0">
                <a:latin typeface="Arial"/>
                <a:cs typeface="Arial"/>
                <a:hlinkClick r:id="rId3"/>
              </a:rPr>
              <a:t>www.waterboards.ca.gov/resources/email_subscriptions/swrcb_subscribe.html</a:t>
            </a:r>
            <a:endParaRPr lang="en-US" sz="2200" dirty="0">
              <a:latin typeface="Arial"/>
              <a:cs typeface="Arial"/>
            </a:endParaRPr>
          </a:p>
          <a:p>
            <a:pPr lvl="1"/>
            <a:r>
              <a:rPr lang="en-US" sz="2200" dirty="0">
                <a:latin typeface="Arial"/>
                <a:cs typeface="Arial"/>
              </a:rPr>
              <a:t>Clic en “Financial Assistance”</a:t>
            </a:r>
          </a:p>
          <a:p>
            <a:pPr lvl="1"/>
            <a:r>
              <a:rPr lang="en-US" sz="2200" dirty="0">
                <a:latin typeface="Arial"/>
                <a:cs typeface="Arial"/>
              </a:rPr>
              <a:t>Clic el cuadro de “Drinking Water State Revolving Fund”</a:t>
            </a: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BCBFE78-9380-4EEF-B07C-1384CCD650D2}"/>
              </a:ext>
            </a:extLst>
          </p:cNvPr>
          <p:cNvSpPr txBox="1">
            <a:spLocks/>
          </p:cNvSpPr>
          <p:nvPr/>
        </p:nvSpPr>
        <p:spPr>
          <a:xfrm>
            <a:off x="838200" y="4697946"/>
            <a:ext cx="10888579" cy="10106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latin typeface="Arial"/>
                <a:cs typeface="Arial"/>
              </a:rPr>
              <a:t>La </a:t>
            </a:r>
            <a:r>
              <a:rPr lang="es-ES_tradnl" sz="2200" dirty="0">
                <a:latin typeface="Arial"/>
                <a:cs typeface="Arial"/>
              </a:rPr>
              <a:t>información actualizada de Apropiaciones de Infraestructura de Agua Potable estaría en la sección </a:t>
            </a:r>
            <a:r>
              <a:rPr lang="en-US" sz="2200" dirty="0">
                <a:latin typeface="Arial"/>
                <a:cs typeface="Arial"/>
              </a:rPr>
              <a:t>de “What’s New” en el sitio web del Programa de DWSRF : </a:t>
            </a:r>
            <a:r>
              <a:rPr lang="en-US" sz="2200" dirty="0">
                <a:latin typeface="Arial"/>
                <a:cs typeface="Arial"/>
                <a:hlinkClick r:id="rId4"/>
              </a:rPr>
              <a:t>https://www.waterboards.ca.gov/drinking_water/services/funding/SRF.html</a:t>
            </a:r>
            <a:r>
              <a:rPr lang="en-US" sz="2200" dirty="0">
                <a:latin typeface="Arial"/>
                <a:cs typeface="Arial"/>
              </a:rPr>
              <a:t> </a:t>
            </a:r>
            <a:endParaRPr lang="en-US" sz="2400" dirty="0">
              <a:latin typeface="Arial"/>
              <a:cs typeface="Arial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66BFEFF-42C5-4B52-8DC8-A7AFFCEB4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</p:spTree>
    <p:extLst>
      <p:ext uri="{BB962C8B-B14F-4D97-AF65-F5344CB8AC3E}">
        <p14:creationId xmlns:p14="http://schemas.microsoft.com/office/powerpoint/2010/main" val="3716144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5243-7AD8-465F-A3CC-B19C641F8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5" y="2227386"/>
            <a:ext cx="11881448" cy="186439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latin typeface="Arial"/>
                <a:cs typeface="Arial"/>
              </a:rPr>
              <a:t>BREAK/ </a:t>
            </a:r>
            <a:r>
              <a:rPr lang="en-US" sz="5400" dirty="0">
                <a:solidFill>
                  <a:srgbClr val="5994B5"/>
                </a:solidFill>
                <a:latin typeface="Arial"/>
                <a:cs typeface="Arial"/>
              </a:rPr>
              <a:t>DESCANSO</a:t>
            </a:r>
            <a:br>
              <a:rPr lang="en-US" sz="5400" dirty="0">
                <a:latin typeface="Arial"/>
                <a:cs typeface="Arial"/>
              </a:rPr>
            </a:br>
            <a:br>
              <a:rPr lang="en-US" sz="5400" dirty="0">
                <a:latin typeface="Arial"/>
                <a:cs typeface="Arial"/>
              </a:rPr>
            </a:br>
            <a:r>
              <a:rPr lang="en-US" sz="5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Be back at 3:15 / </a:t>
            </a:r>
            <a:r>
              <a:rPr lang="en-US" sz="5400" b="0" dirty="0" err="1">
                <a:solidFill>
                  <a:srgbClr val="5994B5"/>
                </a:solidFill>
                <a:latin typeface="Arial"/>
                <a:cs typeface="Arial"/>
              </a:rPr>
              <a:t>Regresaremos</a:t>
            </a:r>
            <a:r>
              <a:rPr lang="en-US" sz="5400" b="0" dirty="0">
                <a:solidFill>
                  <a:srgbClr val="5994B5"/>
                </a:solidFill>
                <a:latin typeface="Arial"/>
                <a:cs typeface="Arial"/>
              </a:rPr>
              <a:t> a la 3:15</a:t>
            </a:r>
            <a:endParaRPr lang="en-US" sz="54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3DF3FB-9506-4DBD-837A-7CFF2923D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5CDF5EF-7830-4C5A-A761-C75E99CFD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CALIFORNIA WATER BOARDS/JUNTAS DEL AGUA DE CALIFORNIA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950564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an de Gastos del Fundo para el ejercicio economico 2021-2022">
            <a:extLst>
              <a:ext uri="{FF2B5EF4-FFF2-40B4-BE49-F238E27FC236}">
                <a16:creationId xmlns:a16="http://schemas.microsoft.com/office/drawing/2014/main" id="{7253CF0D-DCA3-4010-A288-F21853992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7075" cy="685800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358D78C0-D77A-4F79-AEB4-5A582F8D60E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79878" y="1334813"/>
            <a:ext cx="11409659" cy="2006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74320" tIns="45720" rIns="2743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4800" dirty="0">
                <a:solidFill>
                  <a:schemeClr val="bg1"/>
                </a:solidFill>
                <a:latin typeface="Arial"/>
                <a:cs typeface="Arial"/>
              </a:rPr>
              <a:t> Plan de Gastos de Fondos del </a:t>
            </a:r>
            <a:br>
              <a:rPr lang="en-US" sz="48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s-ES_tradnl" sz="4800" dirty="0">
                <a:solidFill>
                  <a:schemeClr val="bg1"/>
                </a:solidFill>
                <a:latin typeface="Arial"/>
                <a:cs typeface="Arial"/>
              </a:rPr>
              <a:t>Año</a:t>
            </a:r>
            <a:r>
              <a:rPr lang="en-US" sz="4800" dirty="0">
                <a:solidFill>
                  <a:schemeClr val="bg1"/>
                </a:solidFill>
                <a:latin typeface="Arial"/>
                <a:cs typeface="Arial"/>
              </a:rPr>
              <a:t> Fiscal 2021-22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79D38BC-54BC-4582-AB99-BF312675A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4D1BC6C1-C033-4473-9A22-7F8C3DEE5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</p:spPr>
        <p:txBody>
          <a:bodyPr/>
          <a:lstStyle/>
          <a:p>
            <a:fld id="{A15CFC30-E45D-4431-B46B-489B270F781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532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21D46-4C2C-4E9A-92E4-C9B5F9ACB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209"/>
            <a:ext cx="12191999" cy="793590"/>
          </a:xfrm>
        </p:spPr>
        <p:txBody>
          <a:bodyPr>
            <a:normAutofit/>
          </a:bodyPr>
          <a:lstStyle/>
          <a:p>
            <a:pPr algn="ctr"/>
            <a:r>
              <a:rPr lang="en-US" sz="2900" dirty="0"/>
              <a:t>Fondos Disponibles para el Programa SAFER – </a:t>
            </a:r>
            <a:r>
              <a:rPr lang="en-US" sz="2900" dirty="0" err="1"/>
              <a:t>Año</a:t>
            </a:r>
            <a:r>
              <a:rPr lang="en-US" sz="2900" dirty="0"/>
              <a:t> Fiscal 2021-22</a:t>
            </a:r>
          </a:p>
        </p:txBody>
      </p:sp>
      <p:graphicFrame>
        <p:nvGraphicFramePr>
          <p:cNvPr id="12" name="Diagram 11" descr="El Fondo SAFER tiene $1.2 mil millones de dólares disponibles para el año fiscal 2021-2022. Los fondos son una consolidación de 8 fuentes de financiamiento para proyectos de agua potable en pequeñas comunidades. &#10;">
            <a:extLst>
              <a:ext uri="{FF2B5EF4-FFF2-40B4-BE49-F238E27FC236}">
                <a16:creationId xmlns:a16="http://schemas.microsoft.com/office/drawing/2014/main" id="{C65E32AD-7C5E-4143-89D9-50550062A9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6237308"/>
              </p:ext>
            </p:extLst>
          </p:nvPr>
        </p:nvGraphicFramePr>
        <p:xfrm>
          <a:off x="1010674" y="786553"/>
          <a:ext cx="9884305" cy="5284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662179-6F03-4C93-9FA2-33D3EA647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98AA66D-8220-4ED2-A975-C61116EDF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</p:spPr>
        <p:txBody>
          <a:bodyPr/>
          <a:lstStyle/>
          <a:p>
            <a:fld id="{A15CFC30-E45D-4431-B46B-489B270F781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500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9AE74-4008-408A-A66C-B791078C4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926"/>
            <a:ext cx="10515600" cy="557602"/>
          </a:xfrm>
        </p:spPr>
        <p:txBody>
          <a:bodyPr>
            <a:normAutofit/>
          </a:bodyPr>
          <a:lstStyle/>
          <a:p>
            <a:r>
              <a:rPr lang="en-US" dirty="0" err="1"/>
              <a:t>Prioridades</a:t>
            </a:r>
            <a:r>
              <a:rPr lang="en-US" dirty="0"/>
              <a:t> Propuestas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D3541-5617-46E4-84B9-415569E6D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49179" cy="368968"/>
          </a:xfrm>
        </p:spPr>
        <p:txBody>
          <a:bodyPr/>
          <a:lstStyle/>
          <a:p>
            <a:fld id="{A15CFC30-E45D-4431-B46B-489B270F7815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3" name="Group 2" descr="Las Pequeñas Comunidades Desfavorecidas y hogares de bajos ingresos necesitan financiamiento de manera urgente, a menudo no cumplen con los requisitos, tienen más beneficios con una consolidación, requieren asistencia técnica y soluciones provisionales- consistentes con la Resolución de Equidad Racial de la Junta de Agua.&#10;">
            <a:extLst>
              <a:ext uri="{FF2B5EF4-FFF2-40B4-BE49-F238E27FC236}">
                <a16:creationId xmlns:a16="http://schemas.microsoft.com/office/drawing/2014/main" id="{CC578B21-B64D-4CA0-B1E0-E46B1AEB3288}"/>
              </a:ext>
            </a:extLst>
          </p:cNvPr>
          <p:cNvGrpSpPr/>
          <p:nvPr/>
        </p:nvGrpSpPr>
        <p:grpSpPr>
          <a:xfrm>
            <a:off x="666631" y="897858"/>
            <a:ext cx="10687169" cy="5211970"/>
            <a:chOff x="666631" y="897858"/>
            <a:chExt cx="9649294" cy="5211970"/>
          </a:xfrm>
        </p:grpSpPr>
        <p:grpSp>
          <p:nvGrpSpPr>
            <p:cNvPr id="11" name="Group 10" descr="La lista de las Prioridades Propuestas">
              <a:extLst>
                <a:ext uri="{FF2B5EF4-FFF2-40B4-BE49-F238E27FC236}">
                  <a16:creationId xmlns:a16="http://schemas.microsoft.com/office/drawing/2014/main" id="{08EA98EC-B5CD-4814-B810-8A7E671995AC}"/>
                </a:ext>
              </a:extLst>
            </p:cNvPr>
            <p:cNvGrpSpPr/>
            <p:nvPr/>
          </p:nvGrpSpPr>
          <p:grpSpPr>
            <a:xfrm>
              <a:off x="666631" y="897858"/>
              <a:ext cx="9649294" cy="5092505"/>
              <a:chOff x="1088661" y="882747"/>
              <a:chExt cx="9649294" cy="5092505"/>
            </a:xfrm>
          </p:grpSpPr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19EE3584-796F-499F-9D52-93C39D731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8995" y="1734143"/>
                <a:ext cx="881141" cy="881141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text, sign, vector graphics&#10;&#10;Description automatically generated">
                <a:extLst>
                  <a:ext uri="{FF2B5EF4-FFF2-40B4-BE49-F238E27FC236}">
                    <a16:creationId xmlns:a16="http://schemas.microsoft.com/office/drawing/2014/main" id="{EFF65687-9253-4349-AAF9-771EF20EBB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015" y="3369040"/>
                <a:ext cx="962369" cy="962369"/>
              </a:xfrm>
              <a:prstGeom prst="rect">
                <a:avLst/>
              </a:prstGeom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88ACE5B-AF60-499D-8CF5-7ACEE4D9C79E}"/>
                  </a:ext>
                </a:extLst>
              </p:cNvPr>
              <p:cNvSpPr/>
              <p:nvPr/>
            </p:nvSpPr>
            <p:spPr>
              <a:xfrm>
                <a:off x="1229049" y="5264688"/>
                <a:ext cx="1514151" cy="680583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DA21E40-607F-4FC5-BB02-02B01CA2477A}"/>
                  </a:ext>
                </a:extLst>
              </p:cNvPr>
              <p:cNvSpPr/>
              <p:nvPr/>
            </p:nvSpPr>
            <p:spPr>
              <a:xfrm>
                <a:off x="1184079" y="2658476"/>
                <a:ext cx="2023816" cy="680583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graphicFrame>
            <p:nvGraphicFramePr>
              <p:cNvPr id="5" name="Diagram 4" descr="Existing Fund Expenditure Plan Priorities">
                <a:extLst>
                  <a:ext uri="{FF2B5EF4-FFF2-40B4-BE49-F238E27FC236}">
                    <a16:creationId xmlns:a16="http://schemas.microsoft.com/office/drawing/2014/main" id="{D6FEC1FF-0A0A-44E2-BA9F-1B011137B3CA}"/>
                  </a:ext>
                </a:extLst>
              </p:cNvPr>
              <p:cNvGraphicFramePr/>
              <p:nvPr/>
            </p:nvGraphicFramePr>
            <p:xfrm>
              <a:off x="1088661" y="882747"/>
              <a:ext cx="9649294" cy="509250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1F7B26-2EBD-44BE-985D-210ECDDC4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077" y="2334202"/>
              <a:ext cx="1372575" cy="13725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154775-A23D-4D49-AF68-DDED9C497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318" y="4902941"/>
              <a:ext cx="1206887" cy="1206887"/>
            </a:xfrm>
            <a:prstGeom prst="rect">
              <a:avLst/>
            </a:prstGeom>
          </p:spPr>
        </p:pic>
      </p:grp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CCDC4E9-8EFC-4CBD-B66F-0A0E06A59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E0D85966-1168-406E-8C93-52DE5CE92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3371" y="5335324"/>
            <a:ext cx="365125" cy="365125"/>
          </a:xfrm>
          <a:prstGeom prst="star5">
            <a:avLst/>
          </a:prstGeom>
          <a:solidFill>
            <a:srgbClr val="2A7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97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 descr="Estos son nuestros objetivos prpoestos para el ano fiscal 2021-2022. El total general del año fiscal 2021-2021 es de $130 millones de dólares.">
            <a:extLst>
              <a:ext uri="{FF2B5EF4-FFF2-40B4-BE49-F238E27FC236}">
                <a16:creationId xmlns:a16="http://schemas.microsoft.com/office/drawing/2014/main" id="{C69F45C3-D1F6-4173-95BD-6E9686CFDA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037632"/>
              </p:ext>
            </p:extLst>
          </p:nvPr>
        </p:nvGraphicFramePr>
        <p:xfrm>
          <a:off x="0" y="607843"/>
          <a:ext cx="12079377" cy="57468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7115">
                  <a:extLst>
                    <a:ext uri="{9D8B030D-6E8A-4147-A177-3AD203B41FA5}">
                      <a16:colId xmlns:a16="http://schemas.microsoft.com/office/drawing/2014/main" val="1768431080"/>
                    </a:ext>
                  </a:extLst>
                </a:gridCol>
                <a:gridCol w="1642697">
                  <a:extLst>
                    <a:ext uri="{9D8B030D-6E8A-4147-A177-3AD203B41FA5}">
                      <a16:colId xmlns:a16="http://schemas.microsoft.com/office/drawing/2014/main" val="3185620582"/>
                    </a:ext>
                  </a:extLst>
                </a:gridCol>
                <a:gridCol w="1563197">
                  <a:extLst>
                    <a:ext uri="{9D8B030D-6E8A-4147-A177-3AD203B41FA5}">
                      <a16:colId xmlns:a16="http://schemas.microsoft.com/office/drawing/2014/main" val="3837873385"/>
                    </a:ext>
                  </a:extLst>
                </a:gridCol>
                <a:gridCol w="1509921">
                  <a:extLst>
                    <a:ext uri="{9D8B030D-6E8A-4147-A177-3AD203B41FA5}">
                      <a16:colId xmlns:a16="http://schemas.microsoft.com/office/drawing/2014/main" val="2595742584"/>
                    </a:ext>
                  </a:extLst>
                </a:gridCol>
                <a:gridCol w="1434905">
                  <a:extLst>
                    <a:ext uri="{9D8B030D-6E8A-4147-A177-3AD203B41FA5}">
                      <a16:colId xmlns:a16="http://schemas.microsoft.com/office/drawing/2014/main" val="1736935290"/>
                    </a:ext>
                  </a:extLst>
                </a:gridCol>
                <a:gridCol w="1053320">
                  <a:extLst>
                    <a:ext uri="{9D8B030D-6E8A-4147-A177-3AD203B41FA5}">
                      <a16:colId xmlns:a16="http://schemas.microsoft.com/office/drawing/2014/main" val="3270797105"/>
                    </a:ext>
                  </a:extLst>
                </a:gridCol>
                <a:gridCol w="134270">
                  <a:extLst>
                    <a:ext uri="{9D8B030D-6E8A-4147-A177-3AD203B41FA5}">
                      <a16:colId xmlns:a16="http://schemas.microsoft.com/office/drawing/2014/main" val="2209580504"/>
                    </a:ext>
                  </a:extLst>
                </a:gridCol>
                <a:gridCol w="1448127">
                  <a:extLst>
                    <a:ext uri="{9D8B030D-6E8A-4147-A177-3AD203B41FA5}">
                      <a16:colId xmlns:a16="http://schemas.microsoft.com/office/drawing/2014/main" val="3511325939"/>
                    </a:ext>
                  </a:extLst>
                </a:gridCol>
                <a:gridCol w="1555825">
                  <a:extLst>
                    <a:ext uri="{9D8B030D-6E8A-4147-A177-3AD203B41FA5}">
                      <a16:colId xmlns:a16="http://schemas.microsoft.com/office/drawing/2014/main" val="2444402857"/>
                    </a:ext>
                  </a:extLst>
                </a:gridCol>
              </a:tblGrid>
              <a:tr h="670267">
                <a:tc gridSpan="9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de </a:t>
                      </a:r>
                      <a:r>
                        <a:rPr lang="es-ES_tradnl" sz="2400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Solución</a:t>
                      </a: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600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942" marR="6594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800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942" marR="6594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433183"/>
                  </a:ext>
                </a:extLst>
              </a:tr>
              <a:tr h="13960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Categoría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del Sistema de Agua </a:t>
                      </a:r>
                    </a:p>
                  </a:txBody>
                  <a:tcPr marL="65942" marR="6594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Emergencias y Provisi</a:t>
                      </a:r>
                      <a:r>
                        <a:rPr lang="es-ES_tradnl" sz="1600" b="1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ó</a:t>
                      </a: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n de Agua Provisional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</a:rPr>
                        <a:t>Ayuda </a:t>
                      </a:r>
                      <a:r>
                        <a:rPr lang="es-ES_tradnl" sz="1600" b="1" noProof="0" dirty="0">
                          <a:effectLst/>
                        </a:rPr>
                        <a:t>Técnica</a:t>
                      </a:r>
                      <a:r>
                        <a:rPr lang="en-US" sz="1600" b="1" dirty="0">
                          <a:effectLst/>
                        </a:rPr>
                        <a:t> (incluye la Planificaci</a:t>
                      </a:r>
                      <a:r>
                        <a:rPr lang="es-ES_tradnl" sz="1600" b="1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ó</a:t>
                      </a:r>
                      <a:r>
                        <a:rPr lang="en-US" sz="1600" b="1" dirty="0">
                          <a:effectLst/>
                        </a:rPr>
                        <a:t>n)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Administrador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</a:rPr>
                        <a:t>Planificaci</a:t>
                      </a:r>
                      <a:r>
                        <a:rPr lang="es-ES_tradnl" sz="1600" b="1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ón</a:t>
                      </a:r>
                      <a:endParaRPr lang="en-US" sz="1600" b="1" dirty="0">
                        <a:effectLst/>
                        <a:latin typeface="+mn-lt"/>
                        <a:ea typeface="Times New Roman" panose="02020603050405020304" pitchFamily="18" charset="0"/>
                        <a:cs typeface="Arial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</a:rPr>
                        <a:t>Apoyo Directo de O&amp;M (</a:t>
                      </a:r>
                      <a:r>
                        <a:rPr lang="es-ES_tradnl" sz="1600" b="1" noProof="0" dirty="0">
                          <a:effectLst/>
                        </a:rPr>
                        <a:t>Operación y Manejo</a:t>
                      </a:r>
                      <a:r>
                        <a:rPr lang="en-US" sz="1600" b="1" dirty="0">
                          <a:effectLst/>
                        </a:rPr>
                        <a:t>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Construcci</a:t>
                      </a:r>
                      <a:r>
                        <a:rPr lang="es-ES_tradnl" sz="1800" b="1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ó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Construcci</a:t>
                      </a:r>
                      <a:r>
                        <a:rPr lang="es-ES_tradnl" sz="1600" b="1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ó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n</a:t>
                      </a: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marL="0" marR="0" algn="ctr" rtl="0" font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Calibri (Body)"/>
                          <a:cs typeface="Arial"/>
                        </a:rPr>
                        <a:t>SUBTOTAL</a:t>
                      </a:r>
                      <a:r>
                        <a:rPr lang="en-US" sz="1600" b="1" i="1" dirty="0">
                          <a:solidFill>
                            <a:schemeClr val="tx1"/>
                          </a:solidFill>
                          <a:effectLst/>
                          <a:latin typeface="Calibri (Body)"/>
                          <a:cs typeface="Arial"/>
                        </a:rPr>
                        <a:t> 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Calibri (Body)"/>
                          <a:cs typeface="Arial"/>
                        </a:rPr>
                        <a:t>POR </a:t>
                      </a:r>
                      <a:endParaRPr lang="es-ES_tradnl" sz="1600" b="1" i="0" noProof="0" dirty="0">
                        <a:solidFill>
                          <a:schemeClr val="tx1"/>
                        </a:solidFill>
                        <a:effectLst/>
                        <a:latin typeface="Calibri (Body)"/>
                        <a:cs typeface="Arial"/>
                      </a:endParaRPr>
                    </a:p>
                    <a:p>
                      <a:pPr marL="0" marR="0" algn="ctr" rtl="0" font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1" i="0" noProof="0" dirty="0">
                          <a:solidFill>
                            <a:schemeClr val="tx1"/>
                          </a:solidFill>
                          <a:effectLst/>
                          <a:latin typeface="Calibri (Body)"/>
                          <a:cs typeface="Arial"/>
                        </a:rPr>
                        <a:t>CATEGORÍA DE</a:t>
                      </a:r>
                    </a:p>
                    <a:p>
                      <a:pPr marL="0" marR="0" algn="ctr" rtl="0" font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Calibri (Body)"/>
                          <a:cs typeface="Arial"/>
                        </a:rPr>
                        <a:t>SISTEMAS DE AGUA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238049"/>
                  </a:ext>
                </a:extLst>
              </a:tr>
              <a:tr h="1113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Sistemas en Incumplimiento  o en Riesgo de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Incumplimiento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$10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$30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$5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$15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$15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$70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415789"/>
                  </a:ext>
                </a:extLst>
              </a:tr>
              <a:tr h="5484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/>
                        </a:rPr>
                        <a:t>Pozos Dom. o State Smalls</a:t>
                      </a:r>
                    </a:p>
                  </a:txBody>
                  <a:tcPr marL="65942" marR="6594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$30.3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$10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$0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$0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$0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$5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$5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$45.3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911260"/>
                  </a:ext>
                </a:extLst>
              </a:tr>
              <a:tr h="5484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 (Body)"/>
                        </a:rPr>
                        <a:t>SUBTOTAL POR TIPO DE SOL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 (Body)"/>
                        </a:rPr>
                        <a:t>UC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 (Body)"/>
                        </a:rPr>
                        <a:t>I</a:t>
                      </a:r>
                      <a:r>
                        <a:rPr lang="es-ES_tradnl" sz="1600" b="1" i="0" noProof="0" dirty="0" err="1">
                          <a:solidFill>
                            <a:schemeClr val="tx1"/>
                          </a:solidFill>
                          <a:effectLst/>
                          <a:latin typeface="Calibri (Body)"/>
                          <a:cs typeface="Arial" panose="020B0604020202020204" pitchFamily="34" charset="0"/>
                        </a:rPr>
                        <a:t>Ó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 (Body)"/>
                        </a:rPr>
                        <a:t>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 (Body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$40.3 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$40 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$5 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$3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$7 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$20 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$20 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69530"/>
                  </a:ext>
                </a:extLst>
              </a:tr>
              <a:tr h="29917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$115.3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096501"/>
                  </a:ext>
                </a:extLst>
              </a:tr>
              <a:tr h="5484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Otras Necesidades de Programa 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Proyectos Piloto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Contratos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Costos de Personal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/>
                </a:tc>
                <a:tc gridSpan="4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/>
                </a:tc>
                <a:extLst>
                  <a:ext uri="{0D108BD9-81ED-4DB2-BD59-A6C34878D82A}">
                    <a16:rowId xmlns:a16="http://schemas.microsoft.com/office/drawing/2014/main" val="1175519841"/>
                  </a:ext>
                </a:extLst>
              </a:tr>
              <a:tr h="2991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$1.5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$13.2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/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/>
                </a:tc>
                <a:extLst>
                  <a:ext uri="{0D108BD9-81ED-4DB2-BD59-A6C34878D82A}">
                    <a16:rowId xmlns:a16="http://schemas.microsoft.com/office/drawing/2014/main" val="514567106"/>
                  </a:ext>
                </a:extLst>
              </a:tr>
              <a:tr h="32333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 GENERAL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$130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69640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EDF52BB-6780-4BD5-AF06-09B8B1E5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387" y="-7270"/>
            <a:ext cx="10515600" cy="615113"/>
          </a:xfrm>
        </p:spPr>
        <p:txBody>
          <a:bodyPr>
            <a:normAutofit/>
          </a:bodyPr>
          <a:lstStyle/>
          <a:p>
            <a:r>
              <a:rPr lang="en-US" sz="2400" dirty="0"/>
              <a:t>Metas de Gastos Propuestas para el </a:t>
            </a:r>
            <a:r>
              <a:rPr lang="es-ES_tradnl" sz="2400" dirty="0"/>
              <a:t>año</a:t>
            </a:r>
            <a:r>
              <a:rPr lang="en-US" sz="2400" dirty="0"/>
              <a:t> fiscal 2021-22 (en millones)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E7ADAAB-D253-4E58-A5A5-E8551E37A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420256"/>
            <a:ext cx="12188952" cy="437744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ED6FD54-2053-4DBD-895B-419AC082A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49179" cy="368968"/>
          </a:xfrm>
        </p:spPr>
        <p:txBody>
          <a:bodyPr/>
          <a:lstStyle/>
          <a:p>
            <a:fld id="{A15CFC30-E45D-4431-B46B-489B270F781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091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F2ABA-AB8B-4D96-ADD9-EA97757A5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Resumen de Comentarios y Revisiones del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24639-E896-4022-935F-903148790F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026695"/>
            <a:ext cx="10515600" cy="536140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800" dirty="0">
                <a:latin typeface="Arial"/>
                <a:cs typeface="Arial"/>
              </a:rPr>
              <a:t>Nuevos fondos de la Ley Presupuestaria 2021 y proyectos de ley secundarios posteriores.  </a:t>
            </a:r>
            <a:r>
              <a:rPr lang="es-ES_tradnl" sz="2800" dirty="0">
                <a:latin typeface="Arial"/>
                <a:cs typeface="Arial"/>
              </a:rPr>
              <a:t>Adicionalmente notó nuevas autoridades.. </a:t>
            </a:r>
          </a:p>
          <a:p>
            <a:endParaRPr lang="en-US" sz="1500" dirty="0"/>
          </a:p>
          <a:p>
            <a:r>
              <a:rPr lang="en-US" sz="2800" dirty="0">
                <a:latin typeface="Arial"/>
                <a:cs typeface="Arial"/>
              </a:rPr>
              <a:t>Ajustes a las metas de financiamiento</a:t>
            </a:r>
          </a:p>
          <a:p>
            <a:endParaRPr lang="en-US" sz="1500" dirty="0"/>
          </a:p>
          <a:p>
            <a:r>
              <a:rPr lang="en-US" sz="2800" dirty="0">
                <a:latin typeface="Arial"/>
                <a:cs typeface="Arial"/>
              </a:rPr>
              <a:t>Se </a:t>
            </a:r>
            <a:r>
              <a:rPr lang="es-ES_tradnl" sz="2800" dirty="0">
                <a:latin typeface="Arial"/>
                <a:cs typeface="Arial"/>
              </a:rPr>
              <a:t>agregó claridad sobre el uso de Fondos </a:t>
            </a:r>
            <a:r>
              <a:rPr lang="en-US" sz="2800" dirty="0">
                <a:latin typeface="Arial"/>
                <a:cs typeface="Arial"/>
              </a:rPr>
              <a:t>del SADW para abordar brechas de fondos y acelerar proyectos de prioridad</a:t>
            </a:r>
          </a:p>
          <a:p>
            <a:endParaRPr lang="en-US" sz="1500" dirty="0"/>
          </a:p>
          <a:p>
            <a:r>
              <a:rPr lang="en-US" sz="2800" dirty="0">
                <a:latin typeface="Arial"/>
                <a:cs typeface="Arial"/>
              </a:rPr>
              <a:t>Se </a:t>
            </a:r>
            <a:r>
              <a:rPr lang="es-ES_tradnl" sz="2800" dirty="0">
                <a:latin typeface="Arial"/>
                <a:cs typeface="Arial"/>
              </a:rPr>
              <a:t>agregó información sobre el Piloto de O&amp;M y elegibilidad para apoyo de </a:t>
            </a:r>
            <a:r>
              <a:rPr lang="en-US" sz="2800" dirty="0">
                <a:latin typeface="Arial"/>
                <a:cs typeface="Arial"/>
              </a:rPr>
              <a:t>O&amp;M</a:t>
            </a:r>
          </a:p>
          <a:p>
            <a:endParaRPr lang="en-US" sz="1600" dirty="0"/>
          </a:p>
          <a:p>
            <a:r>
              <a:rPr lang="en-US" sz="2800" dirty="0">
                <a:latin typeface="Arial"/>
                <a:cs typeface="Arial"/>
              </a:rPr>
              <a:t>Se </a:t>
            </a:r>
            <a:r>
              <a:rPr lang="es-ES_tradnl" sz="2800" dirty="0">
                <a:latin typeface="Arial"/>
                <a:cs typeface="Arial"/>
              </a:rPr>
              <a:t>agregó información sobre el acercamiento de compartir costos para suplementar con fondos de SAFER, los esfuerzos de </a:t>
            </a:r>
            <a:r>
              <a:rPr lang="en-US" sz="2800" dirty="0"/>
              <a:t>CV-SALTS de toma de muestras de agua de pozos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9B367C-7974-4D7F-B07F-54C79CDDE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9D36609-11F0-4E51-8135-4814EA788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49179" cy="368968"/>
          </a:xfrm>
        </p:spPr>
        <p:txBody>
          <a:bodyPr/>
          <a:lstStyle/>
          <a:p>
            <a:fld id="{A15CFC30-E45D-4431-B46B-489B270F781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568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F2ABA-AB8B-4D96-ADD9-EA97757A5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Resumen de Comentarios y Revisiones del Plan, cont.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24639-E896-4022-935F-903148790F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161716"/>
            <a:ext cx="10515600" cy="5194300"/>
          </a:xfrm>
        </p:spPr>
        <p:txBody>
          <a:bodyPr>
            <a:normAutofit/>
          </a:bodyPr>
          <a:lstStyle/>
          <a:p>
            <a:r>
              <a:rPr lang="es-ES_tradnl" sz="2800" dirty="0"/>
              <a:t>La adición de una subsección para considerar fondos para pruebas de agua de pozos domésticos para detectar contaminantes que son de preocupación emergente/otros contaminantes sin MCLs establecidos</a:t>
            </a:r>
          </a:p>
          <a:p>
            <a:pPr marL="0" indent="0">
              <a:buNone/>
            </a:pPr>
            <a:endParaRPr lang="en-US" sz="1500" dirty="0"/>
          </a:p>
          <a:p>
            <a:r>
              <a:rPr lang="es-ES_tradnl" sz="2800" dirty="0"/>
              <a:t>Discusión sobre datos que se deben de rastrear en el año fiscal 2021-22 sobre la efectividad de costos y eficacia administrativa</a:t>
            </a:r>
          </a:p>
          <a:p>
            <a:endParaRPr lang="en-US" sz="1500" dirty="0"/>
          </a:p>
          <a:p>
            <a:r>
              <a:rPr lang="es-ES_tradnl" sz="2800" dirty="0"/>
              <a:t>La adición de información básica relacionada a la equidad racial y a la justicia ambiental para proyectos con compromiso de fondos del Programa SAFER mayor en el año fiscal 2020-21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07FBA-CE16-4517-91EE-6F90F4A18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FB479EB-0277-4175-9200-A0273AF26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49179" cy="368968"/>
          </a:xfrm>
        </p:spPr>
        <p:txBody>
          <a:bodyPr/>
          <a:lstStyle/>
          <a:p>
            <a:fld id="{A15CFC30-E45D-4431-B46B-489B270F781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22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 tercera reunion del Groupo Asesor SAFER">
            <a:extLst>
              <a:ext uri="{FF2B5EF4-FFF2-40B4-BE49-F238E27FC236}">
                <a16:creationId xmlns:a16="http://schemas.microsoft.com/office/drawing/2014/main" id="{2A90077F-F266-45F8-920D-513145953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" y="0"/>
            <a:ext cx="12187075" cy="6858000"/>
          </a:xfrm>
          <a:prstGeom prst="rect">
            <a:avLst/>
          </a:prstGeom>
        </p:spPr>
      </p:pic>
      <p:sp>
        <p:nvSpPr>
          <p:cNvPr id="4" name="Title 3" descr="SAFER: IDENTIFYING AT-RISK &#10;PUBLIC WATER SYSTEMS –&#10;SELECTING RISK INDICATORS (Part 3)">
            <a:extLst>
              <a:ext uri="{FF2B5EF4-FFF2-40B4-BE49-F238E27FC236}">
                <a16:creationId xmlns:a16="http://schemas.microsoft.com/office/drawing/2014/main" id="{358D78C0-D77A-4F79-AEB4-5A582F8D6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406078"/>
            <a:ext cx="11809709" cy="2006600"/>
          </a:xfrm>
        </p:spPr>
        <p:txBody>
          <a:bodyPr lIns="274320" rIns="274320" anchor="t" anchorCtr="0">
            <a:noAutofit/>
          </a:bodyPr>
          <a:lstStyle/>
          <a:p>
            <a:pPr algn="r"/>
            <a:r>
              <a:rPr lang="es-ES_tradnl" sz="5400" dirty="0">
                <a:solidFill>
                  <a:schemeClr val="bg1"/>
                </a:solidFill>
                <a:latin typeface="Arial"/>
                <a:cs typeface="Arial"/>
              </a:rPr>
              <a:t>Reuni</a:t>
            </a:r>
            <a:r>
              <a:rPr lang="es-ES_tradnl" sz="5400" dirty="0">
                <a:solidFill>
                  <a:schemeClr val="bg1">
                    <a:lumMod val="95000"/>
                  </a:schemeClr>
                </a:solidFill>
              </a:rPr>
              <a:t>ó</a:t>
            </a:r>
            <a:r>
              <a:rPr lang="es-ES_tradnl" sz="5400" dirty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lang="en-US" sz="5400" dirty="0">
                <a:solidFill>
                  <a:schemeClr val="bg1"/>
                </a:solidFill>
                <a:latin typeface="Arial"/>
                <a:cs typeface="Arial"/>
              </a:rPr>
              <a:t> #3 del Grupo Asesor del </a:t>
            </a:r>
            <a:br>
              <a:rPr lang="en-US" sz="5400" dirty="0">
                <a:latin typeface="Arial"/>
                <a:cs typeface="Arial"/>
              </a:rPr>
            </a:br>
            <a:r>
              <a:rPr lang="en-US" sz="5400" dirty="0">
                <a:solidFill>
                  <a:schemeClr val="bg1"/>
                </a:solidFill>
                <a:latin typeface="Arial"/>
                <a:cs typeface="Arial"/>
              </a:rPr>
              <a:t>Programa de Agua Potable SAFER</a:t>
            </a:r>
            <a:br>
              <a:rPr lang="en-US" sz="5400" dirty="0">
                <a:latin typeface="Arial"/>
                <a:cs typeface="Arial"/>
              </a:rPr>
            </a:br>
            <a:endParaRPr lang="en-US" sz="5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Subtitle 6" descr="October 13, 2020&#10;9:00 am&#10;Remote participation only&#10;">
            <a:extLst>
              <a:ext uri="{FF2B5EF4-FFF2-40B4-BE49-F238E27FC236}">
                <a16:creationId xmlns:a16="http://schemas.microsoft.com/office/drawing/2014/main" id="{94EB1D65-6EFB-C049-A91F-6A5B064E8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1290" y="3088639"/>
            <a:ext cx="5427959" cy="1313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18 de noviembre de 2021</a:t>
            </a:r>
            <a:br>
              <a:rPr lang="en-US" sz="3200" dirty="0"/>
            </a:br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9am a 4pm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2C77B6-6A32-485E-BD07-A491AFC5C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417095" cy="406078"/>
          </a:xfrm>
        </p:spPr>
        <p:txBody>
          <a:bodyPr/>
          <a:lstStyle/>
          <a:p>
            <a:fld id="{24655814-818E-4F10-A551-7DDEBFD1FEF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CF82831-7567-4A25-B4D1-1CAAF08C0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</p:spTree>
    <p:extLst>
      <p:ext uri="{BB962C8B-B14F-4D97-AF65-F5344CB8AC3E}">
        <p14:creationId xmlns:p14="http://schemas.microsoft.com/office/powerpoint/2010/main" val="810938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CDEC-5C49-4405-B584-C7E3BFD58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Enmiendas de </a:t>
            </a:r>
            <a:r>
              <a:rPr lang="es-ES_tradnl" dirty="0"/>
              <a:t>Política </a:t>
            </a:r>
            <a:r>
              <a:rPr lang="en-US" dirty="0"/>
              <a:t>Concurrentes con Objetivos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1F84F-A60B-4F52-B7FB-09C8BDF509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914401"/>
            <a:ext cx="10515600" cy="5473700"/>
          </a:xfrm>
        </p:spPr>
        <p:txBody>
          <a:bodyPr>
            <a:normAutofit lnSpcReduction="10000"/>
          </a:bodyPr>
          <a:lstStyle/>
          <a:p>
            <a:r>
              <a:rPr lang="es-ES_tradnl" sz="2800" dirty="0"/>
              <a:t>Nuevas autoridades de consolidación (a partir del 1 de enero de 2022) para sistemas de agua en riesgo de incumplimiento que son DACs, o para una DAC considerablemente dependiente en pozos domésticos que están en riesgo de incumplimiento</a:t>
            </a:r>
          </a:p>
          <a:p>
            <a:endParaRPr lang="en-US" sz="1500" dirty="0"/>
          </a:p>
          <a:p>
            <a:r>
              <a:rPr lang="en-US" sz="2800" dirty="0"/>
              <a:t>Un tipo nuevo de beneficiario para fondos de SADW : </a:t>
            </a:r>
          </a:p>
          <a:p>
            <a:pPr lvl="1"/>
            <a:r>
              <a:rPr lang="en-US" sz="2800" i="1" dirty="0"/>
              <a:t>“Proveedor de Ayuda </a:t>
            </a:r>
            <a:r>
              <a:rPr lang="es-ES_tradnl" sz="2800" i="1" dirty="0"/>
              <a:t>Técnica</a:t>
            </a:r>
            <a:r>
              <a:rPr lang="en-US" sz="2800" i="1" dirty="0"/>
              <a:t>”</a:t>
            </a:r>
            <a:r>
              <a:rPr lang="en-US" sz="2800" dirty="0"/>
              <a:t>,</a:t>
            </a:r>
            <a:r>
              <a:rPr lang="en-US" sz="2800" i="1" dirty="0"/>
              <a:t> </a:t>
            </a:r>
            <a:r>
              <a:rPr lang="en-US" sz="2800" dirty="0"/>
              <a:t>el </a:t>
            </a:r>
            <a:r>
              <a:rPr lang="es-ES_tradnl" sz="2800" dirty="0"/>
              <a:t>cual </a:t>
            </a:r>
            <a:r>
              <a:rPr lang="en-US" sz="2800" dirty="0"/>
              <a:t>se define como una persona (incluye </a:t>
            </a:r>
            <a:r>
              <a:rPr lang="es-ES_tradnl" sz="2800" dirty="0"/>
              <a:t>un servicio público de propiedad privada</a:t>
            </a:r>
            <a:r>
              <a:rPr lang="en-US" sz="2800" dirty="0"/>
              <a:t>) que la Junta Estatal del Agua ha determinado que es competente para asistir a un sistema de agua con </a:t>
            </a:r>
            <a:r>
              <a:rPr lang="es-ES_tradnl" sz="2800" dirty="0"/>
              <a:t>servicios administrativos, técnicos, operarios, legales, o gerenciales</a:t>
            </a:r>
            <a:endParaRPr lang="en-US" sz="2800" i="1" dirty="0"/>
          </a:p>
          <a:p>
            <a:pPr lvl="1"/>
            <a:endParaRPr lang="en-US" sz="1500" dirty="0"/>
          </a:p>
          <a:p>
            <a:r>
              <a:rPr lang="en-US" sz="2800" dirty="0" err="1"/>
              <a:t>Nuevas</a:t>
            </a:r>
            <a:r>
              <a:rPr lang="en-US" sz="2800" dirty="0"/>
              <a:t> autoridades para adelantar pagos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5AB21A-B367-4301-B15C-DACBF5426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89FC625-6552-4CEB-83AC-8FEDCDA59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49179" cy="368968"/>
          </a:xfrm>
        </p:spPr>
        <p:txBody>
          <a:bodyPr/>
          <a:lstStyle/>
          <a:p>
            <a:fld id="{A15CFC30-E45D-4431-B46B-489B270F781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38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 descr="Hay alguna pregunta del Groupo Asesor?">
            <a:extLst>
              <a:ext uri="{FF2B5EF4-FFF2-40B4-BE49-F238E27FC236}">
                <a16:creationId xmlns:a16="http://schemas.microsoft.com/office/drawing/2014/main" id="{CB246597-2B09-4354-998C-9C1334A0D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36297"/>
            <a:ext cx="12196186" cy="1467318"/>
          </a:xfrm>
          <a:prstGeom prst="rect">
            <a:avLst/>
          </a:prstGeom>
          <a:solidFill>
            <a:srgbClr val="002A5A"/>
          </a:solidFill>
        </p:spPr>
        <p:txBody>
          <a:bodyPr vert="horz" lIns="274320" tIns="0" rIns="27432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endParaRPr lang="es-ES_tradnl" sz="4400" b="1" dirty="0">
              <a:solidFill>
                <a:srgbClr val="77C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49D1BA-E1DB-42AA-94A7-272EBA3A4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487776" y="1795494"/>
            <a:ext cx="19792" cy="3998023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CF1A5D3-E35C-468A-AECA-32D68E906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  <p:grpSp>
        <p:nvGrpSpPr>
          <p:cNvPr id="9" name="Group 8" descr="Para avisar al presentador que quiere hacer un comentario, los que están en Zoom pueden seleccionar el ícono “Participantes” y aparecerá una mano levantada.&#10;">
            <a:extLst>
              <a:ext uri="{FF2B5EF4-FFF2-40B4-BE49-F238E27FC236}">
                <a16:creationId xmlns:a16="http://schemas.microsoft.com/office/drawing/2014/main" id="{6B50B970-072C-460E-806C-823D0C44903F}"/>
              </a:ext>
            </a:extLst>
          </p:cNvPr>
          <p:cNvGrpSpPr/>
          <p:nvPr/>
        </p:nvGrpSpPr>
        <p:grpSpPr>
          <a:xfrm>
            <a:off x="174835" y="1795494"/>
            <a:ext cx="5232401" cy="3894240"/>
            <a:chOff x="254001" y="1795494"/>
            <a:chExt cx="5232401" cy="3894240"/>
          </a:xfrm>
        </p:grpSpPr>
        <p:grpSp>
          <p:nvGrpSpPr>
            <p:cNvPr id="7" name="Group 6" descr="Instrucciones de participacion">
              <a:extLst>
                <a:ext uri="{FF2B5EF4-FFF2-40B4-BE49-F238E27FC236}">
                  <a16:creationId xmlns:a16="http://schemas.microsoft.com/office/drawing/2014/main" id="{38FF1ADC-FC27-4E73-87B1-84B8066A5448}"/>
                </a:ext>
              </a:extLst>
            </p:cNvPr>
            <p:cNvGrpSpPr/>
            <p:nvPr/>
          </p:nvGrpSpPr>
          <p:grpSpPr>
            <a:xfrm>
              <a:off x="254001" y="1795494"/>
              <a:ext cx="5232401" cy="3894240"/>
              <a:chOff x="254001" y="1795494"/>
              <a:chExt cx="5232401" cy="3894240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7A474C-508E-476B-A43F-021414ABB8F3}"/>
                  </a:ext>
                </a:extLst>
              </p:cNvPr>
              <p:cNvSpPr txBox="1"/>
              <p:nvPr/>
            </p:nvSpPr>
            <p:spPr>
              <a:xfrm>
                <a:off x="254001" y="1795494"/>
                <a:ext cx="5232400" cy="195438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002A5A"/>
                    </a:solidFill>
                    <a:latin typeface="Arial" panose="020B0604020202020204" pitchFamily="34" charset="0"/>
                    <a:ea typeface="+mn-lt"/>
                    <a:cs typeface="Arial" panose="020B0604020202020204" pitchFamily="34" charset="0"/>
                  </a:rPr>
                  <a:t>Levante la mano en Zoom</a:t>
                </a:r>
                <a:endParaRPr lang="en-US" sz="3200" dirty="0">
                  <a:solidFill>
                    <a:srgbClr val="002A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cs typeface="Arial"/>
                  </a:rPr>
                  <a:t>Clic en “Participants”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s-ES_tradnl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cs typeface="Arial"/>
                  </a:rPr>
                  <a:t>Clic en el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íc</a:t>
                </a:r>
                <a:r>
                  <a:rPr lang="es-ES_tradnl" sz="28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cs typeface="Arial"/>
                  </a:rPr>
                  <a:t>ono</a:t>
                </a:r>
                <a:r>
                  <a:rPr lang="es-ES_tradnl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cs typeface="Arial"/>
                  </a:rPr>
                  <a:t> de levantar la mano</a:t>
                </a:r>
                <a:endParaRPr lang="es-MX" sz="2800" b="1" dirty="0">
                  <a:solidFill>
                    <a:schemeClr val="tx2"/>
                  </a:solidFill>
                  <a:latin typeface="Calibri Light"/>
                  <a:ea typeface="+mn-lt"/>
                  <a:cs typeface="+mn-lt"/>
                </a:endParaRPr>
              </a:p>
            </p:txBody>
          </p:sp>
          <p:pic>
            <p:nvPicPr>
              <p:cNvPr id="4" name="Graphic 13" descr="Icon of a Raised Hand">
                <a:extLst>
                  <a:ext uri="{FF2B5EF4-FFF2-40B4-BE49-F238E27FC236}">
                    <a16:creationId xmlns:a16="http://schemas.microsoft.com/office/drawing/2014/main" id="{6E49E0B6-619D-49C3-ADB6-B054C5CE6C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571416" y="3761205"/>
                <a:ext cx="1914986" cy="1928529"/>
              </a:xfrm>
              <a:prstGeom prst="rect">
                <a:avLst/>
              </a:prstGeom>
            </p:spPr>
          </p:pic>
        </p:grpSp>
        <p:pic>
          <p:nvPicPr>
            <p:cNvPr id="16" name="Picture 15" descr="el ícono de levantar la mano en zoom">
              <a:extLst>
                <a:ext uri="{FF2B5EF4-FFF2-40B4-BE49-F238E27FC236}">
                  <a16:creationId xmlns:a16="http://schemas.microsoft.com/office/drawing/2014/main" id="{0C6B9441-97E6-4827-8548-F3C3811FB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46" t="87627" r="60748" b="4958"/>
            <a:stretch/>
          </p:blipFill>
          <p:spPr>
            <a:xfrm>
              <a:off x="456749" y="4313986"/>
              <a:ext cx="2832081" cy="1225292"/>
            </a:xfrm>
            <a:prstGeom prst="rect">
              <a:avLst/>
            </a:prstGeom>
          </p:spPr>
        </p:pic>
      </p:grpSp>
      <p:grpSp>
        <p:nvGrpSpPr>
          <p:cNvPr id="10" name="Group 9" descr="Para avisar al presentador para hacer un comentario desde su teléfono, teclee estrella nueve para ser identificado y seleccionado para hablar.&#10;">
            <a:extLst>
              <a:ext uri="{FF2B5EF4-FFF2-40B4-BE49-F238E27FC236}">
                <a16:creationId xmlns:a16="http://schemas.microsoft.com/office/drawing/2014/main" id="{1B8B230A-51F0-4114-A8C1-12D62D83E988}"/>
              </a:ext>
            </a:extLst>
          </p:cNvPr>
          <p:cNvGrpSpPr/>
          <p:nvPr/>
        </p:nvGrpSpPr>
        <p:grpSpPr>
          <a:xfrm>
            <a:off x="5627694" y="1795494"/>
            <a:ext cx="6624743" cy="3932494"/>
            <a:chOff x="5627694" y="1795494"/>
            <a:chExt cx="6624743" cy="3932494"/>
          </a:xfrm>
        </p:grpSpPr>
        <p:grpSp>
          <p:nvGrpSpPr>
            <p:cNvPr id="6" name="Group 5" descr="Instrucciones de participacion">
              <a:extLst>
                <a:ext uri="{FF2B5EF4-FFF2-40B4-BE49-F238E27FC236}">
                  <a16:creationId xmlns:a16="http://schemas.microsoft.com/office/drawing/2014/main" id="{F07B6001-559A-440D-9278-68B5BFCBCA63}"/>
                </a:ext>
              </a:extLst>
            </p:cNvPr>
            <p:cNvGrpSpPr/>
            <p:nvPr/>
          </p:nvGrpSpPr>
          <p:grpSpPr>
            <a:xfrm>
              <a:off x="5627694" y="1795494"/>
              <a:ext cx="6624743" cy="3932494"/>
              <a:chOff x="5402063" y="1795494"/>
              <a:chExt cx="6916790" cy="3932494"/>
            </a:xfrm>
          </p:grpSpPr>
          <p:pic>
            <p:nvPicPr>
              <p:cNvPr id="2" name="Graphic 1" descr="Icon of a phone">
                <a:extLst>
                  <a:ext uri="{FF2B5EF4-FFF2-40B4-BE49-F238E27FC236}">
                    <a16:creationId xmlns:a16="http://schemas.microsoft.com/office/drawing/2014/main" id="{B015A25B-2541-4294-987F-5C1D19EF2E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610143" y="3557011"/>
                <a:ext cx="2170977" cy="217097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9A222D-3237-4581-A283-F5B0B9D40D60}"/>
                  </a:ext>
                </a:extLst>
              </p:cNvPr>
              <p:cNvSpPr txBox="1"/>
              <p:nvPr/>
            </p:nvSpPr>
            <p:spPr>
              <a:xfrm>
                <a:off x="5402063" y="1795494"/>
                <a:ext cx="6916790" cy="117775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_tradnl" sz="3200" b="1" dirty="0">
                    <a:solidFill>
                      <a:srgbClr val="002A5A"/>
                    </a:solidFill>
                    <a:latin typeface="Arial" panose="020B0604020202020204" pitchFamily="34" charset="0"/>
                    <a:ea typeface="+mn-lt"/>
                    <a:cs typeface="Arial" panose="020B0604020202020204" pitchFamily="34" charset="0"/>
                  </a:rPr>
                  <a:t>Levante la mano con su teléfono</a:t>
                </a:r>
                <a:endParaRPr lang="es-ES_tradnl" sz="3200" dirty="0">
                  <a:solidFill>
                    <a:srgbClr val="002A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ea typeface="+mn-lt"/>
                    <a:cs typeface="+mn-lt"/>
                  </a:rPr>
                  <a:t>Oprima *9 en el teclado de su</a:t>
                </a:r>
                <a:r>
                  <a:rPr lang="es-ES_tradnl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ea typeface="+mn-lt"/>
                    <a:cs typeface="+mn-lt"/>
                  </a:rPr>
                  <a:t> teléfono</a:t>
                </a:r>
                <a:endParaRPr lang="es-ES_tradnl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/>
                </a:endParaRPr>
              </a:p>
            </p:txBody>
          </p:sp>
        </p:grpSp>
        <p:pic>
          <p:nvPicPr>
            <p:cNvPr id="17" name="Graphic 13" descr="el ícono una mano levantada">
              <a:extLst>
                <a:ext uri="{FF2B5EF4-FFF2-40B4-BE49-F238E27FC236}">
                  <a16:creationId xmlns:a16="http://schemas.microsoft.com/office/drawing/2014/main" id="{2D6E26B2-A451-42C1-96F8-DD9F4EB87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56605" y="3761204"/>
              <a:ext cx="1914986" cy="1928529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853DFC5-585F-4FBA-B67C-94249AD6B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"/>
            <a:ext cx="456749" cy="286522"/>
          </a:xfrm>
        </p:spPr>
        <p:txBody>
          <a:bodyPr/>
          <a:lstStyle/>
          <a:p>
            <a:fld id="{A15CFC30-E45D-4431-B46B-489B270F781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CB40ABD-F7BA-4F71-9D39-E2A17518D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757" y="286524"/>
            <a:ext cx="10637059" cy="883668"/>
          </a:xfrm>
        </p:spPr>
        <p:txBody>
          <a:bodyPr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_tradnl" sz="3600" dirty="0">
                <a:solidFill>
                  <a:schemeClr val="bg1"/>
                </a:solidFill>
              </a:rPr>
              <a:t>Integrantes del Grupo Asesor:</a:t>
            </a:r>
            <a:br>
              <a:rPr lang="es-ES_tradnl" sz="3600" dirty="0">
                <a:solidFill>
                  <a:schemeClr val="bg1"/>
                </a:solidFill>
              </a:rPr>
            </a:br>
            <a:r>
              <a:rPr lang="es-ES_tradnl" sz="3600" dirty="0">
                <a:solidFill>
                  <a:srgbClr val="77CEEF"/>
                </a:solidFill>
              </a:rPr>
              <a:t>¿Tienen Preguntas?</a:t>
            </a:r>
          </a:p>
        </p:txBody>
      </p:sp>
    </p:spTree>
    <p:extLst>
      <p:ext uri="{BB962C8B-B14F-4D97-AF65-F5344CB8AC3E}">
        <p14:creationId xmlns:p14="http://schemas.microsoft.com/office/powerpoint/2010/main" val="4131528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8482CD-73A2-4B10-915A-EAD97331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55" y="138088"/>
            <a:ext cx="11000646" cy="113349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200" dirty="0">
                <a:latin typeface="Arial"/>
                <a:cs typeface="Arial"/>
              </a:rPr>
              <a:t>Actualizaciones del Programa SAFER</a:t>
            </a:r>
            <a:endParaRPr lang="en-US" sz="5200" dirty="0">
              <a:cs typeface="Arial"/>
            </a:endParaRPr>
          </a:p>
        </p:txBody>
      </p:sp>
      <p:graphicFrame>
        <p:nvGraphicFramePr>
          <p:cNvPr id="7" name="Text Placeholder 4" descr="Cinco de las diez actualizaciones del programa SAFER">
            <a:extLst>
              <a:ext uri="{FF2B5EF4-FFF2-40B4-BE49-F238E27FC236}">
                <a16:creationId xmlns:a16="http://schemas.microsoft.com/office/drawing/2014/main" id="{FDB66087-8B39-4824-B71C-A9394D3963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2892342"/>
              </p:ext>
            </p:extLst>
          </p:nvPr>
        </p:nvGraphicFramePr>
        <p:xfrm>
          <a:off x="838200" y="1271587"/>
          <a:ext cx="4491487" cy="4427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Text Placeholder 4" descr="Cinco de las diez actualizaciones del programa SAFER">
            <a:extLst>
              <a:ext uri="{FF2B5EF4-FFF2-40B4-BE49-F238E27FC236}">
                <a16:creationId xmlns:a16="http://schemas.microsoft.com/office/drawing/2014/main" id="{FA0A09B4-C091-4E82-AD69-57A2753B02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721702"/>
              </p:ext>
            </p:extLst>
          </p:nvPr>
        </p:nvGraphicFramePr>
        <p:xfrm>
          <a:off x="6096000" y="1271587"/>
          <a:ext cx="5257800" cy="4720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65928D3F-04BF-4D80-B042-6EC34BCAF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"/>
            <a:ext cx="456749" cy="286522"/>
          </a:xfrm>
        </p:spPr>
        <p:txBody>
          <a:bodyPr/>
          <a:lstStyle/>
          <a:p>
            <a:fld id="{A15CFC30-E45D-4431-B46B-489B270F781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D72C76F-C0AD-4B47-B7B1-D3CC975B2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</p:spTree>
    <p:extLst>
      <p:ext uri="{BB962C8B-B14F-4D97-AF65-F5344CB8AC3E}">
        <p14:creationId xmlns:p14="http://schemas.microsoft.com/office/powerpoint/2010/main" val="2191187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 descr="?Algun groupoasesor tiene alguna pregunta?">
            <a:extLst>
              <a:ext uri="{FF2B5EF4-FFF2-40B4-BE49-F238E27FC236}">
                <a16:creationId xmlns:a16="http://schemas.microsoft.com/office/drawing/2014/main" id="{CB246597-2B09-4354-998C-9C1334A0D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-6431"/>
            <a:ext cx="12196186" cy="1467318"/>
          </a:xfrm>
          <a:prstGeom prst="rect">
            <a:avLst/>
          </a:prstGeom>
          <a:solidFill>
            <a:srgbClr val="002A5A"/>
          </a:solidFill>
        </p:spPr>
        <p:txBody>
          <a:bodyPr vert="horz" lIns="274320" tIns="0" rIns="27432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endParaRPr lang="es-ES_tradnl" sz="4400" b="1" dirty="0">
              <a:solidFill>
                <a:srgbClr val="77C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49D1BA-E1DB-42AA-94A7-272EBA3A4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607902" y="1691710"/>
            <a:ext cx="19792" cy="3998023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CF1A5D3-E35C-468A-AECA-32D68E906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  <p:grpSp>
        <p:nvGrpSpPr>
          <p:cNvPr id="9" name="Group 8" descr="Para avisar al locutor que quiere hacer una pregunta, selecciona el ícono “Participantes” y aparecerá una mano levantada.&#10;">
            <a:extLst>
              <a:ext uri="{FF2B5EF4-FFF2-40B4-BE49-F238E27FC236}">
                <a16:creationId xmlns:a16="http://schemas.microsoft.com/office/drawing/2014/main" id="{6B50B970-072C-460E-806C-823D0C44903F}"/>
              </a:ext>
            </a:extLst>
          </p:cNvPr>
          <p:cNvGrpSpPr/>
          <p:nvPr/>
        </p:nvGrpSpPr>
        <p:grpSpPr>
          <a:xfrm>
            <a:off x="254001" y="1795494"/>
            <a:ext cx="5232401" cy="3894240"/>
            <a:chOff x="254001" y="1795494"/>
            <a:chExt cx="5232401" cy="3894240"/>
          </a:xfrm>
        </p:grpSpPr>
        <p:grpSp>
          <p:nvGrpSpPr>
            <p:cNvPr id="7" name="Group 6" descr="Instrucciones de participacion">
              <a:extLst>
                <a:ext uri="{FF2B5EF4-FFF2-40B4-BE49-F238E27FC236}">
                  <a16:creationId xmlns:a16="http://schemas.microsoft.com/office/drawing/2014/main" id="{38FF1ADC-FC27-4E73-87B1-84B8066A5448}"/>
                </a:ext>
              </a:extLst>
            </p:cNvPr>
            <p:cNvGrpSpPr/>
            <p:nvPr/>
          </p:nvGrpSpPr>
          <p:grpSpPr>
            <a:xfrm>
              <a:off x="254001" y="1795494"/>
              <a:ext cx="5232401" cy="3894240"/>
              <a:chOff x="254001" y="1795494"/>
              <a:chExt cx="5232401" cy="3894240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7A474C-508E-476B-A43F-021414ABB8F3}"/>
                  </a:ext>
                </a:extLst>
              </p:cNvPr>
              <p:cNvSpPr txBox="1"/>
              <p:nvPr/>
            </p:nvSpPr>
            <p:spPr>
              <a:xfrm>
                <a:off x="254001" y="1795494"/>
                <a:ext cx="5232400" cy="195438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002A5A"/>
                    </a:solidFill>
                    <a:latin typeface="Arial" panose="020B0604020202020204" pitchFamily="34" charset="0"/>
                    <a:ea typeface="+mn-lt"/>
                    <a:cs typeface="Arial" panose="020B0604020202020204" pitchFamily="34" charset="0"/>
                  </a:rPr>
                  <a:t>Levante la mano en Zoom</a:t>
                </a:r>
                <a:endParaRPr lang="en-US" sz="3200" dirty="0">
                  <a:solidFill>
                    <a:srgbClr val="002A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cs typeface="Arial"/>
                  </a:rPr>
                  <a:t>Clic en “Participants”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s-ES_tradnl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cs typeface="Arial"/>
                  </a:rPr>
                  <a:t>Clic en el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íc</a:t>
                </a:r>
                <a:r>
                  <a:rPr lang="es-ES_tradnl" sz="28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cs typeface="Arial"/>
                  </a:rPr>
                  <a:t>ono</a:t>
                </a:r>
                <a:r>
                  <a:rPr lang="es-ES_tradnl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cs typeface="Arial"/>
                  </a:rPr>
                  <a:t> de levantar la mano</a:t>
                </a:r>
                <a:endParaRPr lang="es-MX" sz="2800" b="1" dirty="0">
                  <a:solidFill>
                    <a:schemeClr val="tx2"/>
                  </a:solidFill>
                  <a:latin typeface="Calibri Light"/>
                  <a:ea typeface="+mn-lt"/>
                  <a:cs typeface="+mn-lt"/>
                </a:endParaRPr>
              </a:p>
            </p:txBody>
          </p:sp>
          <p:pic>
            <p:nvPicPr>
              <p:cNvPr id="4" name="Graphic 13" descr="Icon of a Raised Hand">
                <a:extLst>
                  <a:ext uri="{FF2B5EF4-FFF2-40B4-BE49-F238E27FC236}">
                    <a16:creationId xmlns:a16="http://schemas.microsoft.com/office/drawing/2014/main" id="{6E49E0B6-619D-49C3-ADB6-B054C5CE6C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571416" y="3761205"/>
                <a:ext cx="1914986" cy="1928529"/>
              </a:xfrm>
              <a:prstGeom prst="rect">
                <a:avLst/>
              </a:prstGeom>
            </p:spPr>
          </p:pic>
        </p:grpSp>
        <p:pic>
          <p:nvPicPr>
            <p:cNvPr id="16" name="Picture 15" descr="el ícono de levantar la mano en zoom">
              <a:extLst>
                <a:ext uri="{FF2B5EF4-FFF2-40B4-BE49-F238E27FC236}">
                  <a16:creationId xmlns:a16="http://schemas.microsoft.com/office/drawing/2014/main" id="{0C6B9441-97E6-4827-8548-F3C3811FB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46" t="87627" r="60748" b="4958"/>
            <a:stretch/>
          </p:blipFill>
          <p:spPr>
            <a:xfrm>
              <a:off x="456749" y="4313986"/>
              <a:ext cx="2832081" cy="1225292"/>
            </a:xfrm>
            <a:prstGeom prst="rect">
              <a:avLst/>
            </a:prstGeom>
          </p:spPr>
        </p:pic>
      </p:grpSp>
      <p:grpSp>
        <p:nvGrpSpPr>
          <p:cNvPr id="10" name="Group 9" descr="Los asistentes participando con su teléfono que quieren ser identificados por el presentador pueden levantar la mano. Esto se hace al teclear estrella nueve en su teléfono.&#10;&#10;">
            <a:extLst>
              <a:ext uri="{FF2B5EF4-FFF2-40B4-BE49-F238E27FC236}">
                <a16:creationId xmlns:a16="http://schemas.microsoft.com/office/drawing/2014/main" id="{1B8B230A-51F0-4114-A8C1-12D62D83E988}"/>
              </a:ext>
            </a:extLst>
          </p:cNvPr>
          <p:cNvGrpSpPr/>
          <p:nvPr/>
        </p:nvGrpSpPr>
        <p:grpSpPr>
          <a:xfrm>
            <a:off x="5768987" y="1795494"/>
            <a:ext cx="6363637" cy="3932494"/>
            <a:chOff x="5768987" y="1795494"/>
            <a:chExt cx="6624743" cy="3932494"/>
          </a:xfrm>
        </p:grpSpPr>
        <p:grpSp>
          <p:nvGrpSpPr>
            <p:cNvPr id="6" name="Group 5" descr="Instrucciones de participacion">
              <a:extLst>
                <a:ext uri="{FF2B5EF4-FFF2-40B4-BE49-F238E27FC236}">
                  <a16:creationId xmlns:a16="http://schemas.microsoft.com/office/drawing/2014/main" id="{F07B6001-559A-440D-9278-68B5BFCBCA63}"/>
                </a:ext>
              </a:extLst>
            </p:cNvPr>
            <p:cNvGrpSpPr/>
            <p:nvPr/>
          </p:nvGrpSpPr>
          <p:grpSpPr>
            <a:xfrm>
              <a:off x="5768987" y="1795494"/>
              <a:ext cx="6624743" cy="3932494"/>
              <a:chOff x="5549585" y="1795494"/>
              <a:chExt cx="6916790" cy="3932494"/>
            </a:xfrm>
          </p:grpSpPr>
          <p:pic>
            <p:nvPicPr>
              <p:cNvPr id="2" name="Graphic 1" descr="Icon of a phone">
                <a:extLst>
                  <a:ext uri="{FF2B5EF4-FFF2-40B4-BE49-F238E27FC236}">
                    <a16:creationId xmlns:a16="http://schemas.microsoft.com/office/drawing/2014/main" id="{B015A25B-2541-4294-987F-5C1D19EF2E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610143" y="3557011"/>
                <a:ext cx="2170977" cy="217097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9A222D-3237-4581-A283-F5B0B9D40D60}"/>
                  </a:ext>
                </a:extLst>
              </p:cNvPr>
              <p:cNvSpPr txBox="1"/>
              <p:nvPr/>
            </p:nvSpPr>
            <p:spPr>
              <a:xfrm>
                <a:off x="5549585" y="1795494"/>
                <a:ext cx="6916790" cy="117775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_tradnl" sz="3200" b="1" dirty="0">
                    <a:solidFill>
                      <a:srgbClr val="002A5A"/>
                    </a:solidFill>
                    <a:latin typeface="Arial" panose="020B0604020202020204" pitchFamily="34" charset="0"/>
                    <a:ea typeface="+mn-lt"/>
                    <a:cs typeface="Arial" panose="020B0604020202020204" pitchFamily="34" charset="0"/>
                  </a:rPr>
                  <a:t>Levante la mano con su teléfono</a:t>
                </a:r>
                <a:endParaRPr lang="es-ES_tradnl" sz="3200" dirty="0">
                  <a:solidFill>
                    <a:srgbClr val="002A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ea typeface="+mn-lt"/>
                    <a:cs typeface="+mn-lt"/>
                  </a:rPr>
                  <a:t>Oprima *9 en el teclado de su</a:t>
                </a:r>
                <a:r>
                  <a:rPr lang="es-ES_tradnl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/>
                    <a:ea typeface="+mn-lt"/>
                    <a:cs typeface="+mn-lt"/>
                  </a:rPr>
                  <a:t> teléfono</a:t>
                </a:r>
                <a:endParaRPr lang="es-ES_tradnl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/>
                </a:endParaRPr>
              </a:p>
            </p:txBody>
          </p:sp>
        </p:grpSp>
        <p:pic>
          <p:nvPicPr>
            <p:cNvPr id="17" name="Graphic 13" descr="el ícono una mano levantada">
              <a:extLst>
                <a:ext uri="{FF2B5EF4-FFF2-40B4-BE49-F238E27FC236}">
                  <a16:creationId xmlns:a16="http://schemas.microsoft.com/office/drawing/2014/main" id="{2D6E26B2-A451-42C1-96F8-DD9F4EB87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56605" y="3761204"/>
              <a:ext cx="1914986" cy="1928529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853DFC5-585F-4FBA-B67C-94249AD6B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"/>
            <a:ext cx="456749" cy="286522"/>
          </a:xfrm>
        </p:spPr>
        <p:txBody>
          <a:bodyPr/>
          <a:lstStyle/>
          <a:p>
            <a:fld id="{A15CFC30-E45D-4431-B46B-489B270F781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EE81257-663A-4227-80D4-8F67F0A14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667" y="48861"/>
            <a:ext cx="10515600" cy="1698142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s-ES_tradnl" sz="4000" dirty="0">
                <a:solidFill>
                  <a:schemeClr val="bg1"/>
                </a:solidFill>
              </a:rPr>
              <a:t>Integrantes del Grupo Asesor:</a:t>
            </a:r>
            <a:br>
              <a:rPr lang="es-ES_tradnl" sz="4000" dirty="0">
                <a:solidFill>
                  <a:schemeClr val="bg1"/>
                </a:solidFill>
              </a:rPr>
            </a:br>
            <a:r>
              <a:rPr lang="es-ES_tradnl" sz="4000" dirty="0">
                <a:solidFill>
                  <a:srgbClr val="77CEEF"/>
                </a:solidFill>
              </a:rPr>
              <a:t>¿Tienen Preguntas?</a:t>
            </a:r>
            <a:br>
              <a:rPr lang="es-ES_tradnl" dirty="0">
                <a:solidFill>
                  <a:srgbClr val="77CEEF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4869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FCBE2F-D143-4B58-8CE9-AF5C5FF3E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CALIFORNIA WATER BOARDS/JUNTAS DEL AGUA DE CALIFORNIA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7A6A4D-AFA8-4B50-BFAD-D3EE7A5E2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itle 1" descr="Nuestro groupo se rompera y regresara pronto">
            <a:extLst>
              <a:ext uri="{FF2B5EF4-FFF2-40B4-BE49-F238E27FC236}">
                <a16:creationId xmlns:a16="http://schemas.microsoft.com/office/drawing/2014/main" id="{B5C44C8F-70E2-454C-BABC-A087A1E4A8BE}"/>
              </a:ext>
            </a:extLst>
          </p:cNvPr>
          <p:cNvSpPr txBox="1">
            <a:spLocks/>
          </p:cNvSpPr>
          <p:nvPr/>
        </p:nvSpPr>
        <p:spPr>
          <a:xfrm>
            <a:off x="838200" y="2070407"/>
            <a:ext cx="10515600" cy="1358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A45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en-US" sz="7300" b="0" dirty="0">
              <a:solidFill>
                <a:srgbClr val="5994B5"/>
              </a:solidFill>
              <a:latin typeface="Arial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BDBC03-FA11-4718-B2D1-D2733234A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64" y="1595337"/>
            <a:ext cx="10515600" cy="2868074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Arial"/>
                <a:cs typeface="Arial"/>
              </a:rPr>
              <a:t>DESCANSO/ </a:t>
            </a:r>
            <a:r>
              <a:rPr lang="en-US" sz="4400" dirty="0">
                <a:solidFill>
                  <a:srgbClr val="5994B5"/>
                </a:solidFill>
                <a:latin typeface="Arial"/>
                <a:cs typeface="Arial"/>
              </a:rPr>
              <a:t>BREAK</a:t>
            </a:r>
            <a:br>
              <a:rPr lang="en-US" sz="4400" dirty="0">
                <a:latin typeface="Arial"/>
                <a:cs typeface="Arial"/>
              </a:rPr>
            </a:br>
            <a:r>
              <a:rPr lang="en-US" sz="4400" b="0" dirty="0" err="1">
                <a:latin typeface="Arial"/>
                <a:cs typeface="Arial"/>
              </a:rPr>
              <a:t>Regresaremos</a:t>
            </a:r>
            <a:r>
              <a:rPr lang="en-US" sz="4400" b="0" dirty="0">
                <a:latin typeface="Arial"/>
                <a:cs typeface="Arial"/>
              </a:rPr>
              <a:t> a la 3:xx / </a:t>
            </a:r>
            <a:r>
              <a:rPr lang="en-US" sz="4400" b="0" dirty="0">
                <a:solidFill>
                  <a:srgbClr val="5994B5"/>
                </a:solidFill>
                <a:latin typeface="Arial"/>
                <a:cs typeface="Arial"/>
              </a:rPr>
              <a:t>Be back at 3:xx</a:t>
            </a:r>
            <a:br>
              <a:rPr lang="en-US" b="0" dirty="0">
                <a:solidFill>
                  <a:srgbClr val="5994B5"/>
                </a:solidFill>
                <a:latin typeface="Arial"/>
                <a:cs typeface="Arial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4198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04577-5A50-44CB-BA40-944BD0D1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84" y="1"/>
            <a:ext cx="11895367" cy="1364776"/>
          </a:xfrm>
        </p:spPr>
        <p:txBody>
          <a:bodyPr>
            <a:noAutofit/>
          </a:bodyPr>
          <a:lstStyle/>
          <a:p>
            <a:pPr algn="ctr">
              <a:lnSpc>
                <a:spcPct val="125000"/>
              </a:lnSpc>
            </a:pPr>
            <a:r>
              <a:rPr lang="es-ES_tradnl" sz="3500" dirty="0">
                <a:latin typeface="Arial"/>
                <a:cs typeface="Arial"/>
              </a:rPr>
              <a:t>Comentario público iniciará después del descanso  </a:t>
            </a:r>
            <a:br>
              <a:rPr lang="es-ES_tradnl" sz="3500" dirty="0">
                <a:latin typeface="Arial"/>
                <a:cs typeface="Arial"/>
              </a:rPr>
            </a:br>
            <a:endParaRPr lang="en-US" sz="35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FEEC9-DC77-4501-BA04-47539F746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33137" cy="529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A15CFC30-E45D-4431-B46B-489B270F7815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6D98291-0808-4740-80CB-78E665E80F7A}"/>
              </a:ext>
            </a:extLst>
          </p:cNvPr>
          <p:cNvSpPr txBox="1">
            <a:spLocks/>
          </p:cNvSpPr>
          <p:nvPr/>
        </p:nvSpPr>
        <p:spPr>
          <a:xfrm>
            <a:off x="619183" y="1364777"/>
            <a:ext cx="11130941" cy="689307"/>
          </a:xfrm>
          <a:prstGeom prst="rect">
            <a:avLst/>
          </a:prstGeom>
          <a:solidFill>
            <a:srgbClr val="002A5A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A45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50000"/>
              </a:lnSpc>
              <a:spcAft>
                <a:spcPts val="2400"/>
              </a:spcAft>
            </a:pP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Comentarios </a:t>
            </a:r>
            <a:r>
              <a:rPr lang="es-ES_tradnl" sz="3600" dirty="0">
                <a:solidFill>
                  <a:schemeClr val="bg1"/>
                </a:solidFill>
                <a:latin typeface="Arial"/>
                <a:cs typeface="Arial"/>
              </a:rPr>
              <a:t>Públicos</a:t>
            </a: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  <a:r>
              <a:rPr lang="en-US" sz="3600" dirty="0">
                <a:solidFill>
                  <a:srgbClr val="77CEEF"/>
                </a:solidFill>
                <a:latin typeface="Arial"/>
                <a:cs typeface="Arial"/>
              </a:rPr>
              <a:t> Formas de Participar</a:t>
            </a:r>
            <a:endParaRPr lang="en-US" sz="3600" dirty="0">
              <a:solidFill>
                <a:srgbClr val="77CEEF"/>
              </a:solidFill>
              <a:highlight>
                <a:srgbClr val="FFFF00"/>
              </a:highlight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D7A46B0-806F-496A-B681-2C423B5C2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F80223-F487-499B-A797-A50B84748582}"/>
              </a:ext>
            </a:extLst>
          </p:cNvPr>
          <p:cNvSpPr txBox="1"/>
          <p:nvPr/>
        </p:nvSpPr>
        <p:spPr>
          <a:xfrm>
            <a:off x="293584" y="2054084"/>
            <a:ext cx="10965819" cy="40441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1F446E"/>
                </a:solidFill>
                <a:latin typeface="Arial"/>
                <a:cs typeface="Arial"/>
              </a:rPr>
              <a:t>1. </a:t>
            </a:r>
            <a:r>
              <a:rPr lang="es-ES_tradnl" sz="2400" b="1" dirty="0">
                <a:solidFill>
                  <a:srgbClr val="1F446E"/>
                </a:solidFill>
                <a:latin typeface="Arial"/>
                <a:cs typeface="Arial"/>
              </a:rPr>
              <a:t>Envíe su comentario </a:t>
            </a:r>
            <a:r>
              <a:rPr lang="en-US" sz="2400" b="1" dirty="0">
                <a:solidFill>
                  <a:srgbClr val="1F446E"/>
                </a:solidFill>
                <a:latin typeface="Arial"/>
                <a:cs typeface="Arial"/>
              </a:rPr>
              <a:t>a:</a:t>
            </a:r>
          </a:p>
          <a:p>
            <a:pPr marL="466725">
              <a:lnSpc>
                <a:spcPct val="110000"/>
              </a:lnSpc>
              <a:tabLst>
                <a:tab pos="466725" algn="l"/>
              </a:tabLst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SAFER@waterboards.ca.gov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(en el tema escriba: “AGM Public Comment.”</a:t>
            </a:r>
          </a:p>
          <a:p>
            <a:pPr marL="466725">
              <a:lnSpc>
                <a:spcPct val="110000"/>
              </a:lnSpc>
              <a:tabLst>
                <a:tab pos="466725" algn="l"/>
              </a:tabLst>
            </a:pPr>
            <a:endParaRPr lang="en-US" sz="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1F446E"/>
                </a:solidFill>
                <a:latin typeface="Arial"/>
                <a:cs typeface="Arial"/>
              </a:rPr>
              <a:t>2. </a:t>
            </a:r>
            <a:r>
              <a:rPr lang="es-ES_tradnl" sz="2400" b="1" dirty="0">
                <a:solidFill>
                  <a:srgbClr val="1F44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Únase por Zoom</a:t>
            </a:r>
            <a:endParaRPr lang="en-US" sz="2400" b="1" dirty="0">
              <a:solidFill>
                <a:srgbClr val="1F446E"/>
              </a:solidFill>
              <a:latin typeface="Arial"/>
              <a:cs typeface="Arial"/>
            </a:endParaRPr>
          </a:p>
          <a:p>
            <a:pPr marL="466725">
              <a:lnSpc>
                <a:spcPct val="110000"/>
              </a:lnSpc>
              <a:tabLst>
                <a:tab pos="466725" algn="l"/>
              </a:tabLst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En el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e-mail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que recibi</a:t>
            </a:r>
            <a:r>
              <a:rPr lang="es-ES_tradnl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ó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dice </a:t>
            </a: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cómo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unirse por Zoom</a:t>
            </a:r>
          </a:p>
          <a:p>
            <a:pPr marL="466725">
              <a:lnSpc>
                <a:spcPct val="110000"/>
              </a:lnSpc>
              <a:tabLst>
                <a:tab pos="466725" algn="l"/>
              </a:tabLst>
            </a:pPr>
            <a:endParaRPr lang="en-US" sz="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1F446E"/>
                </a:solidFill>
                <a:latin typeface="Arial"/>
                <a:cs typeface="Arial"/>
              </a:rPr>
              <a:t>3. Espere a que llamen su nombre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Clic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 Unmute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lt"/>
                <a:cs typeface="Arial"/>
              </a:rPr>
              <a:t>para hablar (si es </a:t>
            </a: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por teléfono: Presione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*6) 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3 minutos por persona</a:t>
            </a:r>
          </a:p>
          <a:p>
            <a:pPr lvl="1" indent="-457200">
              <a:spcAft>
                <a:spcPts val="600"/>
              </a:spcAft>
            </a:pPr>
            <a:r>
              <a:rPr lang="en-US" sz="2400" b="1" dirty="0">
                <a:solidFill>
                  <a:srgbClr val="1F446E"/>
                </a:solidFill>
                <a:latin typeface="Arial"/>
                <a:ea typeface="+mn-lt"/>
                <a:cs typeface="Arial"/>
              </a:rPr>
              <a:t>Para Ayuda </a:t>
            </a:r>
            <a:r>
              <a:rPr lang="es-ES_tradnl" sz="2400" b="1" dirty="0">
                <a:solidFill>
                  <a:srgbClr val="1F446E"/>
                </a:solidFill>
                <a:latin typeface="Arial"/>
                <a:ea typeface="+mn-lt"/>
                <a:cs typeface="Arial"/>
              </a:rPr>
              <a:t>Técnica o de Idioma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SAFER@waterboards.ca.gov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4111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5243-7AD8-465F-A3CC-B19C641F8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71" y="208547"/>
            <a:ext cx="10805299" cy="822837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  </a:t>
            </a:r>
            <a:r>
              <a:rPr lang="en-US" sz="3600" dirty="0">
                <a:solidFill>
                  <a:srgbClr val="00487D"/>
                </a:solidFill>
                <a:latin typeface="Arial"/>
                <a:cs typeface="Arial"/>
              </a:rPr>
              <a:t>¡</a:t>
            </a:r>
            <a:r>
              <a:rPr lang="en-US" sz="3600" dirty="0" err="1">
                <a:latin typeface="Arial"/>
                <a:cs typeface="Arial"/>
              </a:rPr>
              <a:t>Trabaja</a:t>
            </a:r>
            <a:r>
              <a:rPr lang="en-US" sz="3600" dirty="0">
                <a:latin typeface="Arial"/>
                <a:cs typeface="Arial"/>
              </a:rPr>
              <a:t> con </a:t>
            </a:r>
            <a:r>
              <a:rPr lang="en-US" sz="3600" dirty="0" err="1">
                <a:latin typeface="Arial"/>
                <a:cs typeface="Arial"/>
              </a:rPr>
              <a:t>nosotros</a:t>
            </a:r>
            <a:r>
              <a:rPr lang="en-US" sz="3600" dirty="0">
                <a:latin typeface="Arial"/>
                <a:cs typeface="Arial"/>
              </a:rPr>
              <a:t>!			</a:t>
            </a:r>
            <a:r>
              <a:rPr lang="en-US" sz="3600" dirty="0">
                <a:latin typeface="Arial"/>
                <a:cs typeface="Arial"/>
                <a:hlinkClick r:id="rId3"/>
              </a:rPr>
              <a:t>Jobs.ca.gov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C3719E-F31D-437E-BC1F-8E0F35E64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08871" cy="385011"/>
          </a:xfrm>
        </p:spPr>
        <p:txBody>
          <a:bodyPr/>
          <a:lstStyle/>
          <a:p>
            <a:fld id="{A15CFC30-E45D-4431-B46B-489B270F7815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 descr="El sitio web de CalCareers tiene puestos vavantes en todo el estado. &#10;">
            <a:extLst>
              <a:ext uri="{FF2B5EF4-FFF2-40B4-BE49-F238E27FC236}">
                <a16:creationId xmlns:a16="http://schemas.microsoft.com/office/drawing/2014/main" id="{F6C5D33A-68B9-4D7B-AA66-3F53A0DBD4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4" b="8061"/>
          <a:stretch/>
        </p:blipFill>
        <p:spPr>
          <a:xfrm>
            <a:off x="-3048" y="1144054"/>
            <a:ext cx="12192000" cy="4724839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B58ACB3-3AA4-48FA-A961-8C0FD3D8D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</p:spTree>
    <p:extLst>
      <p:ext uri="{BB962C8B-B14F-4D97-AF65-F5344CB8AC3E}">
        <p14:creationId xmlns:p14="http://schemas.microsoft.com/office/powerpoint/2010/main" val="27159188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5243-7AD8-465F-A3CC-B19C641F8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847804"/>
            <a:ext cx="12191999" cy="244699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4500" dirty="0" err="1">
                <a:solidFill>
                  <a:srgbClr val="002A5A"/>
                </a:solidFill>
                <a:latin typeface="Arial"/>
                <a:cs typeface="Arial"/>
              </a:rPr>
              <a:t>Cierre</a:t>
            </a:r>
            <a:r>
              <a:rPr lang="en-US" sz="4500" dirty="0">
                <a:solidFill>
                  <a:srgbClr val="002A5A"/>
                </a:solidFill>
                <a:latin typeface="Arial"/>
                <a:cs typeface="Arial"/>
              </a:rPr>
              <a:t> de la </a:t>
            </a:r>
            <a:r>
              <a:rPr lang="en-US" sz="4500" dirty="0" err="1">
                <a:solidFill>
                  <a:srgbClr val="002A5A"/>
                </a:solidFill>
                <a:latin typeface="Arial"/>
                <a:cs typeface="Arial"/>
              </a:rPr>
              <a:t>Reuni</a:t>
            </a:r>
            <a:r>
              <a:rPr lang="es-ES_tradnl" sz="4500" dirty="0" err="1">
                <a:solidFill>
                  <a:srgbClr val="002A5A"/>
                </a:solidFill>
              </a:rPr>
              <a:t>ó</a:t>
            </a:r>
            <a:r>
              <a:rPr lang="en-US" sz="4500" dirty="0">
                <a:solidFill>
                  <a:srgbClr val="002A5A"/>
                </a:solidFill>
                <a:latin typeface="Arial"/>
                <a:cs typeface="Arial"/>
              </a:rPr>
              <a:t>n /  </a:t>
            </a:r>
            <a:r>
              <a:rPr lang="en-US" sz="4500" dirty="0">
                <a:solidFill>
                  <a:srgbClr val="5994B5"/>
                </a:solidFill>
                <a:latin typeface="Arial"/>
                <a:cs typeface="Arial"/>
              </a:rPr>
              <a:t>Adjourn </a:t>
            </a:r>
            <a:br>
              <a:rPr lang="en-US" sz="4500" dirty="0">
                <a:solidFill>
                  <a:srgbClr val="5994B5"/>
                </a:solidFill>
                <a:latin typeface="Arial"/>
                <a:cs typeface="Arial"/>
              </a:rPr>
            </a:br>
            <a:r>
              <a:rPr lang="es-ES_tradnl" sz="4500" dirty="0">
                <a:solidFill>
                  <a:srgbClr val="002A5A"/>
                </a:solidFill>
              </a:rPr>
              <a:t>¡</a:t>
            </a:r>
            <a:r>
              <a:rPr lang="es-ES_tradnl" sz="4500" dirty="0">
                <a:solidFill>
                  <a:srgbClr val="002A5A"/>
                </a:solidFill>
                <a:latin typeface="Arial"/>
                <a:cs typeface="Arial"/>
              </a:rPr>
              <a:t>Gracias a todos! /</a:t>
            </a:r>
            <a:r>
              <a:rPr lang="en-US" sz="4500" dirty="0">
                <a:solidFill>
                  <a:srgbClr val="002A5A"/>
                </a:solidFill>
                <a:latin typeface="Arial"/>
                <a:cs typeface="Arial"/>
              </a:rPr>
              <a:t>  </a:t>
            </a:r>
            <a:r>
              <a:rPr lang="en-US" sz="4500" dirty="0">
                <a:solidFill>
                  <a:srgbClr val="5994B5"/>
                </a:solidFill>
                <a:latin typeface="Arial"/>
                <a:cs typeface="Arial"/>
              </a:rPr>
              <a:t>Thank you! </a:t>
            </a:r>
            <a:endParaRPr lang="en-US" sz="4500" dirty="0">
              <a:solidFill>
                <a:srgbClr val="5994B5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CD831-E488-4216-932D-1E128B0B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CALIFORNIA WATER BOARDS/JUNTAS DEL AGUA DE CALIFORNIA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A78F881-F4EA-4FB8-AB74-0D895ECFDAC3}"/>
              </a:ext>
            </a:extLst>
          </p:cNvPr>
          <p:cNvSpPr txBox="1">
            <a:spLocks/>
          </p:cNvSpPr>
          <p:nvPr/>
        </p:nvSpPr>
        <p:spPr>
          <a:xfrm>
            <a:off x="-2" y="2553981"/>
            <a:ext cx="12191999" cy="24469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A45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4900">
                <a:latin typeface="Arial"/>
                <a:cs typeface="Arial"/>
              </a:rPr>
              <a:t> </a:t>
            </a:r>
            <a:br>
              <a:rPr lang="en-US" sz="4900">
                <a:latin typeface="Arial"/>
                <a:cs typeface="Arial"/>
              </a:rPr>
            </a:br>
            <a:r>
              <a:rPr lang="en-US" sz="4900">
                <a:solidFill>
                  <a:srgbClr val="0070C0"/>
                </a:solidFill>
                <a:latin typeface="Arial"/>
                <a:cs typeface="Arial"/>
              </a:rPr>
              <a:t>safer@waterboards.ca.gov</a:t>
            </a:r>
            <a:br>
              <a:rPr lang="en-US" sz="4900">
                <a:latin typeface="Arial"/>
                <a:cs typeface="Arial"/>
              </a:rPr>
            </a:br>
            <a:r>
              <a:rPr lang="en-US" sz="4900">
                <a:solidFill>
                  <a:srgbClr val="00487D"/>
                </a:solidFill>
                <a:latin typeface="Arial"/>
                <a:cs typeface="Arial"/>
              </a:rPr>
              <a:t>916-445-5615</a:t>
            </a:r>
            <a:endParaRPr lang="en-US" sz="4900">
              <a:solidFill>
                <a:srgbClr val="00487D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1880FD-3813-462B-95CD-D7E6E5535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54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Una diapositiva con la Declaración de la Misión de las Juntas del Agua. La Declaracion de la Mision de las Juntas de Agua es reconstituyente y complete para las generationes futruas.">
            <a:extLst>
              <a:ext uri="{FF2B5EF4-FFF2-40B4-BE49-F238E27FC236}">
                <a16:creationId xmlns:a16="http://schemas.microsoft.com/office/drawing/2014/main" id="{7A30AAF5-A5CA-4CF2-A251-B9245F0DD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57"/>
            <a:ext cx="12192000" cy="6860770"/>
          </a:xfr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C78EB5C-5FE2-450A-ACE4-1B3B94E394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484302"/>
            <a:ext cx="12192000" cy="590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rgbClr val="00487D"/>
                </a:solidFill>
                <a:latin typeface="Myriad"/>
                <a:ea typeface="+mn-ea"/>
                <a:cs typeface="+mn-cs"/>
              </a:rPr>
              <a:t>Declaración de la Misión </a:t>
            </a:r>
            <a:r>
              <a:rPr lang="en-US" sz="3600" dirty="0">
                <a:solidFill>
                  <a:srgbClr val="00487D"/>
                </a:solidFill>
                <a:latin typeface="Myriad"/>
                <a:ea typeface="+mn-ea"/>
                <a:cs typeface="+mn-cs"/>
              </a:rPr>
              <a:t>de las Juntas del Agua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487D"/>
              </a:solidFill>
              <a:effectLst/>
              <a:uLnTx/>
              <a:uFillTx/>
              <a:latin typeface="Myriad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3F321F-E380-402A-B489-B544C5F30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" y="5714"/>
            <a:ext cx="12183148" cy="3463926"/>
          </a:xfrm>
          <a:prstGeom prst="rect">
            <a:avLst/>
          </a:prstGeom>
        </p:spPr>
      </p:pic>
      <p:sp>
        <p:nvSpPr>
          <p:cNvPr id="7" name="Title 17">
            <a:extLst>
              <a:ext uri="{FF2B5EF4-FFF2-40B4-BE49-F238E27FC236}">
                <a16:creationId xmlns:a16="http://schemas.microsoft.com/office/drawing/2014/main" id="{3C78EB5C-5FE2-450A-ACE4-1B3B94E394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50361" y="4023588"/>
            <a:ext cx="9539372" cy="2169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700"/>
              </a:lnSpc>
            </a:pPr>
            <a:r>
              <a:rPr lang="es-ES_tradnl" sz="2400" i="1" dirty="0"/>
              <a:t>Preservar, mejorar, y restaurar la calidad de los recursos de agua de california, y de agua potable para la protección del medio ambiente, la salud pública, y todos los usos benéficos, y asegurar el uso eficaz y asignación apropiada de los recursos de agua, para el beneficio de generaciones presentes y futuras. </a:t>
            </a:r>
            <a:br>
              <a:rPr lang="en-US" sz="2400" dirty="0"/>
            </a:br>
            <a:endParaRPr lang="en-US" sz="2400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C13A8A-C748-41B9-B703-0F18DD27E4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1"/>
            <a:ext cx="433137" cy="352926"/>
          </a:xfrm>
        </p:spPr>
        <p:txBody>
          <a:bodyPr/>
          <a:lstStyle/>
          <a:p>
            <a:fld id="{A15CFC30-E45D-4431-B46B-489B270F781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9DF9389-A076-429F-83F4-30901A739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</p:spTree>
    <p:extLst>
      <p:ext uri="{BB962C8B-B14F-4D97-AF65-F5344CB8AC3E}">
        <p14:creationId xmlns:p14="http://schemas.microsoft.com/office/powerpoint/2010/main" val="2544198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8E2ADA1-1FC2-4DAD-BCDF-EE40D7F0B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169" y="8464"/>
            <a:ext cx="5298830" cy="612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58ADB0F-7CD0-4941-8E37-E50E353CD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5" y="528931"/>
            <a:ext cx="6604985" cy="523220"/>
          </a:xfrm>
        </p:spPr>
        <p:txBody>
          <a:bodyPr>
            <a:noAutofit/>
          </a:bodyPr>
          <a:lstStyle/>
          <a:p>
            <a:pPr algn="ctr"/>
            <a:r>
              <a:rPr lang="es-ES_tradnl" sz="36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Instrucciones de la Reuni</a:t>
            </a:r>
            <a:r>
              <a:rPr lang="es-ES_tradnl" sz="3600" dirty="0"/>
              <a:t>ó</a:t>
            </a:r>
            <a:r>
              <a:rPr lang="es-ES_tradnl" sz="36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n</a:t>
            </a:r>
            <a:endParaRPr lang="es-MX" sz="3600" dirty="0">
              <a:latin typeface="Arial"/>
              <a:cs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C0DB98-204D-4EC8-BD74-A80C85E2C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240" y="1572617"/>
            <a:ext cx="6431928" cy="403650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es-ES_tradnl" sz="2800" dirty="0">
                <a:solidFill>
                  <a:schemeClr val="tx1"/>
                </a:solidFill>
                <a:latin typeface="Arial"/>
                <a:cs typeface="Arial"/>
              </a:rPr>
              <a:t>Apague (mute) su micrófono si no le toca hablar</a:t>
            </a:r>
            <a:endParaRPr lang="en-US" sz="2800" dirty="0"/>
          </a:p>
          <a:p>
            <a:pPr>
              <a:spcAft>
                <a:spcPts val="1200"/>
              </a:spcAft>
            </a:pPr>
            <a:r>
              <a:rPr lang="es-ES_tradnl" sz="2800" dirty="0">
                <a:latin typeface="Arial"/>
                <a:cs typeface="Arial"/>
              </a:rPr>
              <a:t>Únase a la reunión por video (si le es posible)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latin typeface="Arial"/>
                <a:cs typeface="Arial"/>
              </a:rPr>
              <a:t>Tome descansos si lo necesita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latin typeface="Arial"/>
                <a:cs typeface="Arial"/>
              </a:rPr>
              <a:t>Hable despacio</a:t>
            </a:r>
          </a:p>
          <a:p>
            <a:pPr fontAlgn="base"/>
            <a:r>
              <a:rPr lang="en-US" sz="2800" b="0" i="0" u="sng" dirty="0">
                <a:solidFill>
                  <a:srgbClr val="000000"/>
                </a:solidFill>
                <a:effectLst/>
                <a:latin typeface="Arial"/>
                <a:cs typeface="Arial"/>
                <a:hlinkClick r:id="rId4"/>
              </a:rPr>
              <a:t>safer@waterboards.ca.gov</a:t>
            </a:r>
            <a:endParaRPr lang="en-US" sz="2800" b="0" i="0" dirty="0">
              <a:effectLst/>
              <a:latin typeface="Arial"/>
              <a:cs typeface="Arial"/>
            </a:endParaRPr>
          </a:p>
          <a:p>
            <a:endParaRPr lang="es-MX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A654A88-58C8-4B73-9D29-CE8E9DD61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SAFER 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2F955C-C4A0-4168-84C7-D48ABBA36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44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2D59E-A751-486B-A66B-A79463B05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/>
              <a:t>    Agenda	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	</a:t>
            </a:r>
          </a:p>
        </p:txBody>
      </p:sp>
      <p:graphicFrame>
        <p:nvGraphicFramePr>
          <p:cNvPr id="9" name="Text Placeholder 2" descr="Hablaremos sobre la participacion comunitaria y la financiacion deO y M, luego descansaremos para almorzar.Despues del almuerzo, analizaremos la infraestructura, las actualizaciones, los comentarios y los proximos pasos.">
            <a:extLst>
              <a:ext uri="{FF2B5EF4-FFF2-40B4-BE49-F238E27FC236}">
                <a16:creationId xmlns:a16="http://schemas.microsoft.com/office/drawing/2014/main" id="{10CA5289-8273-4D84-A224-B677772CA00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02221400"/>
              </p:ext>
            </p:extLst>
          </p:nvPr>
        </p:nvGraphicFramePr>
        <p:xfrm>
          <a:off x="5403619" y="169737"/>
          <a:ext cx="6263640" cy="5998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B36A58F-4E01-4B2D-B028-8BB2F23CF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PROGRAMA SAFER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2F660-F30E-4F4D-B136-850EEEF30A06}"/>
              </a:ext>
            </a:extLst>
          </p:cNvPr>
          <p:cNvSpPr txBox="1"/>
          <p:nvPr/>
        </p:nvSpPr>
        <p:spPr>
          <a:xfrm>
            <a:off x="0" y="126124"/>
            <a:ext cx="230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74283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2D59E-A751-486B-A66B-A79463B05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208"/>
            <a:ext cx="10515600" cy="75247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"/>
                <a:cs typeface="Arial"/>
              </a:rPr>
              <a:t>Presentaciones y Actividad </a:t>
            </a:r>
            <a:r>
              <a:rPr lang="es-ES_tradnl" sz="3600" dirty="0">
                <a:latin typeface="Arial"/>
                <a:cs typeface="Arial"/>
              </a:rPr>
              <a:t>para Romper el Hielo 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2B34F-7A7F-4BC3-AA81-E825F3978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2494"/>
            <a:ext cx="7098792" cy="414832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es-ES_tradnl" sz="3200" b="1" dirty="0">
                <a:latin typeface="Arial"/>
                <a:cs typeface="Arial"/>
              </a:rPr>
              <a:t>Nombre </a:t>
            </a:r>
            <a:endParaRPr lang="es-ES_tradnl" sz="3200" dirty="0"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s-ES_tradnl" sz="3200" b="1" dirty="0">
                <a:latin typeface="Arial"/>
                <a:cs typeface="Arial"/>
              </a:rPr>
              <a:t>Afiliación</a:t>
            </a:r>
          </a:p>
          <a:p>
            <a:pPr>
              <a:spcAft>
                <a:spcPts val="1200"/>
              </a:spcAft>
            </a:pPr>
            <a:r>
              <a:rPr lang="es-ES_tradnl" sz="3200" b="1" dirty="0">
                <a:latin typeface="Arial"/>
                <a:cs typeface="Arial"/>
              </a:rPr>
              <a:t>Desde donde participa</a:t>
            </a:r>
          </a:p>
          <a:p>
            <a:pPr>
              <a:spcAft>
                <a:spcPts val="1200"/>
              </a:spcAft>
            </a:pPr>
            <a:r>
              <a:rPr lang="es-ES_tradnl" sz="3200" b="1" dirty="0">
                <a:latin typeface="Arial"/>
                <a:cs typeface="Arial"/>
              </a:rPr>
              <a:t>Su actividad favorita en el otoño o en el invierno</a:t>
            </a:r>
            <a:endParaRPr lang="es-ES_tradnl" sz="3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CF0CC-9556-46D9-9475-A48B77848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49179" cy="513347"/>
          </a:xfrm>
        </p:spPr>
        <p:txBody>
          <a:bodyPr/>
          <a:lstStyle/>
          <a:p>
            <a:fld id="{A15CFC30-E45D-4431-B46B-489B270F781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996A228-ACF1-4FBD-9BAD-DD5AFC06F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72897" y="1047177"/>
            <a:ext cx="3869924" cy="4148328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8E2A99B-DEEA-487A-9759-3B7E16A7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JUNTAS DEL AGUA DE CALIFORNIA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PROGRAMA SAFER</a:t>
            </a:r>
          </a:p>
        </p:txBody>
      </p:sp>
    </p:spTree>
    <p:extLst>
      <p:ext uri="{BB962C8B-B14F-4D97-AF65-F5344CB8AC3E}">
        <p14:creationId xmlns:p14="http://schemas.microsoft.com/office/powerpoint/2010/main" val="830577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a primera discusion cubre una estrategia de participacion y alcance propuesta para SAFER">
            <a:extLst>
              <a:ext uri="{FF2B5EF4-FFF2-40B4-BE49-F238E27FC236}">
                <a16:creationId xmlns:a16="http://schemas.microsoft.com/office/drawing/2014/main" id="{BEAD58B1-D5C4-4DEC-9EA3-2D7924294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" y="0"/>
            <a:ext cx="121870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C2D59E-A751-486B-A66B-A79463B05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0397" y="2422270"/>
            <a:ext cx="12187074" cy="1981072"/>
          </a:xfrm>
        </p:spPr>
        <p:txBody>
          <a:bodyPr>
            <a:noAutofit/>
          </a:bodyPr>
          <a:lstStyle/>
          <a:p>
            <a:pPr algn="r"/>
            <a:r>
              <a:rPr lang="en-US" sz="4400" dirty="0">
                <a:solidFill>
                  <a:srgbClr val="77CEEF"/>
                </a:solidFill>
                <a:latin typeface="Arial"/>
                <a:cs typeface="Arial"/>
              </a:rPr>
              <a:t>Discussion Session #1: </a:t>
            </a:r>
            <a:br>
              <a:rPr lang="en-US" sz="4400" dirty="0">
                <a:solidFill>
                  <a:srgbClr val="77CEEF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77CEEF"/>
                </a:solidFill>
                <a:latin typeface="Arial"/>
                <a:cs typeface="Arial"/>
              </a:rPr>
              <a:t>Proposed SAFER Outreach </a:t>
            </a:r>
            <a:br>
              <a:rPr lang="en-US" sz="3600" dirty="0">
                <a:solidFill>
                  <a:srgbClr val="77CEEF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77CEEF"/>
                </a:solidFill>
                <a:latin typeface="Arial"/>
                <a:cs typeface="Arial"/>
              </a:rPr>
              <a:t>and Engagement Strategy</a:t>
            </a:r>
            <a:endParaRPr lang="es-MX" sz="4400" dirty="0">
              <a:solidFill>
                <a:srgbClr val="77CEEF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CF0CC-9556-46D9-9475-A48B77848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59A034-B704-4749-AC7F-16F749E59B38}"/>
              </a:ext>
            </a:extLst>
          </p:cNvPr>
          <p:cNvSpPr txBox="1">
            <a:spLocks/>
          </p:cNvSpPr>
          <p:nvPr/>
        </p:nvSpPr>
        <p:spPr>
          <a:xfrm>
            <a:off x="-450397" y="-32388"/>
            <a:ext cx="12187074" cy="2637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A45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4400" dirty="0" err="1">
                <a:solidFill>
                  <a:schemeClr val="bg1"/>
                </a:solidFill>
                <a:latin typeface="Arial"/>
                <a:cs typeface="Arial"/>
              </a:rPr>
              <a:t>Sesión</a:t>
            </a: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US" sz="4400" dirty="0" err="1">
                <a:solidFill>
                  <a:schemeClr val="bg1"/>
                </a:solidFill>
                <a:latin typeface="Arial"/>
                <a:cs typeface="Arial"/>
              </a:rPr>
              <a:t>discusión</a:t>
            </a: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 #1: </a:t>
            </a:r>
            <a:b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3600" dirty="0" err="1">
                <a:solidFill>
                  <a:schemeClr val="bg1"/>
                </a:solidFill>
                <a:latin typeface="Arial"/>
                <a:cs typeface="Arial"/>
              </a:rPr>
              <a:t>Estrategia</a:t>
            </a: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 del </a:t>
            </a:r>
            <a:r>
              <a:rPr lang="en-US" sz="3600" dirty="0" err="1">
                <a:solidFill>
                  <a:schemeClr val="bg1"/>
                </a:solidFill>
                <a:latin typeface="Arial"/>
                <a:cs typeface="Arial"/>
              </a:rPr>
              <a:t>Programa</a:t>
            </a: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 SAFER 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para </a:t>
            </a:r>
            <a:r>
              <a:rPr lang="en-US" sz="3600" dirty="0" err="1">
                <a:solidFill>
                  <a:schemeClr val="bg1"/>
                </a:solidFill>
                <a:latin typeface="Arial"/>
                <a:cs typeface="Arial"/>
              </a:rPr>
              <a:t>Informar</a:t>
            </a: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 e </a:t>
            </a:r>
            <a:r>
              <a:rPr lang="en-US" sz="3600" dirty="0" err="1">
                <a:solidFill>
                  <a:schemeClr val="bg1"/>
                </a:solidFill>
                <a:latin typeface="Arial"/>
                <a:cs typeface="Arial"/>
              </a:rPr>
              <a:t>Involucrar</a:t>
            </a: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 a la </a:t>
            </a:r>
            <a:r>
              <a:rPr lang="en-US" sz="3600" dirty="0" err="1">
                <a:solidFill>
                  <a:schemeClr val="bg1"/>
                </a:solidFill>
                <a:latin typeface="Arial"/>
                <a:cs typeface="Arial"/>
              </a:rPr>
              <a:t>Comunidad</a:t>
            </a:r>
            <a:endParaRPr lang="es-MX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04C0628-0F54-46BC-93A8-3A0C32D44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CALIFORNIA WATER BOARDS/JUNTAS DEL AGUA DE CALIFORNIA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207149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5243-7AD8-465F-A3CC-B19C641F8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latin typeface="Arial"/>
                <a:cs typeface="Arial"/>
              </a:rPr>
              <a:t>BREAK/ </a:t>
            </a:r>
            <a:r>
              <a:rPr lang="en-US" sz="5400" dirty="0">
                <a:solidFill>
                  <a:srgbClr val="5994B5"/>
                </a:solidFill>
                <a:latin typeface="Arial"/>
                <a:cs typeface="Arial"/>
              </a:rPr>
              <a:t>DESCANSO</a:t>
            </a:r>
            <a:br>
              <a:rPr lang="en-US" sz="5400" dirty="0">
                <a:latin typeface="Arial"/>
                <a:cs typeface="Arial"/>
              </a:rPr>
            </a:br>
            <a:br>
              <a:rPr lang="en-US" sz="5400" dirty="0">
                <a:latin typeface="Arial"/>
                <a:cs typeface="Arial"/>
              </a:rPr>
            </a:br>
            <a:r>
              <a:rPr lang="en-US" sz="5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Be back at 11:14 / </a:t>
            </a:r>
            <a:r>
              <a:rPr lang="en-US" sz="5400" b="0" dirty="0" err="1">
                <a:solidFill>
                  <a:srgbClr val="5994B5"/>
                </a:solidFill>
                <a:latin typeface="Arial"/>
                <a:cs typeface="Arial"/>
              </a:rPr>
              <a:t>Regresaremos</a:t>
            </a:r>
            <a:r>
              <a:rPr lang="en-US" sz="5400" b="0" dirty="0">
                <a:solidFill>
                  <a:srgbClr val="5994B5"/>
                </a:solidFill>
                <a:latin typeface="Arial"/>
                <a:cs typeface="Arial"/>
              </a:rPr>
              <a:t> a la 11:14</a:t>
            </a:r>
            <a:br>
              <a:rPr lang="en-US" sz="5400" dirty="0">
                <a:latin typeface="Arial"/>
                <a:cs typeface="Arial"/>
              </a:rPr>
            </a:br>
            <a:br>
              <a:rPr lang="en-US" sz="5400" dirty="0">
                <a:latin typeface="Arial"/>
                <a:cs typeface="Arial"/>
              </a:rPr>
            </a:br>
            <a:endParaRPr lang="en-US" sz="54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5D972E-CDD4-4EE0-9C0D-6F1435EF0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0AEF6DE-39B8-454B-A60D-3164F5A38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CALIFORNIA WATER BOARDS/JUNTAS DEL AGUA DE CALIFORNIA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07241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slides.pptx" id="{D19092ED-CF3C-41A9-A920-5466ADCE7D9B}" vid="{1F01FAC9-64E3-4430-8637-095864E45ADE}"/>
    </a:ext>
  </a:extLst>
</a:theme>
</file>

<file path=ppt/theme/theme2.xml><?xml version="1.0" encoding="utf-8"?>
<a:theme xmlns:a="http://schemas.openxmlformats.org/drawingml/2006/main" name="EFC Ne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ockwell and Tw Cen MT">
      <a:majorFont>
        <a:latin typeface="Rockwell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D756104-E490-413A-9814-B69C64E049E3}" vid="{15C793F5-F0FB-4C17-8A76-BAAA68DF722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51dfaa3-aae8-4c03-b90c-7dd4a6526d0d">
      <UserInfo>
        <DisplayName>Ortiz, Michael@Waterboards</DisplayName>
        <AccountId>9931</AccountId>
        <AccountType/>
      </UserInfo>
      <UserInfo>
        <DisplayName>Karkoski, Joe@Waterboards</DisplayName>
        <AccountId>1462</AccountId>
        <AccountType/>
      </UserInfo>
      <UserInfo>
        <DisplayName>Altevogt, Andrew@Waterboards</DisplayName>
        <AccountId>850</AccountId>
        <AccountType/>
      </UserInfo>
      <UserInfo>
        <DisplayName>Ford, Amanda@Waterboards</DisplayName>
        <AccountId>8253</AccountId>
        <AccountType/>
      </UserInfo>
      <UserInfo>
        <DisplayName>Vasquez-Rodriguez, Itzel@Waterboards</DisplayName>
        <AccountId>8254</AccountId>
        <AccountType/>
      </UserInfo>
      <UserInfo>
        <DisplayName>Abhold, Kristyn@Waterboards</DisplayName>
        <AccountId>8380</AccountId>
        <AccountType/>
      </UserInfo>
      <UserInfo>
        <DisplayName>Yonamine, Haydee@Waterboards</DisplayName>
        <AccountId>9942</AccountId>
        <AccountType/>
      </UserInfo>
      <UserInfo>
        <DisplayName>Firestone, Laurel@Waterboards</DisplayName>
        <AccountId>5392</AccountId>
        <AccountType/>
      </UserInfo>
      <UserInfo>
        <DisplayName>Tailor, Bansari N.@Waterboards</DisplayName>
        <AccountId>8512</AccountId>
        <AccountType/>
      </UserInfo>
      <UserInfo>
        <DisplayName>Albrecht, Jeffrey@Waterboards</DisplayName>
        <AccountId>983</AccountId>
        <AccountType/>
      </UserInfo>
      <UserInfo>
        <DisplayName>Frederick, Michelle@Waterboards</DisplayName>
        <AccountId>2005</AccountId>
        <AccountType/>
      </UserInfo>
      <UserInfo>
        <DisplayName>Hartridge, Anne@Waterboards</DisplayName>
        <AccountId>395</AccountId>
        <AccountType/>
      </UserInfo>
      <UserInfo>
        <DisplayName>Nick, Julia@Waterboards</DisplayName>
        <AccountId>3189</AccountId>
        <AccountType/>
      </UserInfo>
      <UserInfo>
        <DisplayName>Oaxaca, Jasmine@Waterboards</DisplayName>
        <AccountId>589</AccountId>
        <AccountType/>
      </UserInfo>
      <UserInfo>
        <DisplayName>Renteria, Adriana@Waterboards</DisplayName>
        <AccountId>8330</AccountId>
        <AccountType/>
      </UserInfo>
      <UserInfo>
        <DisplayName>Bean, Jessica@Waterboards</DisplayName>
        <AccountId>364</AccountId>
        <AccountType/>
      </UserInfo>
      <UserInfo>
        <DisplayName>Hillman, Ted@Waterboards</DisplayName>
        <AccountId>19779</AccountId>
        <AccountType/>
      </UserInfo>
      <UserInfo>
        <DisplayName>Wetzel, Jeff@Waterboards</DisplayName>
        <AccountId>1339</AccountId>
        <AccountType/>
      </UserInfo>
      <UserInfo>
        <DisplayName>Bojack, Douglas@Waterboards</DisplayName>
        <AccountId>18313</AccountId>
        <AccountType/>
      </UserInfo>
      <UserInfo>
        <DisplayName>Tran, Tien@Waterboards</DisplayName>
        <AccountId>16327</AccountId>
        <AccountType/>
      </UserInfo>
      <UserInfo>
        <DisplayName>WB-OPP-SAFER</DisplayName>
        <AccountId>12949</AccountId>
        <AccountType/>
      </UserInfo>
      <UserInfo>
        <DisplayName>Marquez, Viviana@Waterboards</DisplayName>
        <AccountId>17453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16CE897D3D3243A3E6D92A1E0A1DC0" ma:contentTypeVersion="11" ma:contentTypeDescription="Create a new document." ma:contentTypeScope="" ma:versionID="022d20ec531477b36bea2233622a65c1">
  <xsd:schema xmlns:xsd="http://www.w3.org/2001/XMLSchema" xmlns:xs="http://www.w3.org/2001/XMLSchema" xmlns:p="http://schemas.microsoft.com/office/2006/metadata/properties" xmlns:ns2="6c42e5ae-1fbc-455d-af6c-2a4a5ed26fa3" xmlns:ns3="851dfaa3-aae8-4c03-b90c-7dd4a6526d0d" targetNamespace="http://schemas.microsoft.com/office/2006/metadata/properties" ma:root="true" ma:fieldsID="18165c8fc5f1a124b8e1eab77c5286e8" ns2:_="" ns3:_="">
    <xsd:import namespace="6c42e5ae-1fbc-455d-af6c-2a4a5ed26fa3"/>
    <xsd:import namespace="851dfaa3-aae8-4c03-b90c-7dd4a6526d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42e5ae-1fbc-455d-af6c-2a4a5ed26f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dfaa3-aae8-4c03-b90c-7dd4a6526d0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AW xmlns="http://www.net-centric.com/PAWPP">
  <Shape xmlns="" ID="Km770kSMXjC0ue8Ebhf5rjhxcXw=" pdftag="H2" isBookmarkSet="no" bookmark="yes" Order="_x0031_"/>
  <Shape xmlns="" ID="XsO1SQofq20Y/KvkfiBUd9ILnWE=" pdftag="P" isBookmarkSet="no" Order="_x0032_"/>
  <Shape xmlns="" ID="NOxCZQzmL15OC3AeFjt+ysLd9BE=" pdftag="_x005B_Artifact_x005D_" isBookmarkSet="no" bookmark="no" Order="_x002D_1"/>
  <Shape xmlns="" ID="dWAf+HR0iN+lQghX3MIqQSjJfuU=" isBookmarkSet="no" Order="_x0034_" formula="no" inline="no" validate="no" pdftag="_x005B_Artifact_x005D_" artifact="_x0031_"/>
  <Shape xmlns="" ID="SXFcTK5LXb/k9ZznHzq/QAw05uk=" pdftag="P" isBookmarkSet="no" Order="_x0033_"/>
  <Shape xmlns="" ID="u2x9om4q8RMq37B/o610v1P0WWA=" pdftag="Figure" isBookmarkSet="no" Order="_x0035_" artifact="_x0031_" validate="no"/>
  <Shape xmlns="" ID="32HWeUFhaPujUYJ7uMIyOq5y4KA=" pdftag="Figure" isBookmarkSet="no" Order="_x0036_" artifact="_x0031_" validate="no"/>
  <HyperLink xmlns="" ID="FMM6bSvuvPcjG2aNxgSPnUkOGtQ=-1040018033124.3_166.308" plainAltText="https:_x002F__x002F_video.calepa.ca.gov_x002F_"/>
  <HyperLink xmlns="" ID="FMM6bSvuvPcjG2aNxgSPnUkOGtQ=-1067741621168.485_281.348" plainAltText="SAFER_x0040_waterboards.ca.gov"/>
  <HyperLink xmlns="" ID="0v0HgGfl2lzvdS5kVyTWo1uHuSk=195232215561.51811_356.6281" plainAltText="safer_x0040_waterboards.ca.gov"/>
  <HyperLink xmlns="" ID="iNmXz2DuvfD0Ig5cdxP53mWo6ko=-1040018033124.3_213.2295" plainAltText="https:_x002F__x002F_video.calepa.ca.gov_x002F_"/>
  <HyperLink xmlns="" ID="iNmXz2DuvfD0Ig5cdxP53mWo6ko=-1067741621164.36_301.8695" plainAltText="SAFER_x0040_waterboards.ca.gov"/>
  <HyperLink xmlns="" ID="g7k3m2aV7k8TL3pl0G01RS7TSNI=-1040018033124.3_166.308" plainAltText="https:_x002F__x002F_video.calepa.ca.gov_x002F_"/>
  <HyperLink xmlns="" ID="g7k3m2aV7k8TL3pl0G01RS7TSNI=-1067741621164.36_281.348" plainAltText="SAFER_x0040_waterboards.ca.gov"/>
  <Shape xmlns="" ID="3SHqSm6MZFeqOOrij/TIpyM5Wcw=" pdftag="" Order="_x0031_"/>
  <Shape xmlns="" ID="gHZIUQQyA1+waS/p8j9Ddb9Ch1Y=" pdftag="" Order="_x0032_"/>
  <Shape xmlns="" ID="FMM6bSvuvPcjG2aNxgSPnUkOGtQ=" pdftag="" Order="_x0035_"/>
  <Shape xmlns="" ID="QS2JVyE/Fa8jLz7kmSwELsRzlcI=" pdftag="" Order="_x0034_"/>
  <Shape xmlns="" ID="0CTjd2RF9/UpXtuJ5maSmFOCOKk=" pdftag="" Order="_x0033_" artifact="_x0031_" validate="no"/>
  <Shape xmlns="" ID="d2LaK07rPSSPIoszcWfcTLeNF6Y=" pdftag="" Order="_x0037_" artifact="_x0031_" validate="no"/>
  <Shape xmlns="" ID="m/BGYlXPnavpZ4fdaD6PEkBTIGc=" pdftag="" Order="_x0036_"/>
  <Shape xmlns="" ID="gDwcGSBIv5SUCXR3c3Cr1M8+H7I=" formula="no" inline="no" isBookmarkSet="no" bookmark="no" pdftag="Figure" artifact="_x0030_" Lang="" Order="_x0032_" validate="no"/>
  <Shape xmlns="" ID="15a3qDSYHrxvbcdeRtOf37JWQA4=" isBookmarkSet="no" pdftag="H2" artifact="_x0030_" bookmark="yes" Order="_x0031_"/>
  <Shape xmlns="" ID="iiLpcsI/0Es4yGDKxya3UIuzMp8=" pdftag="H2" isBookmarkSet="no" bookmark="yes" Order="_x0033_"/>
  <Shape xmlns="" ID="26JfqcF0y8krxgvwJP8+wi4VQGs=" pdftag="" Order="_x0034_" artifact="_x0031_" validate="no"/>
  <Shape xmlns="" ID="+OlrksgAvu6pVSfuGVBhfjYKjTw=" pdftag="" Order="_x0031_" artifact="_x0031_" validate="no"/>
  <Shape xmlns="" ID="sPelDGcgdsjkKRAVqDhxR2GTxes=" pdftag="" Order="_x0032_"/>
  <Shape xmlns="" ID="FF6LglJBbj0Na1z/e4ikDUT0rK0=" pdftag="" Order="_x0033_" artifact="_x0030_" validate="no"/>
  <Shape xmlns="" ID="5gebJ0zlOU8y/6SQjMNJ3xHmGHA=" pdftag="" Order="_x0034_" artifact="_x0031_" validate="no"/>
  <Shape xmlns="" ID="FjG84JpZCi0UAolPsiZH4zwWUK4=" pdftag="" Order="_x0032_" artifact="_x0031_" validate="no"/>
  <Shape xmlns="" ID="NWElLtZQ3IpcyOdNAcsah4Vxyiw=" pdftag="" Order="_x0033_"/>
  <Shape xmlns="" ID="dV4i0p+Z4fdCcXDTQovH/53OD9Y=" pdftag="" Order="_x0031_" artifact="_x0030_" validate="no"/>
  <Shape xmlns="" ID="WbnTf50BdC8K6zmDekgMtPlsJs4=" pdftag="" Order="_x0034_"/>
  <Shape xmlns="" ID="6Lr3Acy76aZA30O/ZG1FLo3Sz8A=" pdftag="" Order="_x0035_" artifact="_x0031_" validate="no"/>
  <Shape xmlns="" ID="CAk5+cSYcpWTxo6jABkt4RLz49g=" pdftag="" Order="_x0031_" artifact="_x0031_" validate="no"/>
  <Shape xmlns="" ID="SeLZXgxk4pDkQBgzXsTz8k8Qxrw=" pdftag="" Order="_x0032_"/>
  <Shape xmlns="" ID="0v0HgGfl2lzvdS5kVyTWo1uHuSk=" pdftag="" Order="_x0033_"/>
  <Shape xmlns="" ID="tdrLm9otaIn/jQKKGvp5AjTAVF4=" pdftag="" Order="_x0034_" artifact="_x0031_" validate="no"/>
  <Shape xmlns="" ID="3gvR1vJufI6yrJFYFU67ISwNfvw=" pdftag="H2" isBookmarkSet="no" bookmark="yes" Order="_x0031_"/>
  <Shape xmlns="" ID="30fk8vFzKdtodUn8wUCoIojQ8A0=" pdftag="" Order="_x0033_"/>
  <Shape xmlns="" ID="Gaa/EFZV2qkaVQDL8XfO2OEPaBA=" Order="_x0031_" pdftag="_x005B_Artifact_x005D_" isBookmarkSet="no" bookmark="no"/>
  <Shape xmlns="" ID="pGcFO7KJI1bxgtAitZff4wjqWpA=" pdftag="" Order="_x0034_" artifact="_x0031_" validate="no"/>
  <Shape xmlns="" ID="YHu//JArIuJxOPzz+Ir5nmnGL04=" pdftag="" Order="_x0033_"/>
  <Shape xmlns="" ID="zcO7Txqb1dhi/065sLl6QEAJ6WY=" pdftag="" Order="_x0031_" artifact="_x0031_" validate="no"/>
  <Shape xmlns="" ID="LSMVX4Y7GV8WXiit1bbfxI9MlZc=" pdftag="" Order="_x0035_"/>
  <Shape xmlns="" ID="8Ud7kxZUwwdv4bgywOEXllo1eig=" pdftag="" Order="_x0034_" artifact="_x0031_" validate="no"/>
  <Shape xmlns="" ID="yZ47BmX0NcsV2EywarBhKInBOaY=" pdftag="" Order="_x0032_" artifact="_x0031_" validate="no"/>
  <Shape xmlns="" ID="GCEtqdDeM20j68HvuAR2JNPOSto=" pdftag="" Order="_x0032_"/>
  <Shape xmlns="" ID="TqGwI5UbF5MEqGjMsHH6ae1JVdk=" pdftag="" Order="_x0034_"/>
  <Shape xmlns="" ID="6rN0UoYxFuChFZOQo04vIn9Bo68=" pdftag="" Order="_x0031_"/>
  <Shape xmlns="" ID="xpPkHhYr19wi055VeRfAc74DyeE=" pdftag="" Order="_x0035_" artifact="_x0031_" validate="no"/>
  <Shape xmlns="" ID="nUizXlTukF213TvrwXrbmshV+1M=" pdftag="" Order="_x0033_" artifact="_x0030_" validate="no"/>
  <Shape xmlns="" ID="cZmHBzAaYqjMhkUB4LAFgOqDN2U=" pdftag="" Order="_x0031_" artifact="_x0031_" validate="no"/>
  <Shape xmlns="" ID="LvH8PbSb9EL5Kzpjix6X99p5P3g=" pdftag="" Order="_x0032_"/>
  <Shape xmlns="" ID="tsRa9X5Z1EM50rNruzyRF6O5NjA=" pdftag="" Order="_x0033_" artifact="_x0031_" validate="no"/>
  <Shape xmlns="" ID="Vy6qr+6MIvsqmE8TVl9t2Sd+Snc=" pdftag="" Order="_x0033_"/>
  <Shape xmlns="" ID="oKv97iXNGPejqEBzFnD/SjEiYi8=" pdftag="" Order="_x0032_"/>
  <Shape xmlns="" ID="y8OUN8dC9OpG3YykQ9SIn1rd04A=" pdftag="" Order="_x0031_" artifact="_x0031_" validate="no"/>
  <Shape xmlns="" ID="PD4718cTD834zDSsz9YWfkPlEg0=" pdftag="" Order="_x0034_"/>
  <Shape xmlns="" ID="aNgUF9vnswju6ZBDQ3xQkSDpcuM=" pdftag="" Order="_x0035_"/>
  <Shape xmlns="" ID="UMAIWoRUaCSvhmDqDd8HMqKmA5Q=" Order="_x0031_" pdftag="_x005B_Artifact_x005D_" isBookmarkSet="no" bookmark="no"/>
  <Shape xmlns="" ID="vCO1+SWQYTfCV/fQLzxPeTU+x84=" pdftag="" Order="_x0032_"/>
  <Shape xmlns="" ID="ATUf8ZcL2ydeRqjLP94B6JBTKuw=" pdftag="" Order="_x0035_"/>
  <Shape xmlns="" ID="oKyc48C5DyQ7B0sEcTLN1dSDei8=" pdftag="" Order="_x0033_"/>
  <Shape xmlns="" ID="rQlR7egcmVcG/FeGzWTURum5Qus=" pdftag="" Order="_x0034_"/>
  <Shape xmlns="" ID="VHzK1IT00Am8We/T7EmTfg+feSM=" pdftag="Figure" Order="_x0031_" artifact="_x0031_" validate="no"/>
  <Shape xmlns="" ID="Q7hFPwBDP9sexwJY2fOn3VMIo14=" pdftag="" Order="_x0032_"/>
  <Shape xmlns="" ID="cB46xdDgwHq38TBZF3uSsLyXotg=" pdftag="" Order="_x0033_"/>
  <Shape xmlns="" ID="8Hd1/SUyd4lyUCYOKCFhnZj9nb0=" pdftag="" Order="_x0036_" artifact="_x0030_" validate="no"/>
  <Shape xmlns="" ID="nyVrLudUuX4bqWiFyyB5YVa5e1Y=" pdftag="" Order="_x0031_2"/>
  <Shape xmlns="" ID="/AQwjyOc3K09puvSD6hi3yD1SBI=" pdftag="" Order="_x0031_1" artifact="_x0031_" validate="no"/>
  <Shape xmlns="" ID="K/IEsO8O+PJOe5ZBxKUlAPyqoos=" pdftag="" Order="_x0031_0"/>
  <Shape xmlns="" ID="Ypguw08i3uYwmEz3lfUeJ+eDXUM=" pdftag="" Order="_x0031_3"/>
  <Shape xmlns="" ID="t4ZeMdGWzgtF+tJAzzNkwaZj9c0=" pdftag="" Order="_x0038_" artifact="_x0031_" validate="no"/>
  <Shape xmlns="" ID="PRqDX0BqTALqNH9BUkvPTTh6Rok=" pdftag="" Order="_x0039_"/>
  <Shape xmlns="" ID="0il1iDrof+s+XHJi/QR5jH7xrOM=" pdftag="" Order="_x0034_" artifact="_x0031_" validate="no"/>
  <Shape xmlns="" ID="HmsvOK3Og7P1nSnslL4OwtJjFhc=" pdftag="" Order="_x0035_"/>
  <Shape xmlns="" ID="aS1ICVB9Yhkz1sy2Ao1CdxEZp7k=" pdftag="" Order="_x0037_"/>
  <Shape xmlns="" ID="6N6VnGSQ/bgapKE2y4h4k1bimx4=" pdftag="" Order="_x0031_4"/>
  <Shape xmlns="" ID="jL3klYLbB8WFkAyhT/rRhZ+ffeY=" pdftag="" Order="_x0031_"/>
  <Shape xmlns="" ID="w3/MuMvp8pXGTdFh4BE4pGeqnME=" pdftag="" Order="_x0032_"/>
  <Shape xmlns="" ID="pJW1HD7g6Hiy/rPRYmFnt910ifA=" pdftag="" Order="_x0033_"/>
  <Shape xmlns="" ID="3PAD1qgdeXTw/XXyim4dmoSXO5s=" pdftag="" Order="_x0034_"/>
  <Shape xmlns="" ID="6b7aOQbsaHGfy/J3LDkklHQAlE4=" pdftag="" Order="_x0031_"/>
  <Shape xmlns="" ID="rTOkB3BbL7iV8oDSbqHJuvGewjk=" pdftag="" Order="_x0032_"/>
  <Shape xmlns="" ID="Q17lsBtBmX7jSu9J1VudpqtvcwI=" pdftag="" Order="_x0033_" artifact="_x0030_" validate="no"/>
  <Shape xmlns="" ID="iYEhTlgvpzT8snMTfBld3nwf+/I=" pdftag="" Order="_x0034_"/>
  <Shape xmlns="" ID="q0uKJLseyUMS4hTj0ZVwsbPc+5s=" pdftag="" Order="_x0035_"/>
  <Shape xmlns="" ID="moA0L8v5i8QV5HqSFhxoJWRi3Cg=" pdftag="" Order="_x0031_"/>
  <Shape xmlns="" ID="KNdNN4W0UzJPll2zEd9Jg3RuDOs=" pdftag="H2" isBookmarkSet="no" bookmark="yes" Order="_x0031_"/>
  <Shape xmlns="" ID="bk9SQUKxNYJKyWAQWcq0P4JZBMo=" pdftag="" Order="_x0033_" artifact="_x0030_" validate="no"/>
  <Shape xmlns="" ID="tx/yzXqKGqVNUrJ+DWFpgYMo28E=" pdftag="" Order="_x0034_"/>
  <Shape xmlns="" ID="Pt/Z41mf+4hM6kzUCixmzgYb5sI=" pdftag="" Order="_x0035_"/>
  <Shape xmlns="" ID="OWoBEHkseoA/f/RjybreuxIUkwI=" pdftag="" Order="_x0036_"/>
  <Shape xmlns="" ID="16t/gEanS3FjR8Lf45Jp5fxEg9k=" pdftag="" Order="_x0037_"/>
  <Shape xmlns="" ID="/fbkk1FIjYSnhAVXTaai1S4iFH8=" pdftag="" Order="_x0039_"/>
  <Shape xmlns="" ID="gGag9qedOnkRaq/zLbqWWATkSMk=" pdftag="" Order="_x0038_"/>
  <Shape xmlns="" ID="UfFvb7Qw7lgM3bUDhFfSMwKOrcw=" pdftag="" Order="_x0031_0"/>
  <Shape xmlns="" ID="EUivSl2g/BBw0CWvDyoaGguAWSY=" pdftag="" Order="_x0033_"/>
  <Shape xmlns="" ID="oeQe+1YQi7kNVYMRzS96bIjcM3E=" pdftag="" Order="_x0031_" artifact="_x0031_" validate="no"/>
  <Shape xmlns="" ID="O0A2HS9C7lvpSXsfWf/DxsPxDhI=" pdftag="" Order="_x0034_" artifact="_x0031_" validate="no"/>
  <Shape xmlns="" ID="fJ4EuOTc+4TtyknaLrsKDVMzfMg=" pdftag="" Order="_x0032_"/>
  <Shape xmlns="" ID="zMmazAYu5CAu+FB11UoDReB+zEU=" pdftag="" Order="_x0036_" artifact="_x0030_" validate="no"/>
  <Shape xmlns="" ID="qhkWiPHwXVncu3CAtk7WQexriD4=" pdftag="" Order="_x0035_"/>
  <Shape xmlns="" ID="we3qtYeAmdKJoFVbZ6wwlqJGqt0=" pdftag="" Order="_x0039_" artifact="_x0031_" validate="no"/>
  <Shape xmlns="" ID="Yxidi144TAasUY46E1jp70uF5eU=" pdftag="" Order="_x0038_" artifact="_x0031_" validate="no"/>
  <Shape xmlns="" ID="lrMt+co3okkEJmNBUVCUYYa2qJQ=" pdftag="" Order="_x0037_" artifact="_x0030_" validate="no"/>
  <Shape xmlns="" ID="Pd6lSX15XsOAnsf5w7/N7mQA5so=" pdftag="" Order="_x0031_" artifact="_x0031_" validate="no"/>
  <Shape xmlns="" ID="BHQnztIF1c2+2j+ioztzJ7VXxg4=" pdftag="" Order="_x0032_"/>
  <Shape xmlns="" ID="DtMHBw+4A3VlFrjVMR1StGziADM=" pdftag="" Order="_x0033_" artifact="_x0031_" validate="no"/>
  <Shape xmlns="" ID="8dPvCjimYhnz3kyLFGGXXCOCtIs=" pdftag="" Order="_x0032_"/>
  <Shape xmlns="" ID="0hERovrS/rXM8LbA8/XaLhH+0Mo=" Order="_x0031_" pdftag="_x005B_Artifact_x005D_" isBookmarkSet="no" bookmark="no"/>
  <Shape xmlns="" ID="DvtTOr4eoOepViqNxeq1L2vO3kc=" pdftag="" Order="_x0036_" artifact="_x0031_" validate="no"/>
  <Shape xmlns="" ID="5sRkEziX6b0jaV3vBxZfI5EG2bA=" pdftag="" Order="_x0033_" artifact="_x0031_" validate="no"/>
  <Shape xmlns="" ID="cFyeWK7/VpdwMMic0hMUxlN7orU=" pdftag="" Order="_x0034_" artifact="_x0031_" validate="no"/>
  <Shape xmlns="" ID="XgvyOOmWkZ3dSGAgf9hhrfuILLE=" pdftag="" Order="_x0035_" artifact="_x0031_" validate="no"/>
  <Shape xmlns="" ID="nbwNZq4IGZ8K/OL+wCOgbGe0HK8=" pdftag="" Order="_x0033_"/>
  <Shape xmlns="" ID="d+90AXLE2/mZ66P4QeAKjdBCkbA=" pdftag="" Order="_x0031_"/>
  <Shape xmlns="" ID="lrXgQ5cWlLSY7dF+MU2R/KQiiiU=" pdftag="" Order="_x0034_" artifact="_x0031_" validate="no"/>
  <Shape xmlns="" ID="qxWBQ/9XXRxVC9ZGpRp//PPyAzI=" pdftag="" Order="_x0032_"/>
  <Shape xmlns="" ID="37t0r2f37SKyKvFhQ7QRMwAVWr4=" pdftag="" Order="_x0033_"/>
  <Shape xmlns="" ID="Kt86NkYy8LZ8hzqt5kH/bOK1R1U=" pdftag="" Order="_x0032_"/>
  <Shape xmlns="" ID="U42Yj1zqKBzjVThfrjRQpLc5Uro=" pdftag="" Order="_x0031_"/>
  <Shape xmlns="" ID="W8pQ6CjQdDGtvoaI1RIut2idixs=" pdftag="" Order="_x0033_"/>
  <Shape xmlns="" ID="23meWDifmawk9BwUGJPwi4b+EGQ=" Order="_x0031_" pdftag="_x005B_Artifact_x005D_" isBookmarkSet="no" bookmark="no"/>
  <Shape xmlns="" ID="F4za9LIO2fBvslFch1PHjLA8CzQ=" pdftag="Figure" Order="_x0034_" artifact="_x0031_" validate="no"/>
  <Shape xmlns="" ID="CK8Mh7tBS8EZmPOyh/oqyHA4Npw=" pdftag="" Order="_x0031_"/>
  <Shape xmlns="" ID="RW5C/leAbVtCYYuFvuYiKEnlqKU=" pdftag="" Order="_x0036_"/>
  <Shape xmlns="" ID="z9TLLFajVrS/V5vfzPvh+kRBm2M=" pdftag="" Order="_x0037_" artifact="_x0031_" validate="no"/>
  <Shape xmlns="" ID="IoLyLGoBFptDWHyUXL+YpQi7m00=" pdftag="" Order="_x0035_" artifact="_x0031_" validate="no"/>
  <Shape xmlns="" ID="i8H4NuQgK52M9tV6b9wxN1sQ1fI=" pdftag="" Order="_x0033_"/>
  <Shape xmlns="" ID="IWUjb/wAmF1CxMiiSj4MhgA/gV0=" pdftag="" Order="_x0031_" artifact="_x0031_" validate="no"/>
  <Shape xmlns="" ID="eeoieQFKEhrOODDxK++c4N4KmnA=" pdftag="" Order="_x0034_" artifact="_x0031_" validate="no"/>
  <Shape xmlns="" ID="Swsx+vRiAEpQjTrPCA4YKmZYOWI=" pdftag="" Order="_x0032_"/>
  <Shape xmlns="" ID="bkH6tMPrdJfkHQTWyFoK3rHSmAo=" pdftag="" Order="_x0036_" artifact="_x0030_" validate="no"/>
  <Shape xmlns="" ID="cDBYUaQzuEFQpuXtS58WbkgybKI=" pdftag="" Order="_x0035_"/>
  <Shape xmlns="" ID="Cs9pqyYJM7ND43yaA5GlU4sKMb8=" pdftag="" Order="_x0039_" artifact="_x0031_" validate="no"/>
  <Shape xmlns="" ID="OJvMKAVDXd3fEMWf6cX7H9URzYE=" pdftag="" Order="_x0038_" artifact="_x0031_" validate="no"/>
  <Shape xmlns="" ID="w8BvB+IkoCgvXtPOL5NaaJw6+54=" pdftag="" Order="_x0037_" artifact="_x0030_" validate="no"/>
  <Shape xmlns="" ID="QV1E62g2Ot0IGBcvsHcHlw83DhM=" pdftag="" Order="_x0031_"/>
  <Shape xmlns="" ID="AXpT7ZYYWXojW8Epl3xnn2A7JZU=" pdftag="" Order="_x0032_" artifact="_x0031_" validate="no"/>
  <Shape xmlns="" ID="ev5E2q+2yek3R+rV8bTBLY6n58U=" pdftag="" Order="_x0031_" artifact="_x0031_" validate="no"/>
  <Shape xmlns="" ID="iCaRCSh5OGfODdXHDVuVzRKSjk8=" pdftag="" Order="_x0032_"/>
  <Shape xmlns="" ID="uhuONxpUZs+oAGkURsNzMuAqxz8=" pdftag="" Order="_x0033_" artifact="_x0031_" validate="no"/>
  <Shape xmlns="" ID="VKc1njzkdOrRaK+FFMkf7+0/F5w=" pdftag="" Order="_x0032_"/>
  <Shape xmlns="" ID="MCWwzLb3dQ0nKBEaWFKGoDWsGI4=" pdftag="" Order="_x0033_"/>
  <Shape xmlns="" ID="mWFJTEDIhfP8ZFGOCA0aHLh9ZDE=" pdftag="" Order="_x0031_"/>
  <Shape xmlns="" ID="Qvti5RkjUhGLLUiNTpGMweZ7gi8=" pdftag="" Order="_x0034_" artifact="_x0031_" validate="no"/>
  <Shape xmlns="" ID="dxq+pjBpOKYajILmC3k/exs21NA=" pdftag="" Order="_x0032_"/>
  <Shape xmlns="" ID="Xwg9I5tyXgWdbLfLYRFYjDIkm5M=" pdftag="" Order="_x0033_"/>
  <Shape xmlns="" ID="1tiFr2hIKC3jJg3l9VNSD06pKdc=" pdftag="" Order="_x0031_"/>
  <Shape xmlns="" ID="hXsQ4cNjdk5BTs3BN46kqW25J4s=" pdftag="" Order="_x0034_" artifact="_x0031_" validate="no"/>
  <Shape xmlns="" ID="DHcZf7X2BAuN0N7y79E3FLVEKqY=" pdftag="" Order="_x0031_" artifact="_x0031_" validate="no"/>
  <Shape xmlns="" ID="E8mroO0XFrRiHhy8MOySF7chdVA=" pdftag="" Order="_x0032_"/>
  <Shape xmlns="" ID="kExvsbLHXCe66K/WPH5HiolFGtY=" pdftag="" Order="_x0033_" artifact="_x0031_" validate="no"/>
  <Shape xmlns="" ID="sjmoKFJ7sEF7C+9Sq/qe1XXukv4=" pdftag="" Order="_x0032_"/>
  <Shape xmlns="" ID="TK6pgw5Zv8fcUHWuPQN5ye7uRQI=" Order="_x0031_" pdftag="_x005B_Artifact_x005D_" isBookmarkSet="no" bookmark="no"/>
  <Shape xmlns="" ID="8BChBFWEA+t9E8xaprY3Ri/yb4Q=" pdftag="" Order="_x0036_" artifact="_x0031_" validate="no"/>
  <Shape xmlns="" ID="HgTTvqp9/rbz92QaWcVoWzL9v2M=" pdftag="" Order="_x0033_" artifact="_x0031_" validate="no"/>
  <Shape xmlns="" ID="FrOA/j+zqkPDTKU0vwBv2JYGR6g=" pdftag="" Order="_x0034_" artifact="_x0031_" validate="no"/>
  <Shape xmlns="" ID="/Hrxo1SlrpIOvoTVvdEdNGkj70Y=" pdftag="" Order="_x0035_" artifact="_x0031_" validate="no"/>
  <Shape xmlns="" ID="M9IsgYI/Hk+SgIX91RAdgSobv/E=" pdftag="" Order="_x0032_"/>
  <Shape xmlns="" ID="h+3dPQ3QNQ8Qrtag9HuabCylA/4=" pdftag="" Order="_x0033_"/>
  <Shape xmlns="" ID="CJig3mIb+hcwEFTkm9CcO5RBXlk=" pdftag="" Order="_x0031_"/>
  <Shape xmlns="" ID="yr52oELLD+e9MHk92xqvXzhAnxM=" pdftag="" Order="_x0034_" artifact="_x0031_" validate="no"/>
  <Shape xmlns="" ID="aOGadspcyjxZGjVTUCqKDfSR30k=" pdftag="" Order="_x0031_" artifact="_x0031_" validate="no"/>
  <Shape xmlns="" ID="+CbWbNk4cWa2Re2QypTgoGixneY=" pdftag="" Order="_x0032_"/>
  <Shape xmlns="" ID="eOvxLZfD1IxuUXf/E2fwBif3woQ=" pdftag="" Order="_x0033_" artifact="_x0031_" validate="no"/>
  <Shape xmlns="" ID="VP3pdouIrgA/ePnVFAm6Y30hbdI=" pdftag="" Order="_x0032_"/>
  <Shape xmlns="" ID="oTza0fvD+/bGr8l/Ixlf/cgZahg=" pdftag="" Order="_x0033_"/>
  <Shape xmlns="" ID="scYVJReC0EYXqo4ZETOHMOUacSc=" pdftag="" Order="_x0031_"/>
  <Shape xmlns="" ID="OVz2DW83LcGXDnO9qrLleFxb0w4=" pdftag="" Order="_x0034_" artifact="_x0031_" validate="no"/>
  <Shape xmlns="" ID="zjvnqiqIET4m86gA+XZ5nHbRfqI=" pdftag="" Order="_x0031_" artifact="_x0031_" validate="no"/>
  <Shape xmlns="" ID="vRYlCEbgKotTkDt7e15H2546W4g=" pdftag="" Order="_x0032_"/>
  <Shape xmlns="" ID="D/JsNG0hif3wfB2zJ1UAFiUGkRQ=" pdftag="" Order="_x0033_" artifact="_x0031_" validate="no"/>
  <Shape xmlns="" ID="VcmDem5Rq7dkoPLt+1/YCB8dH6w=" pdftag="" Order="_x0033_"/>
  <Shape xmlns="" ID="LrGMJ3BJtmKTO4ELx5KfqDVfTpw=" pdftag="" Order="_x0032_"/>
  <Shape xmlns="" ID="kllIIJkTlXiWFGrmlVdM2LlzJ4A=" pdftag="" Order="_x0031_"/>
  <Shape xmlns="" ID="JNwHGowBp3/83uvwyO0HrCwYMHA=" pdftag="" Order="_x0032_"/>
  <Shape xmlns="" ID="ZqMBnVWLiB6jHTrIWRY4B4cMIv4=" pdftag="" Order="_x0033_"/>
  <Shape xmlns="" ID="sohxNIDsF5WQW+WFyPhUPF6a2Vo=" pdftag="" Order="_x0031_"/>
  <Shape xmlns="" ID="64zLCFoA7Ba4rAkWQsZ4HRcV9YE=" pdftag="" Order="_x0034_" artifact="_x0031_" validate="no"/>
  <Shape xmlns="" ID="H7RLi6hOXjGzZLdYdMe4xDMrXEk=" pdftag="" Order="_x0031_"/>
  <Shape xmlns="" ID="m59m8zCCyAR6tZEu+C645OoEHcs=" pdftag="" Order="_x0032_" artifact="_x0031_" validate="no"/>
  <Shape xmlns="" ID="kJDvVvQFGz1JneqbQMCiP/6qYII=" pdftag="" Order="_x0031_" artifact="_x0031_" validate="no"/>
  <Shape xmlns="" ID="lqJ3f3OUM83VdzSj8GGCjT5U5kE=" pdftag="" Order="_x0032_"/>
  <Shape xmlns="" ID="yrTPK9RUFuIa4LhabAw7AomnT2g=" pdftag="" Order="_x0033_" artifact="_x0031_" validate="no"/>
  <Shape xmlns="" ID="FhWswmJWh2olmlBOpXSXf2vbtE0=" pdftag="" Order="_x0032_"/>
  <Shape xmlns="" ID="kWq0v8pIpqx3ZOpWMyHvH1in1nI=" pdftag="" Order="_x0033_"/>
  <Shape xmlns="" ID="d+T+jFg2Ju7poXG36WGklR/F9O4=" pdftag="" Order="_x0031_"/>
  <Shape xmlns="" ID="R4v0DCcWBM+0vLHVR3Cb3FFYZEc=" pdftag="" Order="_x0034_" artifact="_x0031_" validate="no"/>
  <Shape xmlns="" ID="0hBE2cM/PSwuxcwuyIHmjL1Ynkg=" pdftag="" Order="_x0032_"/>
  <Shape xmlns="" ID="q4BY8acF953Z7V/uXKFmul2gyJA=" pdftag="" Order="_x0033_"/>
  <Shape xmlns="" ID="905gVLQxDwnQI3XrAoXJxV1o9Jg=" pdftag="" Order="_x0031_"/>
  <Shape xmlns="" ID="jCkuA8ery6jjDqcKJ3IKpJ0QbsE=" pdftag="" Order="_x0034_" artifact="_x0031_" validate="no"/>
  <Shape xmlns="" ID="K0HZz0uKcfjVokyRsbHqK0mPcRk=" pdftag="" Order="_x0032_"/>
  <Shape xmlns="" ID="diJJceg4PDJbbswT6k1Y9Yxys+8=" pdftag="" Order="_x0033_"/>
  <Shape xmlns="" ID="Lah2QQprzKaVDZDBHgHzCSPyXJo=" pdftag="" Order="_x0031_"/>
  <Shape xmlns="" ID="s6agI1NcZVTms9ClE8yUdY9ciwE=" pdftag="" Order="_x0034_" artifact="_x0031_" validate="no"/>
  <Shape xmlns="" ID="J+aio6XssKI2O3xS1JUUu/xjMVw=" pdftag="" Order="_x0032_"/>
  <Shape xmlns="" ID="Yzyf0FQUcsTqZ1sZO8JmuNICV4o=" pdftag="" Order="_x0033_"/>
  <Shape xmlns="" ID="v1zFwGaQdOsYo5D/nkn9QkAwBfk=" pdftag="" Order="_x0031_"/>
  <Shape xmlns="" ID="trHS1pUdPSKIKITtvtm74VoKF/c=" pdftag="" Order="_x0034_" artifact="_x0031_" validate="no"/>
  <Shape xmlns="" ID="jfLLuy8vfpnvUGP39ez9Go5wE9A=" pdftag="" Order="_x0032_"/>
  <Shape xmlns="" ID="u7f15mJOxhhEbLAl94Lj+0CC+/k=" pdftag="" Order="_x0033_"/>
  <Shape xmlns="" ID="P67JBFUsGy2diLCChmZteLxiX64=" pdftag="" Order="_x0031_"/>
  <Shape xmlns="" ID="0svGmPve0P4HXJybgrCAgI3suFQ=" pdftag="" Order="_x0034_" artifact="_x0031_" validate="no"/>
  <Shape xmlns="" ID="+VcQ2QgzkQAI4XZY2ecHm26L75E=" pdftag="" Order="_x0032_"/>
  <Shape xmlns="" ID="H0lOGc9a4LcWw7lgtjyNpaywZ5U=" pdftag="" Order="_x0033_"/>
  <Shape xmlns="" ID="lPKPoU6V5ph+tmjDy76qhENcpxQ=" pdftag="" Order="_x0031_"/>
  <Shape xmlns="" ID="k2nBoHWsMX2Es6ueKeP16p6RzyU=" pdftag="" Order="_x0034_" artifact="_x0031_" validate="no"/>
  <Shape xmlns="" ID="B60LkEoF/hVuqsMU4cLarEiv2bA=" pdftag="" Order="_x0032_"/>
  <Shape xmlns="" ID="FHv2aZImm+j41/t9Knji3l0fmVA=" pdftag="" Order="_x0031_"/>
  <Shape xmlns="" ID="iNmXz2DuvfD0Ig5cdxP53mWo6ko=" pdftag="" Order="_x0036_"/>
  <Shape xmlns="" ID="nSvc2fOc+vW4Rj2QiUNB60O+S2s=" pdftag="" Order="_x0035_"/>
  <Shape xmlns="" ID="30SV4da5eRhmaLnnsCBPlmrZGVs=" pdftag="" Order="_x0037_" artifact="_x0031_" validate="no"/>
  <Shape xmlns="" ID="W1xwbhuaASUD/NB0Q0d7Rxhrjno=" pdftag="" Order="_x0039_" artifact="_x0031_" validate="no"/>
  <Shape xmlns="" ID="DLar/vy+uufwzrLKVqKkLTq4htY=" pdftag="" Order="_x0038_"/>
  <Shape xmlns="" ID="Zn/eqGyJGN3DG34U+E02SByI8XQ=" pdftag="" Order="_x0034_" artifact="_x0031_" validate="no"/>
  <Shape xmlns="" ID="r6POUvUr8v+kChIp4T19J6ftl9E=" pdftag="" Order="_x0033_"/>
  <Shape xmlns="" ID="E2m8RIDCeTZU6yNavIqcHYlIIak=" pdftag="" Order="_x0032_"/>
  <Shape xmlns="" ID="CrReRTEIavz6QfiK9nnOQ1919cU=" pdftag="" Order="_x0031_"/>
  <Shape xmlns="" ID="g7k3m2aV7k8TL3pl0G01RS7TSNI=" pdftag="" Order="_x0035_"/>
  <Shape xmlns="" ID="jtLKXhxvxN2pOqKZHGDSnRuUd1M=" pdftag="" Order="_x0034_"/>
  <Shape xmlns="" ID="zcNcOcOirE5vooEIvaP2s4mqmxs=" pdftag="" Order="_x0033_" artifact="_x0031_" validate="no"/>
  <Shape xmlns="" ID="SwcMOkz6u1oiSac/1T0DkiY0Z0M=" pdftag="" Order="_x0037_" artifact="_x0031_" validate="no"/>
  <Shape xmlns="" ID="4hXCHWKGjFJ1Y7MsgZe5FBXlHKM=" pdftag="" Order="_x0036_"/>
  <Shape xmlns="" ID="lBZAzlb+BlIEwLZuxr+9OOMiop0=" pdftag="" Order="_x0031_" artifact="_x0031_" validate="no"/>
  <Shape xmlns="" ID="eynJLeqldyDil1Egkwwyq13A83A=" pdftag="" Order="_x0032_"/>
  <Shape xmlns="" ID="N8xOr35Gfs2XiIPSQ6prd2uQvVA=" pdftag="" Order="_x0033_" artifact="_x0031_" validate="no"/>
  <Shape xmlns="" ID="CHqZNE78wPQZX3RekpRMHc77mL8=" pdftag="" Order="_x0032_"/>
  <Shape xmlns="" ID="RWXOz4LCkxAMDfeYBH9NtvviTd4=" pdftag="" Order="_x0033_"/>
  <Shape xmlns="" ID="wub9oVuxH5j+6lD5WdUIMZrrcj4=" pdftag="" Order="_x0031_"/>
  <Shape xmlns="" ID="ElXnjHXqvWw4Hhr+mosK8NsmcHs=" pdftag="" Order="_x0034_" artifact="_x0031_" validate="no"/>
  <Shape xmlns="" ID="8U4mMqospoCWP6URNvXOYyLIt5o=" pdftag="" Order="_x0032_"/>
  <Shape xmlns="" ID="xyfZ554OBNivc/sZ3eivkF2f97o=" pdftag="" Order="_x0034_"/>
  <Shape xmlns="" ID="joz9HmsO2w5fR33OUxiyEcnYnck=" pdftag="" Order="_x0031_"/>
  <Shape xmlns="" ID="UbuHpsp8dDFSuurVd7sQar4md5U=" pdftag="" Order="_x0035_" artifact="_x0031_" validate="no"/>
  <Shape xmlns="" ID="3pTVJm1fbPMfAdn1pXYc5SO2+Vk=" pdftag="" Order="_x0033_" artifact="_x0031_" validate="no"/>
  <Shape xmlns="" ID="yQCnzLWUxc5zyW8kKUtZSTQ5h8w=" pdftag="" Order="_x0031_"/>
  <Shape xmlns="" ID="i2E3X7BxtQW4ceNieL66S3NvE8c=" pdftag="" Order="_x0032_" artifact="_x0031_" validate="no"/>
  <SubText xmlns="" ID="dWAf+HR0iN+lQghX3MIqQSjJfuU=" ActualText=""/>
  <Shape xmlns="" ID="IETbhYqCWCfD16fTUFbgYdcimf4=" isBookmarkSet="no" pdftag="H1" artifact="_x0030_" bookmark="yes" Order="_x0031_"/>
  <Shape xmlns="" ID="IE2cVlh/mKSABTvN3jezoTKICT8=" pdftag="P" isBookmarkSet="no" bookmark="no" Order="_x0033_"/>
  <Shape xmlns="" ID="BWOOTqudI4B3i1cB7sfwk4iyjlA=" pdftag="P" isBookmarkSet="no" bookmark="no" Order="_x0035_"/>
  <Shape xmlns="" ID="BrIKXmnge49j8LjNU0T551APULo=" isBookmarkSet="no" formula="no" inline="no" bookmark="no" pdftag="Figure" Lang="" artifact="_x0030_" validate="yes" Order="_x0034_"/>
  <Shape xmlns="" ID="8tcj4QtW5c+DPzPE+Y3qXDt8lhE=" isBookmarkSet="no" formula="no" inline="no" pdftag="Figure" bookmark="no" Lang="" artifact="_x0030_" Order="_x0034_" validate="no"/>
  <HyperLink xmlns="" ID="5kRAhsIwZ0v2dznmTKjSV/T9w6s=1948186617140.4554_154.967" validate="" plainAltText="El_x0020_enlace_x0020_de_x0020_la_x0020_transmisión_x0020_por_x0020_internet" language="" Lang=""/>
  <HyperLink xmlns="" ID="5kRAhsIwZ0v2dznmTKjSV/T9w6s=-106774162187.08039_236.567" validate="" plainAltText="el_x0020_enlace_x0020_del_x0020_correo_x0020_electronico_x0020_del_x0020_programa_x0020_SAFER" language="" Lang=""/>
  <HyperLink xmlns="" ID="0CbSTctqDGlN0F4s4xjF9OlEXZc=1952322155593.8775_160.967" plainAltText="safer_x0040_waterboards.ca.gov"/>
  <HyperLink xmlns="" ID="VvRQwI/aPwA6TU1Kxjoi4od7SNU=195232215561.51811_386.8681" validate="" plainAltText="el_x0020_enlace_x0020_del_x0020_correo_x0020_electronico_x0020_del_x0020_programa_x0020_SAFER" language="" Lang=""/>
  <HyperLink xmlns="" ID="9lEMQ/5ajn+KC1uGcqYHkOZhzKA=460910516434.4905_434.089" validate="" plainAltText="el_x0020_enlace_x0020_para_x0020_el_x0020_sitio_x0020_web_x0020_del_x0020_grupo_x0020_asesor_x0020_de_x0020_SAFER" language="" Lang=""/>
  <HyperLink xmlns="" ID="bPE00bcbFwlv9Fs3T0hKw1DjciA=1948186617131.0751_219.7725" validate="" plainAltText="El_x0020_enlace_x0020_de_x0020_la_x0020_transmisión_x0020_por_x0020_internet" language="" Lang=""/>
  <HyperLink xmlns="" ID="bPE00bcbFwlv9Fs3T0hKw1DjciA=-106774162177.45008_286.9725" validate="" plainAltText="el_x0020_enlace_x0020_del_x0020_correo_x0020_electronico_x0020_del_x0020_Programa_x0020_SAFER" language="" Lang=""/>
  <HyperLink xmlns="" ID="fTpGA5CKNndmOquKXmBbBD/3Azc=1952322155631.5676_216.477" validate="" plainAltText="el_x0020_enlace_x0020_del_x0020_correo_x0020_electronico_x0020_del_x0020_Programa_x0020_SAFER" language="" Lang=""/>
  <HyperLink xmlns="" ID="qcc5l0aEwtZk5oNVT0ZPbBSmm+k=1948186617136.192_153.7135" validate="" plainAltText="El_x0020_enlace_x0020_de_x0020_la_x0020_transmisión_x0020_por_x0020_internet" language="" Lang=""/>
  <HyperLink xmlns="" ID="qcc5l0aEwtZk5oNVT0ZPbBSmm+k=-106774162189.56693_243.7135" plainAltText="SAFER_x0040_waterboards.ca.gov"/>
  <HyperLink xmlns="" ID="0MHwhNZ9ZIZBMHGio+b+UFjBZzg=1952322155509.7525_154.967" validate="" plainAltText="el_x0020_enlace_x0020_del_x0020_correo_x0020_electronico_x0020_del_x0020_programa_x0020_SAFER" language="" Lang=""/>
  <Shape xmlns="" ID="WPjZh362azoWTQxHaX/inUAItoc=" Order="_x0035_" formula="no" inline="no" artifact="_x0031_" pdftag="_x005B_Artifact_x005D_" isBookmarkSet="no" bookmark="no" validate="no"/>
  <Shape xmlns="" ID="cLFaUVw3bWnSqxUZE5PggNmznSg=" pdftag="P" isBookmarkSet="no" bookmark="no" Order="_x0031_"/>
  <Shape xmlns="" ID="5kRAhsIwZ0v2dznmTKjSV/T9w6s=" pdftag="P" isBookmarkSet="no" bookmark="no" Order="_x0032_"/>
  <Shape xmlns="" ID="0CbSTctqDGlN0F4s4xjF9OlEXZc=" pdftag="" Order="_x0034_"/>
  <Shape xmlns="" ID="vDsjAPDXatWzqPhXS9VbxKsOd9k=" Order="_x0036_" formula="no" inline="no" pdftag="Figure" artifact="_x0030_" validate="yes"/>
  <Shape xmlns="" ID="AyeHCdrMcLSdqGLH++eDMc8R8Z8=" pdftag="P" isBookmarkSet="no" bookmark="no" Order="_x0034_"/>
  <Shape xmlns="" ID="F6E8AVl0I2uCoafLBs20naWzoaw=" Order="_x0032_" pdftag="_x005B_Artifact_x005D_" isBookmarkSet="no" bookmark="no"/>
  <Shape xmlns="" ID="z+h62jatfTYLpvENySz4uw9wMs8=" pdftag="P" isBookmarkSet="no" bookmark="no" Order="_x0034_"/>
  <Shape xmlns="" ID="GBxGNOYjuksX4GYSR/OnqzOymvQ=" Order="_x0031_" pdftag="_x005B_Artifact_x005D_" isBookmarkSet="no" bookmark="no"/>
  <Shape xmlns="" ID="68yeeQq0IwvV9gfryDSHUZjcXaY=" formula="no" inline="no" isBookmarkSet="no" bookmark="no" Lang="" pdftag="Figure" artifact="_x0030_" Order="_x0031_" validate="no"/>
  <Shape xmlns="" ID="rc8j4v02YMgKRWI/z+gzmsBT4Vs=" pdftag="H2" isBookmarkSet="no" bookmark="yes" Order="_x0033_"/>
  <Shape xmlns="" ID="KhLbB0zdOI0eJYuuVW5dmVIVQXQ=" formula="no" inline="no" isBookmarkSet="no" bookmark="no" Lang="" Order="_x0032_" artifact="_x0031_" pdftag="_x005B_Artifact_x005D_" validate="no"/>
  <Shape xmlns="" ID="yWlrnaM/BaAEX0LZbaKENOlccEQ=" pdftag="H2" isBookmarkSet="no" bookmark="yes" Order="_x0034_"/>
  <Shape xmlns="" ID="EWL1FnEl9uBIhi9q6Hh9s9UQIVw=" pdftag="P" isBookmarkSet="no" bookmark="no" Order="_x0035_"/>
  <Shape xmlns="" ID="z1Im9NV7rl9JREjiHjkYOkaUNFM=" Order="_x0031_" pdftag="_x005B_Artifact_x005D_" isBookmarkSet="no" bookmark="no"/>
  <Shape xmlns="" ID="Bx3i2twGm5h3dTz4O+laSXYUS6M=" formula="no" inline="no" isBookmarkSet="no" bookmark="no" Lang="" Order="_x0033_" artifact="_x0031_" pdftag="_x005B_Artifact_x005D_" validate="no"/>
  <Shape xmlns="" ID="e01519pNyMWZHUvKcnZB88zysfs=" pdftag="H2" isBookmarkSet="no" bookmark="yes" Order="_x0031_"/>
  <Shape xmlns="" ID="VvRQwI/aPwA6TU1Kxjoi4od7SNU=" pdftag="P" isBookmarkSet="no" bookmark="no" Order="_x0032_"/>
  <Shape xmlns="" ID="vIfGTvE11XH9xFU3cFGwzBl4uV8=" pdftag="P" isBookmarkSet="no" bookmark="no" Order="_x0033_"/>
  <Shape xmlns="" ID="kgKrM6MwRuuqWedG5dxcPBgVzLA=" Order="_x0031_" pdftag="_x005B_Artifact_x005D_" isBookmarkSet="no" bookmark="no"/>
  <Shape xmlns="" ID="kP2gYjMoiVzXf3Scspj4fBz0y5o=" pdftag="H2" isBookmarkSet="no" bookmark="yes" Order="_x0031_"/>
  <Shape xmlns="" ID="J8GL8f5uom7T5DpjqCS1PsopCac=" pdftag="P" isBookmarkSet="no" bookmark="no" Order="_x0032_"/>
  <Shape xmlns="" ID="/AlZATmR2fQSbjLdDL5PZ+TXUsA=" Order="_x0031_" pdftag="_x005B_Artifact_x005D_" isBookmarkSet="no" bookmark="no"/>
  <Shape xmlns="" ID="LfwuG54qRGNPK+DmAlbeVJUoI9M=" pdftag="P" isBookmarkSet="no" bookmark="no" Order="_x0034_"/>
  <Shape xmlns="" ID="RenKJBf3lFlTHpfDCDZx18f+8E0=" pdftag="H2" isBookmarkSet="no" bookmark="yes" Order="_x0032_"/>
  <Shape xmlns="" ID="M6FoRyJFntQv5QKUbwW0XtXPJD4=" Order="_x0031_" formula="no" inline="no" artifact="_x0031_" pdftag="_x005B_Artifact_x005D_" isBookmarkSet="no" bookmark="no" validate="no"/>
  <Shape xmlns="" ID="L1/2FYYhkXGvj/vZ5qUIW/Y1Yjc=" Order="_x0035_" pdftag="_x005B_Artifact_x005D_" isBookmarkSet="no" bookmark="no"/>
  <Shape xmlns="" ID="IfxJ04wYZ3i6v0tv+aL0dGk9k+E=" formula="no" inline="no" pdftag="Figure" artifact="_x0030_" isBookmarkSet="no" bookmark="no" validate="no" Order="_x0033_" Lang=""/>
  <Shape xmlns="" ID="xN2HZVX0FpClIaWWFM65bgW3nag=" pdftag="P" isBookmarkSet="no" bookmark="no" Order="_x0033_"/>
  <Shape xmlns="" ID="ia0QEm9yq2VilYyqWQznA8aWIRA=" pdftag="P" isBookmarkSet="no" bookmark="no" Order="_x0031_"/>
  <Shape xmlns="" ID="3NOWqKny+c3cWv35QC8NTus4ZwQ=" pdftag="H2" isBookmarkSet="no" bookmark="yes" Order="_x0031_"/>
  <Shape xmlns="" ID="TCDN8WOsbXwnXB5LBuMFDud6GAc=" pdftag="P" isBookmarkSet="no" bookmark="no" Order="_x0033_"/>
  <Shape xmlns="" ID="NGseu+XtjtjLNQDTHCIJyoEKglk=" Order="_x0031_" pdftag="_x005B_Artifact_x005D_" isBookmarkSet="no" bookmark="no"/>
  <Shape xmlns="" ID="6hz3qpJDQJxWoVmL1fNvsWbrDSc=" formula="no" inline="no" artifact="_x0030_" validate="yes" pdftag="Figure" isBookmarkSet="no" bookmark="no" Order="_x0033_"/>
  <Shape xmlns="" ID="IGbG2hB7iyHOjqfN63978/FKkSc=" pdftag="P" isBookmarkSet="no" bookmark="no" Order="_x0034_"/>
  <Shape xmlns="" ID="iDpgGDJ9BsR1JbGBobFIqFMjqok=" formula="no" inline="no" pdftag="Figure" artifact="_x0030_" isBookmarkSet="no" bookmark="no" validate="no" Order="_x0031_" Lang=""/>
  <Shape xmlns="" ID="kPAo6Y62amBIvfvNZ0Rr/C31zpg=" pdftag="H2" isBookmarkSet="no" bookmark="yes" Order="_x0033_"/>
  <Shape xmlns="" ID="s4DJDLwzapC/XB2605DYSu7q6+E=" Order="_x0036_" pdftag="_x005B_Artifact_x005D_" isBookmarkSet="no" bookmark="no"/>
  <Shape xmlns="" ID="VeA4khXettXAOuvBl004FW4l9/k=" formula="no" inline="no" pdftag="Figure" artifact="_x0030_" isBookmarkSet="no" bookmark="no" validate="no" Order="_x0034_" Lang=""/>
  <Shape xmlns="" ID="aK3dgRIE1ccwHGAta2EieY4t+Qk=" pdftag="P" isBookmarkSet="no" bookmark="no" Order="_x0032_"/>
  <Shape xmlns="" ID="w7FUnPSy3CjrzJ+CMn+ir83stjc=" pdftag="P" isBookmarkSet="no" bookmark="no" Order="_x0032_"/>
  <Shape xmlns="" ID="KJYt6xC1kTzE9M4a66oGwH1TgLE=" pdftag="H2" isBookmarkSet="no" bookmark="yes" Order="_x0031_"/>
  <Shape xmlns="" ID="+/uqIUqPIETVuXHsUlZtxhLbHuo=" pdftag="P" isBookmarkSet="no" bookmark="no" Order="_x0032_"/>
  <Shape xmlns="" ID="i8xSkZvMl+pqrMwh73GhG/Mj9IQ=" Order="_x0031_" pdftag="_x005B_Artifact_x005D_" isBookmarkSet="no" bookmark="no"/>
  <Shape xmlns="" ID="HvdHtmwWru5t/5Qy5iWHxSf9PxU=" pdftag="P" isBookmarkSet="no" bookmark="no" Order="_x0033_"/>
  <Shape xmlns="" ID="hpM7Ub0lNlTVmbNeXoXanOMzM1Q=" pdftag="H2" isBookmarkSet="no" bookmark="yes" Order="_x0031_"/>
  <Shape xmlns="" ID="qPawDB+lSPKqJiLRhxCMnVvaFag=" pdftag="P" isBookmarkSet="no" bookmark="no" Order="_x0032_"/>
  <Shape xmlns="" ID="9lEMQ/5ajn+KC1uGcqYHkOZhzKA=" pdftag="P" isBookmarkSet="no" bookmark="no" Order="_x0033_"/>
  <Shape xmlns="" ID="PvYP7UUmx2YEAWYXJDqNSPFj9JU=" pdftag="P" isBookmarkSet="no" bookmark="no" Order="_x0032_"/>
  <Shape xmlns="" ID="zrvzwETdqwtpYTEjY7MnVGX/7HM=" Order="_x0031_" pdftag="_x005B_Artifact_x005D_" isBookmarkSet="no" bookmark="no"/>
  <Shape xmlns="" ID="0GtVotie3A7Dd/72hRecRZ0XAPk=" pdftag="H2" isBookmarkSet="no" bookmark="yes" Order="_x0031_"/>
  <Shape xmlns="" ID="AMDc0Apf7TlIZfnM3Rl1fzndlLs=" pdftag="P" isBookmarkSet="no" bookmark="no" Order="_x0032_"/>
  <Shape xmlns="" ID="qkzgkTlBFCarFMFTaUVAKHnp5JE=" Order="_x0031_" pdftag="_x005B_Artifact_x005D_" isBookmarkSet="no" bookmark="no"/>
  <Shape xmlns="" ID="4YnqqYBBSWx/iF4LcvsQ/wyEs0g=" formula="no" inline="no" pdftag="Figure" artifact="_x0030_" isBookmarkSet="no" bookmark="no" validate="no" Order="_x0033_" Lang=""/>
  <Shape xmlns="" ID="8NgsLK29+RsjhZUODmKQrclA/RY=" pdftag="P" isBookmarkSet="no" bookmark="no" Order="_x0034_"/>
  <Shape xmlns="" ID="/vpRQYDY420Zc1+3hfQZHnxmVGk=" pdftag="H2" isBookmarkSet="no" bookmark="yes" Order="_x0032_"/>
  <Shape xmlns="" ID="XTzHvlji3zx55+rGRSGODZkploA=" Order="_x0035_" pdftag="_x005B_Artifact_x005D_" isBookmarkSet="no" bookmark="no"/>
  <Shape xmlns="" ID="hFMq5XO90pSjLSIPPf57Bns7Mvg=" formula="no" inline="no" pdftag="Figure" artifact="_x0030_" isBookmarkSet="no" bookmark="no" validate="no" Order="_x0033_" Lang=""/>
  <Shape xmlns="" ID="Oh0yy6UFQhC0OrzSwfnWbwZz0rs=" pdftag="P" isBookmarkSet="no" bookmark="no" Order="_x0034_"/>
  <Shape xmlns="" ID="Ls5yzHOwPshkINwQBuMOlbopYmM=" pdftag="P" isBookmarkSet="no" bookmark="no" Order="_x0031_"/>
  <Shape xmlns="" ID="WHSPWazFNHD/dO/SBGyxcNX8Nhg=" pdftag="H2" isBookmarkSet="no" bookmark="yes" Order="_x0031_"/>
  <Shape xmlns="" ID="6c9eBbLw8WH++JL4Hwd+kTdCloo=" pdftag="P" isBookmarkSet="no" bookmark="no" Order="_x0033_"/>
  <Shape xmlns="" ID="2+TEVkdxU51fjNMl1yThodoDmz4=" Order="_x0031_" pdftag="_x005B_Artifact_x005D_" isBookmarkSet="no" bookmark="no"/>
  <Shape xmlns="" ID="Wi5uX+KCiM6hSJt1+CgooPSVWQs=" formula="no" inline="no" pdftag="Figure" artifact="_x0030_" isBookmarkSet="no" bookmark="no" validate="no" Order="_x0032_" Lang=""/>
  <Shape xmlns="" ID="ioK03lj64h2+X2T7Tt/F9gDB/Ng=" pdftag="P" isBookmarkSet="no" bookmark="no" Order="_x0034_"/>
  <Shape xmlns="" ID="YGPVuxFkrzr4DWVrFCvhx6KRDWo=" pdftag="P" isBookmarkSet="no" bookmark="no" Order="_x0033_"/>
  <Shape xmlns="" ID="aYkgUFszKnHNnW5v0i82iRS+eaE=" pdftag="P" isBookmarkSet="no" bookmark="no" Order="_x0031_"/>
  <Shape xmlns="" ID="5kqlWfGSPCiqA9as1m/lCynVNro=" pdftag="Figure" Order="_x0034_" formula="no" inline="no" artifact="_x0030_" validate="yes"/>
  <Shape xmlns="" ID="eyQ6Asiyw1KI0q50gmpgC497d0c=" Order="_x0033_" formula="no" artifact="_x0031_" pdftag="_x005B_Artifact_x005D_" inline="no" isBookmarkSet="no" bookmark="no" validate="no"/>
  <Shape xmlns="" ID="asFiFHgdtEyKHgcNvzntbuu1EpQ=" Order="_x0035_" formula="no" pdftag="Figure" inline="no" artifact="_x0030_" validate="yes"/>
  <Shape xmlns="" ID="tr9jxUDn7iGjefQkBySLqIMIU2E=" pdftag="P" isBookmarkSet="no" bookmark="no" Order="_x0033_"/>
  <Shape xmlns="" ID="jxtTkGgoaOYsVYTImlNI3Lsm79A=" Order="_x0037_" formula="no" inline="no" pdftag="Figure" artifact="_x0030_" validate="yes"/>
  <Shape xmlns="" ID="nMW5B9TwcDGpB2jg0vm8pg54hXw=" pdftag="" Order="_x0036_" formula="no" inline="no" artifact="_x0030_" validate="yes"/>
  <Shape xmlns="" ID="6sT80b2hWp7mTxtGBxVDwJ16kBI=" Order="_x0032_" pdftag="_x005B_Artifact_x005D_" isBookmarkSet="no" bookmark="no"/>
  <Shape xmlns="" ID="5qgbNRRO5QnM6IsPhsFY2yjfZvk=" pdftag="H2" isBookmarkSet="no" bookmark="yes" Order="_x0031_"/>
  <Shape xmlns="" ID="pLRa7Q2TiGIZK0TeKGfOsL9ryXg=" pdftag="P" isBookmarkSet="no" bookmark="no" Order="_x0033_"/>
  <Shape xmlns="" ID="D8jyEeHiMBPPMutF6reyFBc3WGo=" Order="_x0031_" pdftag="_x005B_Artifact_x005D_" isBookmarkSet="no" bookmark="no"/>
  <Shape xmlns="" ID="91WgLVtOBcwsYZF+GfesYcnh/pw=" Order="_x0032_" formula="no" inline="no" pdftag="Figure" artifact="_x0030_" validate="yes"/>
  <Shape xmlns="" ID="8a6DpBHwWx8fvg1f5mLNBt7/aUY=" pdftag="H2" isBookmarkSet="no" bookmark="yes" Order="_x0032_"/>
  <Shape xmlns="" ID="saCVJZS0FyL9SkgLdCCeDT1X628=" pdftag="P" isBookmarkSet="no" bookmark="no" Order="_x0033_"/>
  <Shape xmlns="" ID="7gerz3LnhV3hzkoGLyxr6Ny9z18=" Order="_x0031_" pdftag="_x005B_Artifact_x005D_" isBookmarkSet="no" bookmark="no"/>
  <Shape xmlns="" ID="DZF5w2mTpH0XzDb7qLbBqIjapI8=" pdftag="H2" isBookmarkSet="no" bookmark="yes" Order="_x0031_"/>
  <Shape xmlns="" ID="17GkI/rlDpYDIoRx74faHtzpTFY=" Order="_x0031_" pdftag="_x005B_Artifact_x005D_" isBookmarkSet="no" bookmark="no"/>
  <Shape xmlns="" ID="MyYsiJyCzip7tMCu3PSWTWCLuZo=" formula="no" inline="no" pdftag="Figure" artifact="_x0030_" isBookmarkSet="no" validate="no" Order="_x0032_" Lang="" bookmark="no"/>
  <Shape xmlns="" ID="pIevk6hPQeS8JWSUHIvSIM4KYso=" pdftag="P" isBookmarkSet="no" Order="_x0033_" bookmark="no"/>
  <Shape xmlns="" ID="2p2rIDaarCLcLCwjYtv9wMSIXl0=" pdftag="H2" isBookmarkSet="no" bookmark="yes" Order="_x0031_"/>
  <Shape xmlns="" ID="JzVjritjKtTMRp5u95u3Qh8TsOY=" pdftag="P" isBookmarkSet="no" Order="_x0032_" bookmark="no"/>
  <Shape xmlns="" ID="8ucnj0jemPkEAWwfj7ba2mIqG8s=" pdftag="P" isBookmarkSet="no" bookmark="no" Order="_x0033_"/>
  <Shape xmlns="" ID="GW6dhhqx83FxmS1p9yzQcDRQNGI=" pdftag="H2" isBookmarkSet="no" bookmark="yes" Order="_x0031_"/>
  <Shape xmlns="" ID="TITDDHt6u1EDoCbCz2UxQCt4BJY=" Order="_x0031_" pdftag="_x005B_Artifact_x005D_" isBookmarkSet="no" bookmark="no"/>
  <Shape xmlns="" ID="W6mVDlVuiG3YwBp0dmvqOTpDfrk=" Order="_x0033_" formula="no" inline="no" pdftag="Figure" artifact="_x0030_" validate="yes"/>
  <Shape xmlns="" ID="t94qcA6OtBh4UE/+FFON1cS3MEY=" Order="_x0034_" formula="no" inline="no" validate="no" artifact="_x0031_" pdftag="_x005B_Artifact_x005D_"/>
  <Shape xmlns="" ID="zsumet/pmWXjio8xQEZx5beJtmg=" Order="_x0035_" formula="no" inline="no" validate="no" artifact="_x0031_" pdftag="_x005B_Artifact_x005D_"/>
  <Shape xmlns="" ID="6DrH/pMSJGMs3E5CjqkV2MaqtmQ=" pdftag="P" isBookmarkSet="no" bookmark="no" Order="_x0033_"/>
  <Shape xmlns="" ID="7bJA+B1c3Hgb4CS1/ADVctht1b4=" artifact="_x0031_" formula="no" inline="no" pdftag="Figure" isBookmarkSet="no" validate="no" Order="_x0033_"/>
  <Shape xmlns="" ID="fmZgcxFpb2tVs2aiGB/wto1ix+s=" pdftag="H2" isBookmarkSet="no" bookmark="yes" Order="_x0031_"/>
  <Shape xmlns="" ID="dKSRnoxo9EQc7P+/AmQptwCmCko=" Order="_x0031_" pdftag="_x005B_Artifact_x005D_" isBookmarkSet="no" bookmark="no"/>
  <Shape xmlns="" ID="nJk5DjztsAq6eEe7P6QScfDOMkk=" pdftag="P" isBookmarkSet="no" Order="_x0032_" bookmark="no"/>
  <Shape xmlns="" ID="rsBHgGcysMaM3sUeXDlTLoOBI3c=" pdftag="P" isBookmarkSet="no" Order="_x0034_" bookmark="no"/>
  <Shape xmlns="" ID="JJSmDCSoeRodyLDAhO+hevF7OYE=" pdftag="H2" isBookmarkSet="no" bookmark="yes" Order="_x0031_"/>
  <Shape xmlns="" ID="EViUeOCN1GhNNXtJAhpBX21QWyE=" pdftag="P" isBookmarkSet="no" Order="_x0032_" bookmark="no"/>
  <Shape xmlns="" ID="sbcC4hUesN2ZOJIRUv4OtEbY5zY=" pdftag="P" isBookmarkSet="no" bookmark="no" Order="_x0036_"/>
  <Shape xmlns="" ID="eDX3ZFA4R7OVRioRGHlmeSKYi1A=" pdftag="H2" isBookmarkSet="no" bookmark="yes" Order="_x0031_"/>
  <Shape xmlns="" ID="9uc6xTtAZhsrmzJLWarZGb7sr+Y=" Order="_x0032_" pdftag="_x005B_Artifact_x005D_" isBookmarkSet="no" bookmark="no"/>
  <Shape xmlns="" ID="WaHE+cWjgDw7uJKcKn52QPTh0tM=" pdftag="P" isBookmarkSet="no" Order="_x0032_" bookmark="no"/>
  <Shape xmlns="" ID="zf8xFB0eXz4SOgjZcIuf3a86IsM=" pdftag="P" isBookmarkSet="no" Order="_x0033_" bookmark="no"/>
  <Shape xmlns="" ID="ZmNWHy1cx7DQb4NU3wY/u2DNUG8=" formula="no" inline="no" pdftag="Figure" artifact="_x0030_" isBookmarkSet="no" validate="no" Order="_x0032_" Lang="" bookmark="no"/>
  <Shape xmlns="" ID="zFrL8Q53XjijxcEmYolqehTpCjc=" pdftag="H2" isBookmarkSet="no" bookmark="yes" Order="_x0033_"/>
  <Shape xmlns="" ID="IYIoGm9K218PaVtCe4Wu6F+m3WA=" Order="_x0037_" pdftag="_x005B_Artifact_x005D_" isBookmarkSet="no"/>
  <Shape xmlns="" ID="mAUUTTuirEoIEzYu5AC1ez4nxJQ=" pdftag="P" isBookmarkSet="no" Order="_x0034_" bookmark="no"/>
  <Shape xmlns="" ID="Ou5VTnfv7m5QqXPq/T6NbeTdO24=" pdftag="P" isBookmarkSet="no" bookmark="no" Order="_x0033_"/>
  <Shape xmlns="" ID="ixkztgYDjApboKkVXcMXWWcDjzo=" pdftag="P" isBookmarkSet="no" Order="_x0031_" bookmark="no"/>
  <Shape xmlns="" ID="HcXtBougMkT0LmwdVPAT1ExkFyc=" pdftag="P" isBookmarkSet="no" Order="_x0035_" bookmark="no"/>
  <Shape xmlns="" ID="vsgERM9DrQOZ6qGdIaPmogPeNOI=" pdftag="H2" isBookmarkSet="no" bookmark="yes" Order="_x0031_"/>
  <Shape xmlns="" ID="xO4WSvTQEnoGXov7U3Ym9/VTmN0=" Order="_x0031_" pdftag="_x005B_Artifact_x005D_" isBookmarkSet="no" bookmark="no"/>
  <Shape xmlns="" ID="BDQhciNUFEMkhiAS8TCL+Ll5k4c=" pdftag="" Order="_x0036_"/>
  <Shape xmlns="" ID="Zv3AAVNdwDO2l06LjXNc4xSF/84=" pdftag="P" isBookmarkSet="no" Order="_x0035_" bookmark="no"/>
  <Shape xmlns="" ID="UayjwymieTh6VTX4KG9x25YO92M=" pdftag="" Order="_x0035_"/>
  <Shape xmlns="" ID="wepl1qE8m+nomYzkWevXDMw25Do=" Order="_x0038_" formula="no" inline="no" validate="no" artifact="_x0031_" pdftag="_x005B_Artifact_x005D_"/>
  <Shape xmlns="" ID="/OF8IGKBm1fN5L/oLwXtWm8Mk44=" pdftag="" Order="_x0037_" artifact="_x0031_" validate="no" formula="no" inline="no"/>
  <Shape xmlns="" ID="dw1IrsM+jVeYSDbtdsHrnH5CT9c=" pdftag="P" isBookmarkSet="no" Order="_x0034_" bookmark="no"/>
  <Shape xmlns="" ID="FTtfP7FDWQ3QW/sQRLEsmpara8o=" pdftag="P" isBookmarkSet="no" Order="_x0037_" bookmark="no"/>
  <Shape xmlns="" ID="jqljx66Jor/c88sdDR1+r8hRcKA=" pdftag="P" isBookmarkSet="no" Order="_x0032_" bookmark="no"/>
  <Shape xmlns="" ID="f32UMuA7IUi2B/8qN89CV+p/qfA=" pdftag="P" isBookmarkSet="no" Order="_x0038_" bookmark="no"/>
  <Shape xmlns="" ID="5iiJMje+Q3BRwh1LVsbkRUmS3SU=" pdftag="P" isBookmarkSet="no" bookmark="no" Order="_x0033_"/>
  <Shape xmlns="" ID="9NX0LJXHOMZFaydArSYvlnB2DNs=" pdftag="P" isBookmarkSet="no" Order="_x0031_" bookmark="no"/>
  <Shape xmlns="" ID="uMxX077h/xiy4wZNsIzgWIVBE1k=" Order="_x0034_" formula="no" pdftag="Figure" inline="no" artifact="_x0030_" validate="yes"/>
  <Shape xmlns="" ID="AMd3+N1c0iUavKqxEiA6jrjHb5E=" Order="_x0033_" formula="no" artifact="_x0031_" pdftag="_x005B_Artifact_x005D_" inline="no" isBookmarkSet="no" validate="no"/>
  <Shape xmlns="" ID="a+/eyTb8f0J6pfzb46XAO95M9TQ=" Order="_x0035_" formula="no" pdftag="Figure" inline="no" artifact="_x0030_" validate="yes"/>
  <Shape xmlns="" ID="TDaD3SaQwRg8YFe1teX+FTvGBNM=" pdftag="P" isBookmarkSet="no" bookmark="no" Order="_x0033_"/>
  <Shape xmlns="" ID="QvBRzo0aIaTNUeQyl1X+ndv3SRc=" Order="_x0037_" formula="no" inline="no" pdftag="Figure" artifact="_x0030_" validate="yes"/>
  <Shape xmlns="" ID="JV0pWQHbGzMQgBM0HEtDxow3wDE=" pdftag="" Order="_x0036_" formula="no" inline="no" artifact="_x0030_" validate="yes"/>
  <Shape xmlns="" ID="P11omPNAzs8ubo/V1rtZUASWJUk=" Order="_x0032_" pdftag="_x005B_Artifact_x005D_" isBookmarkSet="no" bookmark="no"/>
  <Shape xmlns="" ID="MWCHnbDppbVW+jcOOcrsds4uSY0=" pdftag="H2" isBookmarkSet="no" bookmark="yes" Order="_x0031_"/>
  <Shape xmlns="" ID="/o7VialedTz4rcQXcQbq9Ico/K4=" pdftag="P" isBookmarkSet="no" Order="_x0032_" bookmark="no"/>
  <Shape xmlns="" ID="3ehLj6LDynmTM/i+ag9fUZYvkxY=" Order="_x0031_" pdftag="_x005B_Artifact_x005D_" isBookmarkSet="no" bookmark="no"/>
  <Shape xmlns="" ID="VqnPqZmqg8TFqbRNPlIkccuK15E=" pdftag="H2" isBookmarkSet="no" bookmark="yes" Order="_x0031_"/>
  <Shape xmlns="" ID="aTSMyInONVK63lWq9I6HUBNc4sY=" pdftag="P" isBookmarkSet="no" bookmark="no" Order="_x0033_"/>
  <Shape xmlns="" ID="DqTY59Bb70FC8mH4lY25XOIsWVY=" Order="_x0031_" pdftag="_x005B_Artifact_x005D_" isBookmarkSet="no" bookmark="no"/>
  <Shape xmlns="" ID="ezhQC9ejP+jWw6gMQ/CQvlmYtvg=" pdftag="H2" isBookmarkSet="no" bookmark="yes" Order="_x0031_"/>
  <Shape xmlns="" ID="oMTZ+ELx3TORjpQ/HDeLJfxuB3M=" pdftag="P" isBookmarkSet="no" bookmark="no" Order="_x0033_"/>
  <Shape xmlns="" ID="dDDqx3MuBDD2/ky2lpLkJbNgJ84=" Order="_x0031_" pdftag="_x005B_Artifact_x005D_" isBookmarkSet="no" bookmark="no"/>
  <Shape xmlns="" ID="Qj++ayHBAQZT3hslJd0Nush/+ho=" formula="no" inline="no" pdftag="Figure" artifact="_x0030_" isBookmarkSet="no" validate="no" Order="_x0031_" Lang="" bookmark="no"/>
  <Shape xmlns="" ID="QSjnSIGZ7HNri4y5U8LkGSg5mFY=" pdftag="H2" isBookmarkSet="no" bookmark="yes" Order="_x0032_"/>
  <Shape xmlns="" ID="JSuIiYHBbXZhvXOF3kXy4ZM7gpQ=" pdftag="P" isBookmarkSet="no" bookmark="no" Order="_x0033_"/>
  <Shape xmlns="" ID="pOl00ozUDXRck0egDPZ5q7KandU=" Order="_x0031_" pdftag="_x005B_Artifact_x005D_" isBookmarkSet="no" bookmark="no"/>
  <Shape xmlns="" ID="quza1t6bU9UVD/++GRCKgXI+Mws=" pdftag="P" isBookmarkSet="no" Order="_x0031_"/>
  <Shape xmlns="" ID="v/ODspKNtRXLgkBDOBkT3YjnUHw=" Order="_x0031_" pdftag="_x005B_Artifact_x005D_" isBookmarkSet="no" bookmark="no"/>
  <Shape xmlns="" ID="Z/40VtShr9LN1FYOk0PFPtDwKVI=" pdftag="P" isBookmarkSet="no" bookmark="no" Order="_x0035_"/>
  <Shape xmlns="" ID="o/k3yqZ4tSP5UclJaXAsHLaE2Lo=" formula="no" inline="no" pdftag="Figure" artifact="_x0030_" isBookmarkSet="no" validate="no" Order="_x0034_" Lang="" bookmark="no"/>
  <Shape xmlns="" ID="51vPRz2I9sUkhlGX2IHBrTCquOw=" pdftag="P" isBookmarkSet="no" Order="_x0032_" bookmark="no"/>
  <Shape xmlns="" ID="0dccxURrWJUDQCHYyNoufJcD5so=" formula="no" inline="no" pdftag="Figure" artifact="_x0030_" isBookmarkSet="no" validate="no" Order="_x0033_" Lang="" bookmark="no"/>
  <Shape xmlns="" ID="7N5eKK/NqGfWpIXcazuiZTSomJQ=" Order="_x0031_" pdftag="_x005B_Artifact_x005D_" isBookmarkSet="no"/>
  <Shape xmlns="" ID="34FzgscmtGmXuMfxrXr4fqn0u+A=" pdftag="P" isBookmarkSet="no" bookmark="no" Order="_x0034_"/>
  <Shape xmlns="" ID="ILjo2giyIu+qLYtfubP4nwhww1I=" formula="no" inline="no" pdftag="Figure" artifact="_x0030_" isBookmarkSet="no" validate="no" Order="_x0033_" Lang="" bookmark="no"/>
  <Shape xmlns="" ID="HuHZeyye6t9Lfb+GAaX9SornCl8=" Order="_x0037_" artifact="_x0031_" pdftag="_x005B_Artifact_x005D_" formula="no" inline="no" isBookmarkSet="no" validate="no" Lang=""/>
  <Shape xmlns="" ID="FGSY8Z601n+89AseOVW0nXWCyw8=" pdftag="" Order="_x0036_"/>
  <Shape xmlns="" ID="s0l/Unw5N0gh9bfnlWqZz8A/maA=" pdftag="" Order="_x0032_"/>
  <Shape xmlns="" ID="RP49lZq62gvM93rIDNb2TfGV9B8=" pdftag="" Order="_x0034_"/>
  <Shape xmlns="" ID="qhXXesq6W1rIPUh7WwcYHzrBLyo=" pdftag="" Order="_x0033_"/>
  <Shape xmlns="" ID="iqXiX+HQyszM38ifY5QwFoGye6w=" pdftag="H2" isBookmarkSet="no" bookmark="yes" Order="_x0032_"/>
  <Shape xmlns="" ID="DcBF5AxM3H8m/FiJvZbJTuBcwfc=" Order="_x0035_" pdftag="_x005B_Artifact_x005D_" isBookmarkSet="no"/>
  <Shape xmlns="" ID="n1EgK+LOCAw9zuywrUCdyVrP2fg=" formula="no" inline="no" pdftag="Figure" artifact="_x0030_" isBookmarkSet="no" validate="no" Order="_x0033_" Lang="" bookmark="no"/>
  <Shape xmlns="" ID="LhyU2lDz8YTSgMfKbDvyk2ACqMg=" pdftag="P" isBookmarkSet="no" Order="_x0034_" bookmark="no"/>
  <Shape xmlns="" ID="Zz0MrdjLbbOXJnL9vhLAMZxIxjA=" pdftag="P" isBookmarkSet="no" Order="_x0031_" bookmark="no"/>
  <Shape xmlns="" ID="JGA3EG1hHufzJQBHDGa0H7LIj9g=" pdftag="P" isBookmarkSet="no" Order="_x0031_" bookmark="no"/>
  <Shape xmlns="" ID="MXpzdvl4VUXGWmY5+OwwecyC0T0=" pdftag="Figure" Order="_x0034_" formula="no" inline="no" artifact="_x0030_" validate="yes"/>
  <Shape xmlns="" ID="CMKBFawlBAOVJ1ahGI0DYW6+cz0=" Order="_x0033_" formula="no" artifact="_x0031_" pdftag="_x005B_Artifact_x005D_" inline="no" isBookmarkSet="no" validate="no"/>
  <Shape xmlns="" ID="ldNT1+fK+qLBypcU6HpzgzTXeHU=" Order="_x0035_" formula="no" pdftag="Figure" inline="no" artifact="_x0030_" validate="yes"/>
  <Shape xmlns="" ID="0sBrZOwWNtLmV5PfCkZ83BH61eI=" pdftag="P" isBookmarkSet="no" bookmark="no" Order="_x0033_"/>
  <Shape xmlns="" ID="fcoje7W+U+XcwbcGyioKpXKX3Bw=" Order="_x0037_" formula="no" inline="no" pdftag="Figure" artifact="_x0030_" validate="yes"/>
  <Shape xmlns="" ID="Bp1f8XO2KJTYDn51dWPmIzkmZVM=" pdftag="" Order="_x0036_" formula="no" inline="no" artifact="_x0030_" validate="yes"/>
  <Shape xmlns="" ID="32OaSKSARzHW2H89oiMu+qijI4k=" Order="_x0032_" pdftag="_x005B_Artifact_x005D_" isBookmarkSet="no" bookmark="no"/>
  <Shape xmlns="" ID="SY5DsXgziB+XAJUIQhx2cfsPoHc=" pdftag="H2" isBookmarkSet="no" bookmark="yes" Order="_x0031_"/>
  <Shape xmlns="" ID="bEH2lOdq9NJO29S7+iBnwFBH6Uo=" Order="_x0031_" pdftag="_x005B_Artifact_x005D_" isBookmarkSet="no" bookmark="no"/>
  <Shape xmlns="" ID="3qlXXMILbS8HRyeCETmNdhLYaC8=" pdftag="H2" isBookmarkSet="no" bookmark="yes" Order="_x0032_"/>
  <Shape xmlns="" ID="bPE00bcbFwlv9Fs3T0hKw1DjciA=" pdftag="P" isBookmarkSet="no" Order="_x0033_" bookmark="no"/>
  <Shape xmlns="" ID="fTpGA5CKNndmOquKXmBbBD/3Azc=" pdftag="P" isBookmarkSet="no" Order="_x0034_" bookmark="no"/>
  <Shape xmlns="" ID="RjirRooag7cU8l5Ma8GImPR537U=" Order="_x0036_" artifact="_x0031_" pdftag="_x005B_Artifact_x005D_" formula="no" inline="no" isBookmarkSet="no" validate="no"/>
  <Shape xmlns="" ID="6EDfFnH0hsAckWGwEN3WfqyD5UQ=" pdftag="P" isBookmarkSet="no" bookmark="no" Order="_x0034_"/>
  <Shape xmlns="" ID="aWhQ4oopehwwy36wvMYeLXUzIyI=" artifact="_x0031_" formula="no" inline="no" pdftag="Figure" isBookmarkSet="no" validate="no" Order="_x0033_"/>
  <Shape xmlns="" ID="kXhSokZqtuFbkble7+Pop46sysg=" pdftag="P" isBookmarkSet="no" Order="_x0031_" bookmark="no"/>
  <Shape xmlns="" ID="qcc5l0aEwtZk5oNVT0ZPbBSmm+k=" pdftag="P" isBookmarkSet="no" Order="_x0032_" bookmark="no"/>
  <Shape xmlns="" ID="0MHwhNZ9ZIZBMHGio+b+UFjBZzg=" pdftag="P" isBookmarkSet="no" Order="_x0034_" bookmark="no"/>
  <Shape xmlns="" ID="sjAwAmMU8Ljl0RiCOMSj6PXHHIM=" pdftag="P" isBookmarkSet="no" bookmark="no" Order="_x0033_"/>
  <Shape xmlns="" ID="oBp9pR40JZ2L8Qjn1aaWk7miJyI=" Order="_x0032_" pdftag="_x005B_Artifact_x005D_" isBookmarkSet="no" bookmark="no"/>
  <Shape xmlns="" ID="wT+d9XWyDleSAHTOSCFoc+Rpmrs=" pdftag="H2" isBookmarkSet="no" bookmark="yes" Order="_x0031_"/>
  <Shape xmlns="" ID="2VSbwgVUGL73hYg21v7zlDuCRGQ=" Order="_x0031_" pdftag="_x005B_Artifact_x005D_" isBookmarkSet="no" bookmark="no"/>
  <Shape xmlns="" ID="I2nqtoSaPLAjSVukkAri5J4L/Ng=" pdftag="P" isBookmarkSet="no" bookmark="no" Order="_x0033_"/>
  <Shape xmlns="" ID="bz221HMcIfXcQ8v5SWLYYLF6gmc=" pdftag="P" isBookmarkSet="no" Order="_x0032_" bookmark="no"/>
  <Shape xmlns="" ID="2U5nmhZfbXi1uhA1rUB0Q2Tvf+A=" pdftag="H2" isBookmarkSet="no" bookmark="yes" Order="_x0031_"/>
  <Shape xmlns="" ID="VsFSeqqMU9Pn76I6LXzEh+9KaIg=" pdftag="P" isBookmarkSet="no" Order="_x0033_" bookmark="no"/>
  <Shape xmlns="" ID="p4vi0Bh8sVqW9bu/pG55J5MALNI=" pdftag="H2" isBookmarkSet="no" bookmark="yes" Order="_x0032_"/>
  <Shape xmlns="" ID="Y45gjGSEfnA8pOizr4v1hYOyFzA=" Order="_x0031_" pdftag="_x005B_Artifact_x005D_" isBookmarkSet="no" bookmark="no"/>
  <SubText xmlns="" ID="BrIKXmnge49j8LjNU0T551APULo=" ActualText="Haga_x0020_clic_x0020_en_x0020_el_x0020_ícono_x0020_de_x0020_interpretación_x0020_en_x0020_los_x0020_controles_x0020_de_x0020_la_x0020_pantalla_x0020__x000D__x000A_En_x0020_el_x0020_menú_x0020_de_x0020_idiomas_x002C__x0020_escoja_x0020_español_x0020__x0028_Spanish_x0029__x000D__x000A__x000D__x000A_Para_x0020_ayuda_x0020_técnica_x002C__x0020_envíe_x0020_un_x0020_mensaje_x0020_a:_x0020_SAFER_x0040_waterboards.ca.gov"/>
  <SubText xmlns="" ID="8tcj4QtW5c+DPzPE+Y3qXDt8lhE=" ActualText="Botón_x0020_de_x0020_Interpretación_x0020_de_x0020_Zoom"/>
  <SubText xmlns="" ID="WPjZh362azoWTQxHaX/inUAItoc=" ActualText=""/>
  <SubText xmlns="" ID="vDsjAPDXatWzqPhXS9VbxKsOd9k=" ActualText=""/>
  <SubText xmlns="" ID="gDwcGSBIv5SUCXR3c3Cr1M8+H7I=" ActualText="Reunión_x0020__x0023_3_x0020_del_x0020_Grupo_x0020_Asesor_x0020_del_x0020_Programa_x0020_de_x0020_Agua_x0020_Potable_x0020_SAFER_x000D__x000A__x000D__x000A_12_x0020_de_x0020_agosto_x0020_de_x0020_2021_x000D__x000A_9am_x0020_a_x0020_las_x0020_4pm"/>
  <SubText xmlns="" ID="68yeeQq0IwvV9gfryDSHUZjcXaY=" ActualText="Declaración_x0020_de_x0020_la_x0020_Misión_x0020_de_x0020_las_x0020_Juntas_x0020_del_x0020_Agua._x000D__x000A__x000D__x000A_Preservar_x002C__x0020_mejorar_x002C__x0020_y_x0020_restaurar_x0020_la_x0020_calidad_x0020_de_x0020_los_x0020_recursos_x0020_de_x0020_agua_x0020_de_x0020_california_x002C__x0020_y_x0020_de_x0020_agua_x0020_potable_x0020_para_x0020_la_x0020_protección_x0020_del_x0020_medio_x0020_ambiente_x002C__x0020_la_x0020_salud_x0020_pública_x002C__x0020_y_x0020_todos_x0020_los_x0020_usos_x0020_benéficos_x002C__x0020_y_x0020_asegurar_x0020_el_x0020_uso_x0020_eficaz_x0020_y_x0020_asignación_x0020_apropiada_x0020_de_x0020_los_x0020_recursos_x0020_de_x0020_agua_x002C__x0020_para_x0020_el_x0020_beneficio_x0020_de_x0020_generaciones_x0020_presentes_x0020_y_x0020_futuras._x0020_"/>
  <SubText xmlns="" ID="KhLbB0zdOI0eJYuuVW5dmVIVQXQ=" ActualText=""/>
  <SubText xmlns="" ID="Bx3i2twGm5h3dTz4O+laSXYUS6M=" ActualText=""/>
  <SubText xmlns="" ID="M6FoRyJFntQv5QKUbwW0XtXPJD4=" ActualText=""/>
  <SubText xmlns="" ID="IfxJ04wYZ3i6v0tv+aL0dGk9k+E=" ActualText="Actualizaciones_x0020_del_x0020_Programa_x0020_SAFER:_x0020_Parte_x0020_1_x000D__x000A_Presentación_x0020_del_x0020_Plan_x0020_de_x0020_Gastos_x0020_de_x0020_Fondos_x0020__x0028_FEP_x0029__x000D__x000A_Grupos_x0020_de_x0020_Discusión_x000D__x000A_Descanso_x0020_para_x0020_comer_x000D__x000A_Discusión_x0020_en_x0020_el_x0020_Grupo_x0020_Grande_x000D__x000A_Actualizaciones_x0020_del_x0020_Programa_x0020_SAFER:_x0020_Parte_x0020_2_x000D__x000A_Comentarios_x0020_del_x0020_Público_x000D__x000A_Próximos_x0020_Pasos"/>
  <SubText xmlns="" ID="6hz3qpJDQJxWoVmL1fNvsWbrDSc=" ActualText=""/>
  <SubText xmlns="" ID="5kqlWfGSPCiqA9as1m/lCynVNro=" ActualText="Levante_x0020_la_x0020_mano_x0020_en_x0020_Zoom_x000D__x000A_Haga_x0020_clic_x0020_en_x0020__x201C_Participants_x201D__x0020__x000D__x000A_Haga_x0020_clic_x0020_en_x0020_el_x0020_ícono_x0020_de_x0020_levantar_x0020_la_x0020_mano_x0020__x0028_Raise_x0020_Hand_x0029_"/>
  <SubText xmlns="" ID="asFiFHgdtEyKHgcNvzntbuu1EpQ=" ActualText="Levante_x0020_la_x0020_mano_x0020_con_x0020_su_x0020_teléfono_x000D__x000A_Oprima_x0020__x002A_9_x0020_en_x0020_el_x0020_teclado_x0020_de_x0020_su_x0020_teléfono"/>
  <SubText xmlns="" ID="nMW5B9TwcDGpB2jg0vm8pg54hXw=" ActualText=""/>
  <SubText xmlns="" ID="t94qcA6OtBh4UE/+FFON1cS3MEY=" ActualText=""/>
  <SubText xmlns="" ID="zsumet/pmWXjio8xQEZx5beJtmg=" ActualText=""/>
  <SubText xmlns="" ID="uMxX077h/xiy4wZNsIzgWIVBE1k=" ActualText="Levante_x0020_la_x0020_mano_x0020_en_x0020_Zoom_x000D__x000A_Haga_x0020_clic_x0020_en_x0020__x201C_Participants_x201D__x0020__x000D__x000A_Haga_x0020_clic_x0020_en_x0020_el_x0020_ícono_x0020_de_x0020_levantar_x0020_la_x0020_mano_x0020__x0028_Raise_x0020_Hand_x0029_"/>
  <SubText xmlns="" ID="a+/eyTb8f0J6pfzb46XAO95M9TQ=" ActualText="Levante_x0020_la_x0020_mano_x0020_con_x0020_su_x0020_teléfono_x000D__x000A_Oprima_x0020__x002A_9_x0020_en_x0020_el_x0020_teclado_x0020_de_x0020_su_x0020_teléfono"/>
  <SubText xmlns="" ID="JV0pWQHbGzMQgBM0HEtDxow3wDE=" ActualText=""/>
  <SubText xmlns="" ID="MXpzdvl4VUXGWmY5+OwwecyC0T0=" ActualText="Levante_x0020_la_x0020_mano_x0020_en_x0020_Zoom_x000D__x000A_Haga_x0020_clic_x0020_en_x0020__x201C_Participants_x201D__x0020__x000D__x000A_Haga_x0020_clic_x0020_en_x0020_el_x0020_ícono_x0020_de_x0020_levantar_x0020_la_x0020_mano_x0020__x0028_Raise_x0020_Hand_x0029_"/>
  <SubText xmlns="" ID="ldNT1+fK+qLBypcU6HpzgzTXeHU=" ActualText="Levante_x0020_la_x0020_mano_x0020_con_x0020_su_x0020_teléfono_x000D__x000A_Oprima_x0020__x002A_9_x0020_en_x0020_el_x0020_teclado_x0020_de_x0020_su_x0020_teléfono"/>
  <SubText xmlns="" ID="Bp1f8XO2KJTYDn51dWPmIzkmZVM=" ActualText=""/>
  <SubText xmlns="" ID="iDpgGDJ9BsR1JbGBobFIqFMjqok=" ActualText="Actualizaciones_x0020_del_x0020_Programa_x0020_SAFER_x000D__x000A__x000D__x000A_Métricas_x0020_y_x0020_progreso_x0020_en_x0020_nuestras_x0020_metas_x000D__x000A_Solicitud_x0020_para_x0020_integrarse_x0020_al_x0020_Grupo_x0020_Asesor_x00A0__x000D__x000A_Próximos_x0020_eventos_x0020_y_x0020_oportunidades_x000D__x000A_Grupos_x0020_de_x0020_Discusión_x0020_de_x0020_los_x0020_Umbrales_x0020_de_x0020_Asequibilidad_x00A0__x000D__x000A_Respuesta_x0020_a_x0020_la_x0020_sequía_x000D__x000A_Pagos_x0020_atrasados_x0020__x2013__x0020_alivio_x0020_de_x0020_deuda_x0020_de_x0020_agua_x000D__x000A_Resolución_x0020_de_x0020_Equidad_x0020_Racial_x0020_de_x0020_las_x0020_Juntas_x0020_del_x0020_Agua_x00A0_"/>
  <SubText xmlns="" ID="VeA4khXettXAOuvBl004FW4l9/k=" ActualText="Actualizaciones_x0020_del_x0020_Programa_x0020_SAFER_x000D__x000A_Métricas_x0020_y_x0020_progreso_x0020_en_x0020_nuestras_x0020_metas_x000D__x000A_Solicitud_x0020_para_x0020_integrarse_x0020_al_x0020_Grupo_x0020_Asesor_x00A0__x000D__x000A_Próximos_x0020_eventos_x0020_y_x0020_oportunidades_x000D__x000A_Grupos_x0020_de_x0020_Discusión_x0020_de_x0020_los_x0020_Umbrales_x0020_de_x0020_Asequibilidad_x00A0__x000D__x000A_Respuesta_x0020_a_x0020_la_x0020_sequía_x000D__x000A_Pagos_x0020_atrasados_x0020__x2013__x0020_alivio_x0020_de_x0020_deuda_x0020_de_x0020_agua_x000D__x000A_Resolución_x0020_de_x0020_Equidad_x0020_Racial_x0020_de_x0020_las_x0020_Juntas_x0020_del_x0020_Agua_x00A0_"/>
  <SubText xmlns="" ID="4YnqqYBBSWx/iF4LcvsQ/wyEs0g=" ActualText="Join_x0020_Us"/>
  <SubText xmlns="" ID="hFMq5XO90pSjLSIPPf57Bns7Mvg=" ActualText="Métricas_x0020_y_x0020_progreso_x0020_en_x0020_nuestras_x0020_metas_x000D__x000A_Solicitud_x0020_para_x0020_integrarse_x0020_al_x0020_Grupo_x0020_Asesor_x00A0__x000D__x000A_Próximos_x0020_eventos_x0020_y_x0020_oportunidades_x000D__x000A_Grupos_x0020_de_x0020_Discusión_x0020_de_x0020_los_x0020_Umbrales_x0020_de_x0020_Asequibilidad_x00A0__x000D__x000A_Respuesta_x0020_a_x0020_la_x0020_sequía_x000D__x000A_Pagos_x0020_atrasados_x0020__x2013__x0020_alivio_x0020_de_x0020_deuda_x0020_de_x0020_agua_x000D__x000A_Resolución_x0020_de_x0020_Equidad_x0020_Racial_x0020_de_x0020_las_x0020_Juntas_x0020_del_x0020_Agua_x00A0_"/>
  <SubText xmlns="" ID="Wi5uX+KCiM6hSJt1+CgooPSVWQs=" ActualText="We_x0020_are_x0020_listening."/>
  <SubText xmlns="" ID="eyQ6Asiyw1KI0q50gmpgC497d0c=" ActualText=""/>
  <SubText xmlns="" ID="jxtTkGgoaOYsVYTImlNI3Lsm79A=" ActualText="Participants"/>
  <SubText xmlns="" ID="91WgLVtOBcwsYZF+GfesYcnh/pw=" ActualText="Plan_x0020_Preliminar_x0020_de_x0020_Gastos_x0020_de_x0020_Fondos_x0020__x0028_FEP_x0029__x0020_para_x0020_2021-22"/>
  <SubText xmlns="" ID="MyYsiJyCzip7tMCu3PSWTWCLuZo=" ActualText="Programa_x0020_SAFER_x0020__x0024_2.1B:_x000D__x000A__x0024_985_x0020_M_x0020_Pagos_x0020_atrasados_x0020__x0028_alivio_x0020_de_x0020_deudas_x0020_de_x0020_agua_x000D__x000A__x0024_650_x0020_M_x0020_para_x0020_Infraestructura_x0020_de_x0020_Agua_x0020_Potable_x0020__x000D__x000A__x0024_10_x0020_M_x0020_Emergencias_x0020_de_x0020_Sequía_x000D__x000A__x0024_128_x0020_M_x0020_Fondo_x0020_de_x0020_SADW_x000D__x000A__x0024_25.3_x0020_M_x0020_Otro_x0020_Fondo_x0020_General_x000D__x000A__x0024_239.5_x0020_M_x0020_Bonos_x0020_de_x0020_Obligación_x0020_General_x0020__x000D__x000A__x000D__x000A__x0024_125.7_x0020_M_x0020_Fondo_x0020_de_x0020_DWSRF"/>
  <SubText xmlns="" ID="W6mVDlVuiG3YwBp0dmvqOTpDfrk=" ActualText="Necesidades_x0020_de_x0020_financiación_x0020_de_x0020_emergencia_x000D__x000A_Sistemas_x0020_de_x0020_agua_x0020_que_x0020_no_x0020_cumplen_x0020_con_x0020_los_x0020_estándares_x0020_primarios_x0020_para_x0020_agua_x0020_potable_x000D__x000A_Acelerar_x0020_consolidaciones_x0020_y_x0020_la_x0020_planificación_x0020_a_x0020_escala_x0020_regional_x0020_de_x0020_consolidaciones_x000D__x000A_Acelerar_x0020_la_x0020_Planificación_x0020_con_x0020_Ayuda_x0020_Técnica_x00A0__x000D__x000A_Soluciones_x0020_provisionales_x0020_y_x0020_planear_x0020_soluciones_x0020_a_x0020_largo_x0020_plazo_x0020_para_x0020_pozos_x0020_domésticos_x0020_y_x0020__x201C_state_x0020_smalls_x201D__x000D__x000A_Asegurar_x0020_que_x0020_la_x0020_distribución_x0020_de_x0020_ayuda_x0020_es_x0020_consistente_x0020_con_x0020_la_x0020_Resolución_x0020_de_x0020_Equidad_x0020_Racial_x0020_de_x0020_la_x0020_SWRCB"/>
  <SubText xmlns="" ID="ZmNWHy1cx7DQb4NU3wY/u2DNUG8=" ActualText="Rendimiento_x0020_del_x0020_Programa_x0020_SAFER"/>
  <SubText xmlns="" ID="wepl1qE8m+nomYzkWevXDMw25Do=" ActualText=""/>
  <SubText xmlns="" ID="AMd3+N1c0iUavKqxEiA6jrjHb5E=" ActualText=""/>
  <SubText xmlns="" ID="QvBRzo0aIaTNUeQyl1X+ndv3SRc=" ActualText="Participants"/>
  <SubText xmlns="" ID="Qj++ayHBAQZT3hslJd0Nush/+ho=" ActualText="Actualizaciones_x0020_del_x0020_Programa_x0020_SAFER:_x0020_Parte_x0020_2"/>
  <SubText xmlns="" ID="o/k3yqZ4tSP5UclJaXAsHLaE2Lo=" ActualText=""/>
  <SubText xmlns="" ID="0dccxURrWJUDQCHYyNoufJcD5so=" ActualText="Las_x0020_Consolidaciones_x0020_de_x0020_Los_x0020_Molinos"/>
  <SubText xmlns="" ID="ILjo2giyIu+qLYtfubP4nwhww1I=" ActualText=""/>
  <SubText xmlns="" ID="HuHZeyye6t9Lfb+GAaX9SornCl8=" ActualText=""/>
  <SubText xmlns="" ID="n1EgK+LOCAw9zuywrUCdyVrP2fg=" ActualText="Paso_x0020_1_x0020_Identificar_x0020_las_x0020_necesidades_x000D__x000A_Paso_x0020_2_x0020_Preparar_x0020_la_x0020_solicitud_x000D__x000A_Paso_x0020_3_x0020_Repasar_x002F_Actualizar_x0020_la_x0020_solicitud_x000D__x000A_Paso_x0020_4_x0020_Preparar_x0020_el_x0020_acuerdo_x0020_financiero_x0020__x000D__x000A_Paso_x0020_5_x0020_Después_x0020_de_x0020_ejecutar_x0020_el_x0020_acuerdo_x000D__x000A_Paso_x0020_6_x0020_Cierre_x0020_del_x0020_proyecto"/>
  <SubText xmlns="" ID="CMKBFawlBAOVJ1ahGI0DYW6+cz0=" ActualText=""/>
  <SubText xmlns="" ID="fcoje7W+U+XcwbcGyioKpXKX3Bw=" ActualText="Participants"/>
  <SubText xmlns="" ID="RjirRooag7cU8l5Ma8GImPR537U=" ActualText=""/>
  <Shape xmlns="" ID="HYjUHoWLB3YbK0LS3b5FNTHycBI=" pdftag="Figure" isBookmarkSet="no" bookmark="no" validate="no" artifact="_x0031_" Order="_x0033_" Lang=""/>
  <Shape xmlns="" ID="UB2mjjaCJa+9dageCYOkpfJGk+o=" pdftag="Figure" isBookmarkSet="no" bookmark="no" validate="no" artifact="_x0031_" Order="_x0031_" Lang=""/>
  <Shape xmlns="" ID="3GOz6t8jZMxD/ecBKHgXRcfacIo=" pdftag="Figure" isBookmarkSet="no" bookmark="no" validate="no" artifact="_x0031_" Order="_x0032_" Lang=""/>
  <Shape xmlns="" ID="6WrwK/PM2ZQqmBHxI8X2XWS1IcE=" pdftag="Figure" isBookmarkSet="no" bookmark="no" validate="no" artifact="_x0031_" Order="_x0033_" Lang=""/>
  <Shape xmlns="" ID="UCSXT9crcnAJJBs4N2k9LsGfeDk=" pdftag="Figure" isBookmarkSet="no" bookmark="no" validate="no" artifact="_x0031_" Order="_x0031_" Lang=""/>
  <Shape xmlns="" ID="7tNrTtXmyEAeaQYxZiWaYXthRxw=" pdftag="Figure" isBookmarkSet="no" validate="no" artifact="_x0031_" Order="_x0032_" Lang=""/>
  <Shape xmlns="" ID="taOQ9EhJ7JaYllOrRd7+aKTLmbI=" pdftag="Figure" isBookmarkSet="no" validate="no" artifact="_x0031_" Order="_x0036_" Lang=""/>
  <Shape xmlns="" ID="EQ4l2TwoxzKio9aDeuCgDmNAj0M=" pdftag="Figure" isBookmarkSet="no" validate="no" artifact="_x0031_" Order="_x0033_" Lang=""/>
  <Shape xmlns="" ID="dQdKH6WmCGTRpQTD+wpE8OPJrX8=" pdftag="Figure" isBookmarkSet="no" validate="no" artifact="_x0031_" Order="_x0033_" Lang=""/>
  <Shape xmlns="" ID="mHfiFjYCghlJ1bEBecHG4L788Pk=" pdftag="Figure" isBookmarkSet="no" validate="no" artifact="_x0031_" Order="_x0032_" Lang=""/>
  <Shape xmlns="" ID="ajO7xztYLE+OWxwacZL+H+GzYJg=" pdftag="Figure" isBookmarkSet="no" validate="no" artifact="_x0031_" Order="_x0031_" Lang=""/>
  <Shape xmlns="" ID="TAmln9r7DpMkMCDN7q4IvIJ3bV0=" pdftag="Figure" isBookmarkSet="no" validate="no" artifact="_x0031_" Order="_x0032_" Lang=""/>
  <Shape xmlns="" ID="LrPKnvNr487Th/7GBq1NZiOtPdo=" pdftag="Figure" isBookmarkSet="no" validate="no" artifact="_x0031_" Order="_x0032_" Lang=""/>
  <Shape xmlns="" ID="/bh2QI/AyXNK+wokspUIqMGgyiE=" pdftag="Figure" isBookmarkSet="no" validate="no" artifact="_x0031_" Order="_x0033_" Lang=""/>
  <table xmlns="" ID="+/uqIUqPIETVuXHsUlZtxhLbHuo=" type="_x0031_" HRows="_x0032_" HCols="_x0030_" Summary="" TableLinerizing="H" Header="yes" Scope="Column" Caption="no" Exclude="no" SpeakText="no" LinkedHeaders=""/>
  <table xmlns="" ID="ZjpoJFieOVfBb32owNW9CHsZdvw=" Header="yes" Scope="Column" Caption="no" Exclude="no" LinkedHeaders=""/>
  <table xmlns="" ID="x3UQCbTUAwa5OJpPn1HK4m52s9A=" Header="yes" Scope="Column" Caption="no" Exclude="no" LinkedHeaders=""/>
  <table xmlns="" ID="CKQyRahoXBGdEE60Nt2RlmWqGZw=" Header="yes" Scope="Column" Caption="no" Exclude="no" LinkedHeaders="_x0031__2__x002B__x002F_uqIUqPIETVuXHsUlZtxhLbHuo_x003D_"/>
  <table xmlns="" ID="VdBMqJhxJYrpu7VUfWVtOTKRlFI=" Header="yes" Scope="Column" Caption="no" Exclude="no" LinkedHeaders="_x0031__3__x002B__x002F_uqIUqPIETVuXHsUlZtxhLbHuo_x003D_"/>
  <table xmlns="" ID="fU44PncdkNRqYdPdS6g2VzIkfaM=" Header="yes" Scope="Column" Caption="no" Exclude="no" LinkedHeaders="_x0031__3__x002B__x002F_uqIUqPIETVuXHsUlZtxhLbHuo_x003D_"/>
  <table xmlns="" ID="vp6lkI5EHEVeZFQIbW1jSC6QoTU=" Header="no" Caption="no" Exclude="no" Scope="" LinkedHeaders="_x0031__1__x002B__x002F_uqIUqPIETVuXHsUlZtxhLbHuo_x003D_"/>
  <table xmlns="" ID="AH6t7VlJYeCO+Jnzg/u68ilSCVU=" Header="no" Caption="no" Exclude="no" Scope="" LinkedHeaders="_x0032__2__x002B__x002F_uqIUqPIETVuXHsUlZtxhLbHuo_x003D_"/>
  <table xmlns="" ID="UV5R5sLnHazB2NoJe28dwq18yPc=" Header="no" Caption="no" Exclude="no" Scope="" LinkedHeaders="_x0032__3__x002B__x002F_uqIUqPIETVuXHsUlZtxhLbHuo_x003D_"/>
  <table xmlns="" ID="VzvV1NrjlrsZm+Py3uGTTKv5wWI=" Header="no" Caption="no" Exclude="no" Scope="" LinkedHeaders="_x0032__4__x002B__x002F_uqIUqPIETVuXHsUlZtxhLbHuo_x003D_"/>
  <table xmlns="" ID="Ep6Ow9rn83p5OTKNwcS8vcgGPOk=" Header="no" Caption="no" Exclude="no" Scope="" LinkedHeaders="_x0031__1__x002B__x002F_uqIUqPIETVuXHsUlZtxhLbHuo_x003D_"/>
  <table xmlns="" ID="wSbitSG19smW96nGgGAyhexQUD0=" Header="no" Caption="no" Exclude="no" Scope="" LinkedHeaders="_x0032__2__x002B__x002F_uqIUqPIETVuXHsUlZtxhLbHuo_x003D_"/>
  <table xmlns="" ID="wH4NT+MZfx7BCeu096OLuIGO39c=" Header="no" Caption="no" Exclude="no" Scope="" LinkedHeaders="_x0032__3__x002B__x002F_uqIUqPIETVuXHsUlZtxhLbHuo_x003D_"/>
  <table xmlns="" ID="WRulK7uVWAlL+c4HmptOx9FRzOM=" Header="no" Caption="no" Exclude="no" Scope="" LinkedHeaders="_x0032__4__x002B__x002F_uqIUqPIETVuXHsUlZtxhLbHuo_x003D_"/>
  <table xmlns="" ID="3Rx4YiDCRHB++lUdttcZhnn6XeM=" Header="no" Caption="no" Exclude="no" Scope="" LinkedHeaders="_x0031__1__x002B__x002F_uqIUqPIETVuXHsUlZtxhLbHuo_x003D_"/>
  <table xmlns="" ID="pWKKPu1gqhRScg3Z3pycPqRV/JY=" Header="no" Caption="no" Exclude="no" Scope="" LinkedHeaders="_x0032__2__x002B__x002F_uqIUqPIETVuXHsUlZtxhLbHuo_x003D_"/>
  <table xmlns="" ID="sZ8378KJBqTdoVeRlYSBtrqzZiQ=" Header="no" Caption="no" Exclude="no" Scope="" LinkedHeaders="_x0032__3__x002B__x002F_uqIUqPIETVuXHsUlZtxhLbHuo_x003D_"/>
  <table xmlns="" ID="lD7PxKo5ph6SAuvCA6yEWQlO0bE=" Header="no" Caption="no" Exclude="no" Scope="" LinkedHeaders="_x0032__4__x002B__x002F_uqIUqPIETVuXHsUlZtxhLbHuo_x003D_"/>
  <table xmlns="" ID="j+wJMX+qf/Xks+UgHLLUkZEPzBY=" Header="no" Caption="no" Exclude="no" Scope="" LinkedHeaders="_x0031__1__x002B__x002F_uqIUqPIETVuXHsUlZtxhLbHuo_x003D_"/>
  <table xmlns="" ID="mMr48UTYU3+ZVdGA+vo9M2E0+R0=" Header="no" Caption="no" Exclude="no" Scope="" LinkedHeaders="_x0032__2__x002B__x002F_uqIUqPIETVuXHsUlZtxhLbHuo_x003D_"/>
  <table xmlns="" ID="PeHrmlgYmXKE7Io9dIUNBQaIbQU=" Header="no" Caption="no" Exclude="no" Scope="" LinkedHeaders="_x0032__3__x002B__x002F_uqIUqPIETVuXHsUlZtxhLbHuo_x003D_"/>
  <table xmlns="" ID="c8vb716g7Svc1+eBmrcCn2GeSbQ=" Header="no" Caption="no" Exclude="no" Scope="" LinkedHeaders="_x0032__4__x002B__x002F_uqIUqPIETVuXHsUlZtxhLbHuo_x003D_"/>
  <table xmlns="" ID="qPawDB+lSPKqJiLRhxCMnVvaFag=" type="_x0031_" HRows="_x0031_" HCols="_x0030_" Summary="" TableLinerizing="H" Header="yes" Scope="Column" Caption="no" Exclude="no" SpeakText="no" LinkedHeaders=""/>
  <table xmlns="" ID="2PUGHChrIDKgYnZw7RCddChJg3Q=" Header="no" Caption="no" Exclude="no" Scope="" LinkedHeaders="_x0031__1_qPawDB_x002B_lSPKqJiLRhxCMnVvaFag_x003D_"/>
  <table xmlns="" ID="XcCgWl0gUQMrGcTEtMqs8mwCdbY=" Header="no" Caption="no" Exclude="no" Scope="" LinkedHeaders="_x0031__1_qPawDB_x002B_lSPKqJiLRhxCMnVvaFag_x003D_"/>
  <table xmlns="" ID="nJk5DjztsAq6eEe7P6QScfDOMkk=" type="_x0032_" HRows="_x0032_" HCols="_x0031_" Summary="" TableLinerizing="H" Header="yes" Scope="Column" Caption="no" Exclude="no" SpeakText="no" LinkedHeaders=""/>
  <table xmlns="" ID="VvTBBElkhuwCq3PK8J8OUmZnTP4=" Header="yes" Scope="Column" Caption="no" Exclude="no" LinkedHeaders=""/>
  <table xmlns="" ID="T2Ol2at56uBmKZFDavQyRe/Cskw=" Header="yes" Scope="Column" Caption="no" Exclude="no" LinkedHeaders=""/>
  <table xmlns="" ID="hS8fUZ5SS6sUTWpxUlqlHVGJZ5A=" Header="yes" Scope="Column" Caption="no" Exclude="no" LinkedHeaders="_x0031__1_nJk5DjztsAq6eEe7P6QScfDOMkk_x003D_"/>
  <table xmlns="" ID="JryFLBZhjctPOOJgZz8lAid0TZg=" Header="yes" Scope="Column" Caption="no" Exclude="no" LinkedHeaders="_x0031__2_nJk5DjztsAq6eEe7P6QScfDOMkk_x003D_"/>
  <table xmlns="" ID="MWkW3TepMjoWrnWug6n6phsLEGg=" Header="yes" Scope="Column" Caption="no" Exclude="no" LinkedHeaders="_x0031__2_nJk5DjztsAq6eEe7P6QScfDOMkk_x003D_"/>
  <table xmlns="" ID="Pu9cxgcNaAH65Z2ivIKlCbtU1j8=" Header="yes" Scope="Column" Caption="no" Exclude="no" LinkedHeaders="_x0031__2_nJk5DjztsAq6eEe7P6QScfDOMkk_x003D_"/>
  <table xmlns="" ID="aObeitFrnAYaoWiajAKXLE6CNmM=" Header="yes" Scope="Column" Caption="no" Exclude="no" LinkedHeaders="_x0031__2_nJk5DjztsAq6eEe7P6QScfDOMkk_x003D_"/>
  <table xmlns="" ID="Om60NB95J3EjJW03OCYVCtGBH20=" Header="yes" Scope="Column" Caption="no" Exclude="no" LinkedHeaders="_x0031__2_nJk5DjztsAq6eEe7P6QScfDOMkk_x003D__x002C_1_2_nJk5DjztsAq6eEe7P6QScfDOMkk_x003D__x002C_1_2_nJk5DjztsAq6eEe7P6QScfDOMkk_x003D_"/>
  <table xmlns="" ID="yPgmIZ+QVbXL25nXnlT+V7TdQDc=" Header="yes" Scope="Column" Caption="no" Exclude="no" LinkedHeaders="_x0031__2_nJk5DjztsAq6eEe7P6QScfDOMkk_x003D_"/>
  <table xmlns="" ID="ynhN4OI4pV3HGhEse2/jE654n6I=" Header="yes" Scope="Column" Caption="no" Exclude="no" LinkedHeaders="_x0031__10_nJk5DjztsAq6eEe7P6QScfDOMkk_x003D_"/>
  <table xmlns="" ID="7zMCKzIZJxiin0K2vD+MzfXFKIU=" Header="yes" Scope="Row" Caption="no" Exclude="no" LinkedHeaders="_x0032__1_nJk5DjztsAq6eEe7P6QScfDOMkk_x003D_"/>
  <table xmlns="" ID="/iHFqkzbwKfc41S2OiFBiL1l8tQ=" Header="no" Caption="no" Exclude="no" Scope="" LinkedHeaders="_x0033__1_nJk5DjztsAq6eEe7P6QScfDOMkk_x003D__x002C_2_2_nJk5DjztsAq6eEe7P6QScfDOMkk_x003D_"/>
  <table xmlns="" ID="gDxpq6Lh/TfLHnLjD7BON7+p7ls=" Header="no" Caption="no" Exclude="no" Scope="" LinkedHeaders="_x0033__1_nJk5DjztsAq6eEe7P6QScfDOMkk_x003D__x002C_2_3_nJk5DjztsAq6eEe7P6QScfDOMkk_x003D_"/>
  <table xmlns="" ID="r0x1EeB3o4+AKBHOp3cCh4i94SQ=" Header="no" Caption="no" Exclude="no" Scope="" LinkedHeaders="_x0033__1_nJk5DjztsAq6eEe7P6QScfDOMkk_x003D__x002C_2_4_nJk5DjztsAq6eEe7P6QScfDOMkk_x003D_"/>
  <table xmlns="" ID="iI8TpP3xnA9RsYTbbTzNrECWOvY=" Header="no" Caption="no" Exclude="no" Scope="" LinkedHeaders="_x0033__1_nJk5DjztsAq6eEe7P6QScfDOMkk_x003D__x002C_2_5_nJk5DjztsAq6eEe7P6QScfDOMkk_x003D_"/>
  <table xmlns="" ID="CuLKda4gi/+BlkPGr3v3tTTfsVU=" Header="no" Caption="no" Exclude="no" Scope="" LinkedHeaders="_x0033__1_nJk5DjztsAq6eEe7P6QScfDOMkk_x003D__x002C_2_6_nJk5DjztsAq6eEe7P6QScfDOMkk_x003D__x002C_2_6_nJk5DjztsAq6eEe7P6QScfDOMkk_x003D__x002C_2_6_nJk5DjztsAq6eEe7P6QScfDOMkk_x003D_"/>
  <table xmlns="" ID="bOSz06ANy1QfLwiomS8U7DdfDwI=" Header="no" Caption="no" Exclude="no" Scope="" LinkedHeaders="_x0033__1_nJk5DjztsAq6eEe7P6QScfDOMkk_x003D__x002C_2_9_nJk5DjztsAq6eEe7P6QScfDOMkk_x003D_"/>
  <table xmlns="" ID="OWW2qj5XZww3sBRI4qRzoPf242c=" Header="no" Caption="no" Exclude="no" Scope="" LinkedHeaders="_x0033__1_nJk5DjztsAq6eEe7P6QScfDOMkk_x003D__x002C_2_10_nJk5DjztsAq6eEe7P6QScfDOMkk_x003D_"/>
  <table xmlns="" ID="uPVIyTLMEA0rnd8KXjqBhJsj5K0=" Header="yes" Scope="Row" Caption="no" Exclude="no" LinkedHeaders="_x0032__1_nJk5DjztsAq6eEe7P6QScfDOMkk_x003D_"/>
  <table xmlns="" ID="mzPrUJCieaz1vJq2XxCFs5s24NI=" Header="no" Caption="no" Exclude="no" Scope="" LinkedHeaders="_x0034__1_nJk5DjztsAq6eEe7P6QScfDOMkk_x003D__x002C_2_2_nJk5DjztsAq6eEe7P6QScfDOMkk_x003D_"/>
  <table xmlns="" ID="xEoVNxnOYX3o/TdcBCji9P6NT00=" Header="no" Caption="no" Exclude="no" Scope="" LinkedHeaders="_x0034__1_nJk5DjztsAq6eEe7P6QScfDOMkk_x003D__x002C_2_3_nJk5DjztsAq6eEe7P6QScfDOMkk_x003D_"/>
  <table xmlns="" ID="Bd/6+4esJog9WeRtKxKM1/Scov4=" Header="no" Caption="no" Exclude="no" Scope="" LinkedHeaders="_x0034__1_nJk5DjztsAq6eEe7P6QScfDOMkk_x003D__x002C_2_4_nJk5DjztsAq6eEe7P6QScfDOMkk_x003D_"/>
  <table xmlns="" ID="mNwuxBY1si5IYYwXUh/aRWCw25g=" Header="no" Caption="no" Exclude="no" Scope="" LinkedHeaders="_x0034__1_nJk5DjztsAq6eEe7P6QScfDOMkk_x003D__x002C_2_5_nJk5DjztsAq6eEe7P6QScfDOMkk_x003D_"/>
  <table xmlns="" ID="q9HuUVIK8dLMmIRRVsyQ5h6WbW8=" Header="no" Caption="no" Exclude="no" Scope="" LinkedHeaders="_x0034__1_nJk5DjztsAq6eEe7P6QScfDOMkk_x003D__x002C_2_6_nJk5DjztsAq6eEe7P6QScfDOMkk_x003D__x002C_2_6_nJk5DjztsAq6eEe7P6QScfDOMkk_x003D__x002C_2_6_nJk5DjztsAq6eEe7P6QScfDOMkk_x003D_"/>
  <table xmlns="" ID="OLBffLb5ZfZx6UkXWGxntced7V4=" Header="no" Caption="no" Exclude="no" Scope="" LinkedHeaders="_x0034__1_nJk5DjztsAq6eEe7P6QScfDOMkk_x003D__x002C_2_9_nJk5DjztsAq6eEe7P6QScfDOMkk_x003D_"/>
  <table xmlns="" ID="7psc42lRUPYdC3SL9ltrXs1yTeo=" Header="no" Caption="no" Exclude="no" Scope="" LinkedHeaders="_x0034__1_nJk5DjztsAq6eEe7P6QScfDOMkk_x003D__x002C_2_10_nJk5DjztsAq6eEe7P6QScfDOMkk_x003D_"/>
  <table xmlns="" ID="muEk0dihhT+j4MqLt1zUTqtwMVE=" Header="yes" Scope="Row" Caption="no" Exclude="no" LinkedHeaders="_x0032__1_nJk5DjztsAq6eEe7P6QScfDOMkk_x003D_"/>
  <table xmlns="" ID="1l4BqNvIv1W2ToEIxWncpQYbzt8=" Header="no" Caption="no" Exclude="no" Scope="" LinkedHeaders="_x0035__1_nJk5DjztsAq6eEe7P6QScfDOMkk_x003D__x002C_2_2_nJk5DjztsAq6eEe7P6QScfDOMkk_x003D_"/>
  <table xmlns="" ID="aLPnN/fIzt6hIHuRXyerkvvrXtk=" Header="no" Caption="no" Exclude="no" Scope="" LinkedHeaders="_x0035__1_nJk5DjztsAq6eEe7P6QScfDOMkk_x003D__x002C_2_3_nJk5DjztsAq6eEe7P6QScfDOMkk_x003D_"/>
  <table xmlns="" ID="ZeMLS0rpCFK+MnXpnVF5i7WVdLo=" Header="no" Caption="no" Exclude="no" Scope="" LinkedHeaders="_x0035__1_nJk5DjztsAq6eEe7P6QScfDOMkk_x003D__x002C_2_4_nJk5DjztsAq6eEe7P6QScfDOMkk_x003D_"/>
  <table xmlns="" ID="mRz4A14CpHkWCDYfmQhoEkAgmIk=" Header="no" Caption="no" Exclude="no" Scope="" LinkedHeaders="_x0035__1_nJk5DjztsAq6eEe7P6QScfDOMkk_x003D__x002C_2_5_nJk5DjztsAq6eEe7P6QScfDOMkk_x003D_"/>
  <table xmlns="" ID="s0JvhN6ucSQm0qPUUNV40IRK9Dw=" Header="no" Caption="no" Exclude="no" Scope="" LinkedHeaders="_x0035__1_nJk5DjztsAq6eEe7P6QScfDOMkk_x003D__x002C_2_6_nJk5DjztsAq6eEe7P6QScfDOMkk_x003D__x002C_2_6_nJk5DjztsAq6eEe7P6QScfDOMkk_x003D__x002C_2_6_nJk5DjztsAq6eEe7P6QScfDOMkk_x003D_"/>
  <table xmlns="" ID="aYHbaHUVBA5k1OTy8V8AOEkpqOo=" Header="no" Caption="no" Exclude="no" Scope="" LinkedHeaders="_x0035__1_nJk5DjztsAq6eEe7P6QScfDOMkk_x003D__x002C_2_9_nJk5DjztsAq6eEe7P6QScfDOMkk_x003D_"/>
  <table xmlns="" ID="z/qmczah7t/36TZhHLyWNlsq2rg=" Header="no" Caption="no" Exclude="no" Scope="" LinkedHeaders="_x0035__1_nJk5DjztsAq6eEe7P6QScfDOMkk_x003D__x002C_2_10_nJk5DjztsAq6eEe7P6QScfDOMkk_x003D_"/>
  <table xmlns="" ID="JedmHoSVY5V0ytUm7+FQ9qq7pnE=" Header="yes" Scope="Row" Caption="no" Exclude="no" LinkedHeaders="_x0032__1_nJk5DjztsAq6eEe7P6QScfDOMkk_x003D_"/>
  <table xmlns="" ID="qHET/FDagTV8up9yFpktnY+Hxhw=" Header="no" Caption="no" Exclude="no" Scope="" LinkedHeaders="_x0036__1_nJk5DjztsAq6eEe7P6QScfDOMkk_x003D__x002C_2_2_nJk5DjztsAq6eEe7P6QScfDOMkk_x003D_"/>
  <table xmlns="" ID="rtvmPB9ie3CVHGsvRa/hpe9NG3g=" Header="no" Caption="no" Exclude="no" Scope="" LinkedHeaders="_x0036__1_nJk5DjztsAq6eEe7P6QScfDOMkk_x003D__x002C_2_3_nJk5DjztsAq6eEe7P6QScfDOMkk_x003D_"/>
  <table xmlns="" ID="IUeWGIQaAlNcF52BOLqqXHZAOfs=" Header="no" Caption="no" Exclude="no" Scope="" LinkedHeaders="_x0036__1_nJk5DjztsAq6eEe7P6QScfDOMkk_x003D__x002C_2_4_nJk5DjztsAq6eEe7P6QScfDOMkk_x003D_"/>
  <table xmlns="" ID="+9QlJxhHp2VHuKGQiVaLZMlXhmc=" Header="no" Caption="no" Exclude="no" Scope="" LinkedHeaders="_x0036__1_nJk5DjztsAq6eEe7P6QScfDOMkk_x003D__x002C_2_5_nJk5DjztsAq6eEe7P6QScfDOMkk_x003D_"/>
  <table xmlns="" ID="addMLMifca4h52dpSICNfceh4UM=" Header="no" Caption="no" Exclude="no" Scope="" LinkedHeaders="_x0036__1_nJk5DjztsAq6eEe7P6QScfDOMkk_x003D__x002C_2_6_nJk5DjztsAq6eEe7P6QScfDOMkk_x003D__x002C_2_6_nJk5DjztsAq6eEe7P6QScfDOMkk_x003D__x002C_2_6_nJk5DjztsAq6eEe7P6QScfDOMkk_x003D_"/>
  <table xmlns="" ID="7lVM9YpqIIGwMAuX3xL/xm5hVgo=" Header="no" Caption="no" Exclude="no" Scope="" LinkedHeaders="_x0036__1_nJk5DjztsAq6eEe7P6QScfDOMkk_x003D__x002C_2_9_nJk5DjztsAq6eEe7P6QScfDOMkk_x003D_"/>
  <table xmlns="" ID="GqxpVgAIOkMyX10dKWHnysuh/+I=" Header="no" Caption="no" Exclude="no" Scope="" LinkedHeaders="_x0036__1_nJk5DjztsAq6eEe7P6QScfDOMkk_x003D__x002C_2_10_nJk5DjztsAq6eEe7P6QScfDOMkk_x003D_"/>
  <table xmlns="" ID="y6m/C2pEfwYptzyLnjuCgthGfuY=" Header="yes" Scope="Row" Caption="no" Exclude="no" LinkedHeaders="_x0032__1_nJk5DjztsAq6eEe7P6QScfDOMkk_x003D_"/>
  <table xmlns="" ID="I73ag63CTW2r1KhiNG8y+gjxiy8=" Header="no" Caption="no" Exclude="no" Scope="" LinkedHeaders="_x0037__1_nJk5DjztsAq6eEe7P6QScfDOMkk_x003D__x002C_2_2_nJk5DjztsAq6eEe7P6QScfDOMkk_x003D_"/>
  <table xmlns="" ID="merfvW52xhFs8mShJZdiSEFdlwk=" Header="no" Caption="no" Exclude="no" Scope="" LinkedHeaders="_x0037__1_nJk5DjztsAq6eEe7P6QScfDOMkk_x003D__x002C_2_3_nJk5DjztsAq6eEe7P6QScfDOMkk_x003D_"/>
  <table xmlns="" ID="Br3qy+Iuqe5SgNztmlenSvOgs88=" Header="no" Caption="no" Exclude="no" Scope="" LinkedHeaders="_x0037__1_nJk5DjztsAq6eEe7P6QScfDOMkk_x003D__x002C_2_4_nJk5DjztsAq6eEe7P6QScfDOMkk_x003D_"/>
  <table xmlns="" ID="yLx2U/bdDO6ayOBn2wje+1VYJsU=" Header="no" Caption="no" Exclude="no" Scope="" LinkedHeaders="_x0037__1_nJk5DjztsAq6eEe7P6QScfDOMkk_x003D__x002C_2_5_nJk5DjztsAq6eEe7P6QScfDOMkk_x003D__x002C_2_6_nJk5DjztsAq6eEe7P6QScfDOMkk_x003D__x002C_2_6_nJk5DjztsAq6eEe7P6QScfDOMkk_x003D__x002C_2_6_nJk5DjztsAq6eEe7P6QScfDOMkk_x003D__x002C_2_9_nJk5DjztsAq6eEe7P6QScfDOMkk_x003D_"/>
  <table xmlns="" ID="n6GY08rFBjq69hfG+Gv6Ex0lMQk=" Header="no" Caption="no" Exclude="no" Scope="" LinkedHeaders="_x0037__1_nJk5DjztsAq6eEe7P6QScfDOMkk_x003D__x002C_2_10_nJk5DjztsAq6eEe7P6QScfDOMkk_x003D_"/>
  <table xmlns="" ID="yuVrWb6cNFhv4FgHDX2+BGnf2Y8=" Header="yes" Scope="Row" Caption="no" Exclude="no" LinkedHeaders="_x0032__1_nJk5DjztsAq6eEe7P6QScfDOMkk_x003D_"/>
  <table xmlns="" ID="xc+Yvn7Dr/aWzaQuFN5J3vP0bYQ=" Header="no" Caption="no" Exclude="no" Scope="" LinkedHeaders="_x0038__1_nJk5DjztsAq6eEe7P6QScfDOMkk_x003D__x002C_2_2_nJk5DjztsAq6eEe7P6QScfDOMkk_x003D_"/>
  <table xmlns="" ID="S4G49mndkdXTJKeyeK1n7jPStdU=" Header="no" Caption="no" Exclude="no" Scope="" LinkedHeaders="_x0038__1_nJk5DjztsAq6eEe7P6QScfDOMkk_x003D__x002C_2_3_nJk5DjztsAq6eEe7P6QScfDOMkk_x003D_"/>
  <table xmlns="" ID="0/tBbBuYmo8e/Aa5YQzBGAY96dY=" Header="no" Caption="no" Exclude="no" Scope="" LinkedHeaders="_x0038__1_nJk5DjztsAq6eEe7P6QScfDOMkk_x003D__x002C_2_4_nJk5DjztsAq6eEe7P6QScfDOMkk_x003D_"/>
  <table xmlns="" ID="vcZHUCl7StRLW47kX5U+1N+ZANs=" Header="no" Caption="no" Exclude="no" Scope="" LinkedHeaders="_x0038__1_nJk5DjztsAq6eEe7P6QScfDOMkk_x003D__x002C_2_5_nJk5DjztsAq6eEe7P6QScfDOMkk_x003D__x002C_2_6_nJk5DjztsAq6eEe7P6QScfDOMkk_x003D_"/>
  <table xmlns="" ID="Na4sbgp2RIQPaLRakiuk1f72YTM=" Header="no" Caption="no" Exclude="no" Scope="" LinkedHeaders="_x0038__1_nJk5DjztsAq6eEe7P6QScfDOMkk_x003D__x002C_2_6_nJk5DjztsAq6eEe7P6QScfDOMkk_x003D_"/>
  <table xmlns="" ID="u6nYY93SCAThB5Cq1fGQ1Gm66kg=" Header="no" Caption="no" Exclude="no" Scope="" LinkedHeaders="_x0038__1_nJk5DjztsAq6eEe7P6QScfDOMkk_x003D__x002C_2_6_nJk5DjztsAq6eEe7P6QScfDOMkk_x003D__x002C_2_9_nJk5DjztsAq6eEe7P6QScfDOMkk_x003D_"/>
  <table xmlns="" ID="53+Lg2KBuchD3hnWo+PcLRfGcZA=" Header="no" Caption="no" Exclude="no" Scope="" LinkedHeaders="_x0038__1_nJk5DjztsAq6eEe7P6QScfDOMkk_x003D__x002C_2_10_nJk5DjztsAq6eEe7P6QScfDOMkk_x003D_"/>
  <table xmlns="" ID="jceSq7tOOWS/vGzs0yIY1lrlR0E=" Header="yes" Scope="Row" Caption="no" Exclude="no" LinkedHeaders="_x0032__1_nJk5DjztsAq6eEe7P6QScfDOMkk_x003D_"/>
  <table xmlns="" ID="pkyZMT5wfKOmjNUbCq0YGS+ncBE=" Header="no" Caption="no" Exclude="no" Scope="" LinkedHeaders="_x0039__1_nJk5DjztsAq6eEe7P6QScfDOMkk_x003D__x002C_2_2_nJk5DjztsAq6eEe7P6QScfDOMkk_x003D_"/>
  <table xmlns="" ID="RiXNjnLSVxnC1B7rxChjbjOnxrk=" Header="no" Caption="no" Exclude="no" Scope="" LinkedHeaders="_x0039__1_nJk5DjztsAq6eEe7P6QScfDOMkk_x003D__x002C_2_3_nJk5DjztsAq6eEe7P6QScfDOMkk_x003D_"/>
  <table xmlns="" ID="tpJtD/aKYKz0HVsjLsrmIAvxsk0=" Header="no" Caption="no" Exclude="no" Scope="" LinkedHeaders="_x0039__1_nJk5DjztsAq6eEe7P6QScfDOMkk_x003D__x002C_2_4_nJk5DjztsAq6eEe7P6QScfDOMkk_x003D_"/>
  <table xmlns="" ID="1H9k/HSYsBHZ6n36L5i0i59yPHw=" Header="no" Caption="no" Exclude="no" Scope="" LinkedHeaders="_x0039__1_nJk5DjztsAq6eEe7P6QScfDOMkk_x003D__x002C_2_5_nJk5DjztsAq6eEe7P6QScfDOMkk_x003D__x002C_2_6_nJk5DjztsAq6eEe7P6QScfDOMkk_x003D_"/>
  <table xmlns="" ID="vjUi/jNOxzs5J45tpIznCE7eN9Y=" Header="no" Caption="no" Exclude="no" Scope="" LinkedHeaders="_x0039__1_nJk5DjztsAq6eEe7P6QScfDOMkk_x003D__x002C_2_6_nJk5DjztsAq6eEe7P6QScfDOMkk_x003D_"/>
  <table xmlns="" ID="0TtAI8D2X5UCZwLD7wGkuwJNEQA=" Header="no" Caption="no" Exclude="no" Scope="" LinkedHeaders="_x0039__1_nJk5DjztsAq6eEe7P6QScfDOMkk_x003D__x002C_2_6_nJk5DjztsAq6eEe7P6QScfDOMkk_x003D__x002C_2_9_nJk5DjztsAq6eEe7P6QScfDOMkk_x003D_"/>
  <table xmlns="" ID="JuqBrrX5iHypCJ28V5sPbUotHiQ=" Header="no" Caption="no" Exclude="no" Scope="" LinkedHeaders="_x0039__1_nJk5DjztsAq6eEe7P6QScfDOMkk_x003D__x002C_2_10_nJk5DjztsAq6eEe7P6QScfDOMkk_x003D_"/>
  <table xmlns="" ID="WaHE+cWjgDw7uJKcKn52QPTh0tM=" type="_x0032_" HRows="_x0032_" HCols="_x0031_" Summary="" TableLinerizing="H" Header="yes" Scope="Column" Caption="no" Exclude="no" SpeakText="no" LinkedHeaders=""/>
  <table xmlns="" ID="pqQX+ZRUPCgwZFOnbtlgg+lvSxI=" Header="yes" Scope="Column" Caption="no" Exclude="no" LinkedHeaders=""/>
  <table xmlns="" ID="8tgGE5GmuP1qTCUL7vYvYhP2ZJc=" Header="yes" Scope="Column" Caption="no" Exclude="no" LinkedHeaders=""/>
  <table xmlns="" ID="McLf3SVVTqa3Q0ut27C/ekwf6sM=" Header="yes" Scope="Column" Caption="no" Exclude="no" LinkedHeaders="_x0031__1_WaHE_x002B_cWjgDw7uJKcKn52QPTh0tM_x003D_"/>
  <table xmlns="" ID="IbbgzB1xd2G+533yFLW68yXrBI4=" Header="yes" Scope="Column" Caption="no" Exclude="no" LinkedHeaders="_x0031__2_WaHE_x002B_cWjgDw7uJKcKn52QPTh0tM_x003D_"/>
  <table xmlns="" ID="J2wUanZuwj35KcuMrz+RwMRgcHc=" Header="yes" Scope="Column" Caption="no" Exclude="no" LinkedHeaders="_x0031__2_WaHE_x002B_cWjgDw7uJKcKn52QPTh0tM_x003D_"/>
  <table xmlns="" ID="h2Gi8YnPeUHMRFcVYPpDDWlunxU=" Header="yes" Scope="Column" Caption="no" Exclude="no" LinkedHeaders="_x0031__2_WaHE_x002B_cWjgDw7uJKcKn52QPTh0tM_x003D_"/>
  <table xmlns="" ID="0DAsfTVR3LXcoXWSopuVvPxL7qE=" Header="yes" Scope="Column" Caption="no" Exclude="no" LinkedHeaders="_x0031__2_WaHE_x002B_cWjgDw7uJKcKn52QPTh0tM_x003D_"/>
  <table xmlns="" ID="vX90V40oE0GHkJafm5oGbEuKc6k=" Header="yes" Scope="Column" Caption="no" Exclude="no" LinkedHeaders="_x0031__2_WaHE_x002B_cWjgDw7uJKcKn52QPTh0tM_x003D__x002C_1_2_WaHE_x002B_cWjgDw7uJKcKn52QPTh0tM_x003D_"/>
  <table xmlns="" ID="lCJu10JLSHbqvZ81DjVi5EDoJdo=" Header="yes" Scope="Column" Caption="no" Exclude="no" LinkedHeaders="_x0031__2_WaHE_x002B_cWjgDw7uJKcKn52QPTh0tM_x003D_"/>
  <table xmlns="" ID="RsARMt3DYlshIQcdNtRfH76WZ6k=" Header="yes" Scope="Column" Caption="no" Exclude="no" LinkedHeaders="_x0031__9_WaHE_x002B_cWjgDw7uJKcKn52QPTh0tM_x003D_"/>
  <table xmlns="" ID="FVmIzct/69ZWsNJ2l0QztG3RzNw=" Header="yes" Scope="Row" Caption="no" Exclude="no" LinkedHeaders="_x0032__1_WaHE_x002B_cWjgDw7uJKcKn52QPTh0tM_x003D_"/>
  <table xmlns="" ID="wQjjudVkkXReC3fsRk23LzzftbY=" Header="no" Caption="no" Exclude="no" Scope="" LinkedHeaders="_x0033__1_WaHE_x002B_cWjgDw7uJKcKn52QPTh0tM_x003D__x002C_2_2_WaHE_x002B_cWjgDw7uJKcKn52QPTh0tM_x003D_"/>
  <table xmlns="" ID="jyW1m85zGr36Ob/m7jmoRIkTEzI=" Header="no" Caption="no" Exclude="no" Scope="" LinkedHeaders="_x0033__1_WaHE_x002B_cWjgDw7uJKcKn52QPTh0tM_x003D__x002C_4_1_WaHE_x002B_cWjgDw7uJKcKn52QPTh0tM_x003D__x002C_5_1_WaHE_x002B_cWjgDw7uJKcKn52QPTh0tM_x003D__x002C_6_1_WaHE_x002B_cWjgDw7uJKcKn52QPTh0tM_x003D__x002C_2_3_WaHE_x002B_cWjgDw7uJKcKn52QPTh0tM_x003D_"/>
  <table xmlns="" ID="ToUZEC/GRDKFUSb76s0yw4Gapag=" Header="no" Caption="no" Exclude="no" Scope="" LinkedHeaders="_x0033__1_WaHE_x002B_cWjgDw7uJKcKn52QPTh0tM_x003D__x002C_2_4_WaHE_x002B_cWjgDw7uJKcKn52QPTh0tM_x003D_"/>
  <table xmlns="" ID="xH+oe0stMdziwZs6i6u0CYJJNxg=" Header="no" Caption="no" Exclude="no" Scope="" LinkedHeaders="_x0033__1_WaHE_x002B_cWjgDw7uJKcKn52QPTh0tM_x003D__x002C_2_5_WaHE_x002B_cWjgDw7uJKcKn52QPTh0tM_x003D_"/>
  <table xmlns="" ID="Ic5y3JJ0DRHZE/NHYQI9HTxxjEE=" Header="no" Caption="no" Exclude="no" Scope="" LinkedHeaders="_x0033__1_WaHE_x002B_cWjgDw7uJKcKn52QPTh0tM_x003D__x002C_2_6_WaHE_x002B_cWjgDw7uJKcKn52QPTh0tM_x003D__x002C_2_6_WaHE_x002B_cWjgDw7uJKcKn52QPTh0tM_x003D_"/>
  <table xmlns="" ID="FTDLnHAb1rGUaGbd1NmcLgxcw2Q=" Header="no" Caption="no" Exclude="no" Scope="" LinkedHeaders="_x0033__1_WaHE_x002B_cWjgDw7uJKcKn52QPTh0tM_x003D__x002C_2_8_WaHE_x002B_cWjgDw7uJKcKn52QPTh0tM_x003D_"/>
  <table xmlns="" ID="DirbFe7EgtWeDNGDS+RHtR+EHXw=" Header="no" Caption="no" Exclude="no" Scope="" LinkedHeaders="_x0033__1_WaHE_x002B_cWjgDw7uJKcKn52QPTh0tM_x003D__x002C_2_9_WaHE_x002B_cWjgDw7uJKcKn52QPTh0tM_x003D_"/>
  <table xmlns="" ID="vbkwmGhbe4hFndYNai0eQzpDOgE=" Header="yes" Scope="Row" Caption="no" Exclude="no" LinkedHeaders="_x0032__1_WaHE_x002B_cWjgDw7uJKcKn52QPTh0tM_x003D_"/>
  <table xmlns="" ID="rAp3Xci5Libpfo07up6ZztFo4ac=" Header="no" Caption="no" Exclude="no" Scope="" LinkedHeaders="_x0034__1_WaHE_x002B_cWjgDw7uJKcKn52QPTh0tM_x003D__x002C_2_2_WaHE_x002B_cWjgDw7uJKcKn52QPTh0tM_x003D_"/>
  <table xmlns="" ID="5zSp+fIkMoWuVymefcIUKeeGg3Q=" Header="no" Caption="no" Exclude="no" Scope="" LinkedHeaders="_x0034__1_WaHE_x002B_cWjgDw7uJKcKn52QPTh0tM_x003D__x002C_2_4_WaHE_x002B_cWjgDw7uJKcKn52QPTh0tM_x003D_"/>
  <table xmlns="" ID="9ql/J61fEiK1eFlkYq1Vh4kyT/k=" Header="no" Caption="no" Exclude="no" Scope="" LinkedHeaders="_x0034__1_WaHE_x002B_cWjgDw7uJKcKn52QPTh0tM_x003D__x002C_2_5_WaHE_x002B_cWjgDw7uJKcKn52QPTh0tM_x003D_"/>
  <table xmlns="" ID="r+YGj3cv6bXAZH76c2QhfNN5G4Y=" Header="no" Caption="no" Exclude="no" Scope="" LinkedHeaders="_x0034__1_WaHE_x002B_cWjgDw7uJKcKn52QPTh0tM_x003D__x002C_2_6_WaHE_x002B_cWjgDw7uJKcKn52QPTh0tM_x003D__x002C_2_6_WaHE_x002B_cWjgDw7uJKcKn52QPTh0tM_x003D_"/>
  <table xmlns="" ID="4gcOKavv6dvcSikcyqSlDnv1ExE=" Header="no" Caption="no" Exclude="no" Scope="" LinkedHeaders="_x0034__1_WaHE_x002B_cWjgDw7uJKcKn52QPTh0tM_x003D__x002C_2_8_WaHE_x002B_cWjgDw7uJKcKn52QPTh0tM_x003D_"/>
  <table xmlns="" ID="0NPR8o52aqnMuZ8i00OU/uD6iUo=" Header="no" Caption="no" Exclude="no" Scope="" LinkedHeaders="_x0034__1_WaHE_x002B_cWjgDw7uJKcKn52QPTh0tM_x003D__x002C_2_9_WaHE_x002B_cWjgDw7uJKcKn52QPTh0tM_x003D_"/>
  <table xmlns="" ID="37QhzZxb417h+ERPNL8z57eqt+o=" Header="yes" Scope="Row" Caption="no" Exclude="no" LinkedHeaders="_x0032__1_WaHE_x002B_cWjgDw7uJKcKn52QPTh0tM_x003D_"/>
  <table xmlns="" ID="g4URi9UB2MIRc98e72jxwNudQiE=" Header="no" Caption="no" Exclude="no" Scope="" LinkedHeaders="_x0035__1_WaHE_x002B_cWjgDw7uJKcKn52QPTh0tM_x003D__x002C_2_2_WaHE_x002B_cWjgDw7uJKcKn52QPTh0tM_x003D_"/>
  <table xmlns="" ID="UlzSVLA0JijbxP8ZL2r1dvKNpo0=" Header="no" Caption="no" Exclude="no" Scope="" LinkedHeaders="_x0035__1_WaHE_x002B_cWjgDw7uJKcKn52QPTh0tM_x003D__x002C_2_4_WaHE_x002B_cWjgDw7uJKcKn52QPTh0tM_x003D_"/>
  <table xmlns="" ID="jX1+0kpcrAk+KGHmYdQnAwvlhIA=" Header="no" Caption="no" Exclude="no" Scope="" LinkedHeaders="_x0035__1_WaHE_x002B_cWjgDw7uJKcKn52QPTh0tM_x003D__x002C_2_5_WaHE_x002B_cWjgDw7uJKcKn52QPTh0tM_x003D_"/>
  <table xmlns="" ID="44xkEHCARg/gpYhZLv9oIbMk+sM=" Header="no" Caption="no" Exclude="no" Scope="" LinkedHeaders="_x0035__1_WaHE_x002B_cWjgDw7uJKcKn52QPTh0tM_x003D__x002C_2_6_WaHE_x002B_cWjgDw7uJKcKn52QPTh0tM_x003D__x002C_2_6_WaHE_x002B_cWjgDw7uJKcKn52QPTh0tM_x003D_"/>
  <table xmlns="" ID="8EI11DPNBeEAjWSlGFF7JzMeAQY=" Header="no" Caption="no" Exclude="no" Scope="" LinkedHeaders="_x0035__1_WaHE_x002B_cWjgDw7uJKcKn52QPTh0tM_x003D__x002C_2_8_WaHE_x002B_cWjgDw7uJKcKn52QPTh0tM_x003D_"/>
  <table xmlns="" ID="7lp5cp5vUi7UilPcD0hdxNJTJ9s=" Header="no" Caption="no" Exclude="no" Scope="" LinkedHeaders="_x0035__1_WaHE_x002B_cWjgDw7uJKcKn52QPTh0tM_x003D__x002C_2_9_WaHE_x002B_cWjgDw7uJKcKn52QPTh0tM_x003D_"/>
  <table xmlns="" ID="XAMve5htxEargOmnMgSsifXOG90=" Header="yes" Scope="Row" Caption="no" Exclude="no" LinkedHeaders="_x0032__1_WaHE_x002B_cWjgDw7uJKcKn52QPTh0tM_x003D_"/>
  <table xmlns="" ID="fD/BmKxtLO12KdUu6z+ZXYvnXVw=" Header="no" Caption="no" Exclude="no" Scope="" LinkedHeaders="_x0036__1_WaHE_x002B_cWjgDw7uJKcKn52QPTh0tM_x003D__x002C_2_2_WaHE_x002B_cWjgDw7uJKcKn52QPTh0tM_x003D_"/>
  <table xmlns="" ID="8vunhO4AeoI2bmP7YaBU4XZ4uQw=" Header="no" Caption="no" Exclude="no" Scope="" LinkedHeaders="_x0036__1_WaHE_x002B_cWjgDw7uJKcKn52QPTh0tM_x003D__x002C_2_4_WaHE_x002B_cWjgDw7uJKcKn52QPTh0tM_x003D_"/>
  <table xmlns="" ID="LjVw+xqFrFgM5xE5BKnclB3mCGc=" Header="no" Caption="no" Exclude="no" Scope="" LinkedHeaders="_x0036__1_WaHE_x002B_cWjgDw7uJKcKn52QPTh0tM_x003D__x002C_2_5_WaHE_x002B_cWjgDw7uJKcKn52QPTh0tM_x003D_"/>
  <table xmlns="" ID="Ouv95oSfA/o/ZUWW3Rq4ZeKnt3c=" Header="no" Caption="no" Exclude="no" Scope="" LinkedHeaders="_x0036__1_WaHE_x002B_cWjgDw7uJKcKn52QPTh0tM_x003D__x002C_2_6_WaHE_x002B_cWjgDw7uJKcKn52QPTh0tM_x003D__x002C_2_6_WaHE_x002B_cWjgDw7uJKcKn52QPTh0tM_x003D_"/>
  <table xmlns="" ID="2DTTYb+RAP55Py4POIpCcsfP7xk=" Header="no" Caption="no" Exclude="no" Scope="" LinkedHeaders="_x0036__1_WaHE_x002B_cWjgDw7uJKcKn52QPTh0tM_x003D__x002C_2_8_WaHE_x002B_cWjgDw7uJKcKn52QPTh0tM_x003D_"/>
  <table xmlns="" ID="nJvYsFeve1yJ5hdlp1kwNpPUUw0=" Header="no" Caption="no" Exclude="no" Scope="" LinkedHeaders="_x0036__1_WaHE_x002B_cWjgDw7uJKcKn52QPTh0tM_x003D__x002C_2_9_WaHE_x002B_cWjgDw7uJKcKn52QPTh0tM_x003D_"/>
  <table xmlns="" ID="/6dhXPkwYJ15C9gXEzZOma78Gvo=" Header="yes" Scope="Row" Caption="no" Exclude="no" LinkedHeaders="_x0032__1_WaHE_x002B_cWjgDw7uJKcKn52QPTh0tM_x003D_"/>
  <table xmlns="" ID="5P3xjFxPeHmoSkpBkeslQneMNys=" Header="no" Caption="no" Exclude="no" Scope="" LinkedHeaders="_x0037__1_WaHE_x002B_cWjgDw7uJKcKn52QPTh0tM_x003D__x002C_2_2_WaHE_x002B_cWjgDw7uJKcKn52QPTh0tM_x003D_"/>
  <table xmlns="" ID="FT+OI1n91APBUHTdrlcQYY1XPHw=" Header="no" Caption="no" Exclude="no" Scope="" LinkedHeaders="_x0037__1_WaHE_x002B_cWjgDw7uJKcKn52QPTh0tM_x003D__x002C_2_3_WaHE_x002B_cWjgDw7uJKcKn52QPTh0tM_x003D_"/>
  <table xmlns="" ID="6gKTHcq/FVTf64epq7P6HdfGr4g=" Header="no" Caption="no" Exclude="no" Scope="" LinkedHeaders="_x0037__1_WaHE_x002B_cWjgDw7uJKcKn52QPTh0tM_x003D__x002C_2_4_WaHE_x002B_cWjgDw7uJKcKn52QPTh0tM_x003D_"/>
  <table xmlns="" ID="BEnIe6XMmi3seU7qcFAAaYBTkVM=" Header="no" Caption="no" Exclude="no" Scope="" LinkedHeaders="_x0037__1_WaHE_x002B_cWjgDw7uJKcKn52QPTh0tM_x003D__x002C_2_5_WaHE_x002B_cWjgDw7uJKcKn52QPTh0tM_x003D_"/>
  <table xmlns="" ID="wZgI5lbfvnR4gvGK2G5Uxx81hko=" Header="no" Caption="no" Exclude="no" Scope="" LinkedHeaders="_x0037__1_WaHE_x002B_cWjgDw7uJKcKn52QPTh0tM_x003D__x002C_2_6_WaHE_x002B_cWjgDw7uJKcKn52QPTh0tM_x003D__x002C_2_6_WaHE_x002B_cWjgDw7uJKcKn52QPTh0tM_x003D_"/>
  <table xmlns="" ID="7/WMPuY2l67hEzWCeOd3fTM1KMw=" Header="no" Caption="no" Exclude="no" Scope="" LinkedHeaders="_x0037__1_WaHE_x002B_cWjgDw7uJKcKn52QPTh0tM_x003D__x002C_2_8_WaHE_x002B_cWjgDw7uJKcKn52QPTh0tM_x003D_"/>
  <table xmlns="" ID="jsOT9wnVHX91PkIIeJAQfm6l/4Q=" Header="no" Caption="no" Exclude="no" Scope="" LinkedHeaders="_x0037__1_WaHE_x002B_cWjgDw7uJKcKn52QPTh0tM_x003D__x002C_2_9_WaHE_x002B_cWjgDw7uJKcKn52QPTh0tM_x003D_"/>
  <table xmlns="" ID="S04FnJmuEfPGlyybg/r8jWIj4ik=" Header="yes" Scope="Row" Caption="no" Exclude="no" LinkedHeaders="_x0032__1_WaHE_x002B_cWjgDw7uJKcKn52QPTh0tM_x003D_"/>
  <table xmlns="" ID="UrkCSaZZ1rWhY2qS+4FiHx0uxsQ=" Header="no" Caption="no" Exclude="no" Scope="" LinkedHeaders="_x0038__1_WaHE_x002B_cWjgDw7uJKcKn52QPTh0tM_x003D__x002C_2_2_WaHE_x002B_cWjgDw7uJKcKn52QPTh0tM_x003D_"/>
  <table xmlns="" ID="EDbybQE+43OSctUrkkgsLvWCzCU=" Header="no" Caption="no" Exclude="no" Scope="" LinkedHeaders="_x0038__1_WaHE_x002B_cWjgDw7uJKcKn52QPTh0tM_x003D__x002C_2_3_WaHE_x002B_cWjgDw7uJKcKn52QPTh0tM_x003D_"/>
  <table xmlns="" ID="cWbTHUghMJFiYHPFxkzy1HJZu4Q=" Header="no" Caption="no" Exclude="no" Scope="" LinkedHeaders="_x0038__1_WaHE_x002B_cWjgDw7uJKcKn52QPTh0tM_x003D__x002C_2_4_WaHE_x002B_cWjgDw7uJKcKn52QPTh0tM_x003D_"/>
  <table xmlns="" ID="quZGmv8enVxY3W4QZ1w54DtTpfM=" Header="no" Caption="no" Exclude="no" Scope="" LinkedHeaders="_x0038__1_WaHE_x002B_cWjgDw7uJKcKn52QPTh0tM_x003D__x002C_2_5_WaHE_x002B_cWjgDw7uJKcKn52QPTh0tM_x003D_"/>
  <table xmlns="" ID="V+GBzOf81SUWbhxGhrcr2hCnhnU=" Header="no" Caption="no" Exclude="no" Scope="" LinkedHeaders="_x0038__1_WaHE_x002B_cWjgDw7uJKcKn52QPTh0tM_x003D__x002C_2_6_WaHE_x002B_cWjgDw7uJKcKn52QPTh0tM_x003D__x002C_2_6_WaHE_x002B_cWjgDw7uJKcKn52QPTh0tM_x003D_"/>
  <table xmlns="" ID="6rIXwYSdRv9iKsy3GwUBN56QMQs=" Header="no" Caption="no" Exclude="no" Scope="" LinkedHeaders="_x0038__1_WaHE_x002B_cWjgDw7uJKcKn52QPTh0tM_x003D__x002C_2_8_WaHE_x002B_cWjgDw7uJKcKn52QPTh0tM_x003D_"/>
  <table xmlns="" ID="0BSmNmE2zQVFCG4snrr2LwPfRAU=" Header="no" Caption="no" Exclude="no" Scope="" LinkedHeaders="_x0038__1_WaHE_x002B_cWjgDw7uJKcKn52QPTh0tM_x003D__x002C_2_9_WaHE_x002B_cWjgDw7uJKcKn52QPTh0tM_x003D_"/>
  <table xmlns="" ID="HHgRsq7VSHWINBjt98y5YDB60wQ=" Header="yes" Scope="Row" Caption="no" Exclude="no" LinkedHeaders="_x0032__1_WaHE_x002B_cWjgDw7uJKcKn52QPTh0tM_x003D_"/>
  <table xmlns="" ID="Lj0tebJrskzNO3MnGLYv59JWCqA=" Header="no" Caption="no" Exclude="no" Scope="" LinkedHeaders="_x0039__1_WaHE_x002B_cWjgDw7uJKcKn52QPTh0tM_x003D__x002C_2_2_WaHE_x002B_cWjgDw7uJKcKn52QPTh0tM_x003D_"/>
  <table xmlns="" ID="k2ao10lU4bD/w4ZkNTzPpJbyk70=" Header="no" Caption="no" Exclude="no" Scope="" LinkedHeaders="_x0039__1_WaHE_x002B_cWjgDw7uJKcKn52QPTh0tM_x003D__x002C_2_3_WaHE_x002B_cWjgDw7uJKcKn52QPTh0tM_x003D_"/>
  <table xmlns="" ID="ht7yzgr4KPoWtXzNIpe9WwpuoYE=" Header="no" Caption="no" Exclude="no" Scope="" LinkedHeaders="_x0039__1_WaHE_x002B_cWjgDw7uJKcKn52QPTh0tM_x003D__x002C_2_4_WaHE_x002B_cWjgDw7uJKcKn52QPTh0tM_x003D_"/>
  <table xmlns="" ID="o28XfasLwo127njy12D0dKgPVYs=" Header="no" Caption="no" Exclude="no" Scope="" LinkedHeaders="_x0039__1_WaHE_x002B_cWjgDw7uJKcKn52QPTh0tM_x003D__x002C_2_5_WaHE_x002B_cWjgDw7uJKcKn52QPTh0tM_x003D_"/>
  <table xmlns="" ID="N3K38RSjkNfruFIlgTdHQ9Ivy9M=" Header="no" Caption="no" Exclude="no" Scope="" LinkedHeaders="_x0039__1_WaHE_x002B_cWjgDw7uJKcKn52QPTh0tM_x003D__x002C_2_6_WaHE_x002B_cWjgDw7uJKcKn52QPTh0tM_x003D__x002C_2_6_WaHE_x002B_cWjgDw7uJKcKn52QPTh0tM_x003D_"/>
  <table xmlns="" ID="wwtGO4PmrA5wQxZ+NWdjVOjK/uE=" Header="no" Caption="no" Exclude="no" Scope="" LinkedHeaders="_x0039__1_WaHE_x002B_cWjgDw7uJKcKn52QPTh0tM_x003D__x002C_2_8_WaHE_x002B_cWjgDw7uJKcKn52QPTh0tM_x003D_"/>
  <table xmlns="" ID="0qGh5cwj4xocON3V0tdQWYR0feM=" Header="no" Caption="no" Exclude="no" Scope="" LinkedHeaders="_x0039__1_WaHE_x002B_cWjgDw7uJKcKn52QPTh0tM_x003D__x002C_2_9_WaHE_x002B_cWjgDw7uJKcKn52QPTh0tM_x003D_"/>
  <table xmlns="" ID="nQDnU6SeQJZLLyNEcjUJWlvyzz8=" Header="yes" Scope="Row" Caption="no" Exclude="no" LinkedHeaders="_x0032__1_WaHE_x002B_cWjgDw7uJKcKn52QPTh0tM_x003D_"/>
  <table xmlns="" ID="vyU7pc/IMAY599JYxdSTJf6xycg=" Header="no" Caption="no" Exclude="no" Scope="" LinkedHeaders="_x0031_0_1_WaHE_x002B_cWjgDw7uJKcKn52QPTh0tM_x003D__x002C_2_2_WaHE_x002B_cWjgDw7uJKcKn52QPTh0tM_x003D_"/>
  <table xmlns="" ID="cpS1rTxeAIpNyEmZaYv/uSpxgBc=" Header="no" Caption="no" Exclude="no" Scope="" LinkedHeaders="_x0031_0_1_WaHE_x002B_cWjgDw7uJKcKn52QPTh0tM_x003D__x002C_2_3_WaHE_x002B_cWjgDw7uJKcKn52QPTh0tM_x003D_"/>
  <table xmlns="" ID="80EXkGypGaodoexDSi5kEtW2GcI=" Header="no" Caption="no" Exclude="no" Scope="" LinkedHeaders="_x0031_0_1_WaHE_x002B_cWjgDw7uJKcKn52QPTh0tM_x003D__x002C_2_4_WaHE_x002B_cWjgDw7uJKcKn52QPTh0tM_x003D_"/>
  <table xmlns="" ID="GTlbB/wxeMx/YPEPoWXhGW6y1RY=" Header="no" Caption="no" Exclude="no" Scope="" LinkedHeaders="_x0031_0_1_WaHE_x002B_cWjgDw7uJKcKn52QPTh0tM_x003D__x002C_2_5_WaHE_x002B_cWjgDw7uJKcKn52QPTh0tM_x003D__x002C_2_6_WaHE_x002B_cWjgDw7uJKcKn52QPTh0tM_x003D__x002C_2_6_WaHE_x002B_cWjgDw7uJKcKn52QPTh0tM_x003D__x002C_2_8_WaHE_x002B_cWjgDw7uJKcKn52QPTh0tM_x003D_"/>
  <table xmlns="" ID="83KG2bSAZUvPTjmezUF9UkiuE8A=" Header="no" Caption="no" Exclude="no" Scope="" LinkedHeaders="_x0031_0_1_WaHE_x002B_cWjgDw7uJKcKn52QPTh0tM_x003D__x002C_2_9_WaHE_x002B_cWjgDw7uJKcKn52QPTh0tM_x003D_"/>
  <table xmlns="" ID="TDic3z26aPoUvmO1DfIh6Gbr/Y0=" Header="yes" Scope="Row" Caption="no" Exclude="no" LinkedHeaders="_x0032__1_WaHE_x002B_cWjgDw7uJKcKn52QPTh0tM_x003D_"/>
  <table xmlns="" ID="PPve4JNwdH6ZMbSL9byX8yZLlkw=" Header="no" Caption="no" Exclude="no" Scope="" LinkedHeaders="_x0031_1_1_WaHE_x002B_cWjgDw7uJKcKn52QPTh0tM_x003D__x002C_2_2_WaHE_x002B_cWjgDw7uJKcKn52QPTh0tM_x003D_"/>
  <table xmlns="" ID="93KoB25YldeLRLFmTpXtWJay+xE=" Header="no" Caption="no" Exclude="no" Scope="" LinkedHeaders="_x0031_1_1_WaHE_x002B_cWjgDw7uJKcKn52QPTh0tM_x003D__x002C_2_3_WaHE_x002B_cWjgDw7uJKcKn52QPTh0tM_x003D_"/>
  <table xmlns="" ID="P7TVnASJeTKLCecifTddP8nh+EA=" Header="no" Caption="no" Exclude="no" Scope="" LinkedHeaders="_x0031_1_1_WaHE_x002B_cWjgDw7uJKcKn52QPTh0tM_x003D__x002C_2_4_WaHE_x002B_cWjgDw7uJKcKn52QPTh0tM_x003D_"/>
  <table xmlns="" ID="Jmub+Q8pRhJ+Di7Kb7eLnR/59Do=" Header="no" Caption="no" Exclude="no" Scope="" LinkedHeaders="_x0031_1_1_WaHE_x002B_cWjgDw7uJKcKn52QPTh0tM_x003D__x002C_2_5_WaHE_x002B_cWjgDw7uJKcKn52QPTh0tM_x003D_"/>
  <table xmlns="" ID="VHONfZWbQMERaqSg3qknAqUMgZU=" Header="no" Caption="no" Exclude="no" Scope="" LinkedHeaders="_x0031_1_1_WaHE_x002B_cWjgDw7uJKcKn52QPTh0tM_x003D__x002C_2_6_WaHE_x002B_cWjgDw7uJKcKn52QPTh0tM_x003D_"/>
  <table xmlns="" ID="bugUE3FZXr2sqhu7qpFEIICSLik=" Header="no" Caption="no" Exclude="no" Scope="" LinkedHeaders="_x0031_1_1_WaHE_x002B_cWjgDw7uJKcKn52QPTh0tM_x003D__x002C_2_6_WaHE_x002B_cWjgDw7uJKcKn52QPTh0tM_x003D__x002C_2_8_WaHE_x002B_cWjgDw7uJKcKn52QPTh0tM_x003D_"/>
  <table xmlns="" ID="UojVGpPPB9YPlmOOIuw060ongQI=" Header="no" Caption="no" Exclude="no" Scope="" LinkedHeaders="_x0031_1_1_WaHE_x002B_cWjgDw7uJKcKn52QPTh0tM_x003D__x002C_2_9_WaHE_x002B_cWjgDw7uJKcKn52QPTh0tM_x003D_"/>
  <table xmlns="" ID="RDPzpPIWguIxJdcESaw7KhB0/B0=" Header="yes" Scope="Row" Caption="no" Exclude="no" LinkedHeaders="_x0032__1_WaHE_x002B_cWjgDw7uJKcKn52QPTh0tM_x003D_"/>
  <table xmlns="" ID="2IOr/26EfGzERvE9bYbeWDlq+go=" Header="no" Caption="no" Exclude="no" Scope="" LinkedHeaders="_x0031_2_1_WaHE_x002B_cWjgDw7uJKcKn52QPTh0tM_x003D__x002C_2_2_WaHE_x002B_cWjgDw7uJKcKn52QPTh0tM_x003D_"/>
  <table xmlns="" ID="NtpiJyxgdCGu6DZ1gM89ET6ZRFU=" Header="no" Caption="no" Exclude="no" Scope="" LinkedHeaders="_x0031_2_1_WaHE_x002B_cWjgDw7uJKcKn52QPTh0tM_x003D__x002C_2_3_WaHE_x002B_cWjgDw7uJKcKn52QPTh0tM_x003D_"/>
  <table xmlns="" ID="BXWcdTedem6c8iPST5OE3PfVtOU=" Header="no" Caption="no" Exclude="no" Scope="" LinkedHeaders="_x0031_2_1_WaHE_x002B_cWjgDw7uJKcKn52QPTh0tM_x003D__x002C_2_4_WaHE_x002B_cWjgDw7uJKcKn52QPTh0tM_x003D_"/>
  <table xmlns="" ID="iHH/+JApHnLE/s2Ihc8tQblOmlI=" Header="no" Caption="no" Exclude="no" Scope="" LinkedHeaders="_x0031_2_1_WaHE_x002B_cWjgDw7uJKcKn52QPTh0tM_x003D__x002C_2_5_WaHE_x002B_cWjgDw7uJKcKn52QPTh0tM_x003D_"/>
  <table xmlns="" ID="Xh7YN4FFcC1yFFIs/JsBbR33vw4=" Header="no" Caption="no" Exclude="no" Scope="" LinkedHeaders="_x0031_2_1_WaHE_x002B_cWjgDw7uJKcKn52QPTh0tM_x003D__x002C_2_6_WaHE_x002B_cWjgDw7uJKcKn52QPTh0tM_x003D_"/>
  <table xmlns="" ID="YaU2SwHnBKsit4tAFvA9c59SkjQ=" Header="no" Caption="no" Exclude="no" Scope="" LinkedHeaders="_x0031_2_1_WaHE_x002B_cWjgDw7uJKcKn52QPTh0tM_x003D__x002C_2_6_WaHE_x002B_cWjgDw7uJKcKn52QPTh0tM_x003D__x002C_2_8_WaHE_x002B_cWjgDw7uJKcKn52QPTh0tM_x003D_"/>
  <table xmlns="" ID="98e6RTq1sdptWRffFUBz673rFz0=" Header="no" Caption="no" Exclude="no" Scope="" LinkedHeaders="_x0031_2_1_WaHE_x002B_cWjgDw7uJKcKn52QPTh0tM_x003D__x002C_2_9_WaHE_x002B_cWjgDw7uJKcKn52QPTh0tM_x003D_"/>
  <table xmlns="" ID="mAUUTTuirEoIEzYu5AC1ez4nxJQ=" type="_x0032_" HRows="_x0031_" HCols="_x0031_" Summary="" TableLinerizing="H" Header="yes" Scope="Column" Caption="no" Exclude="no" SpeakText="no" LinkedHeaders=""/>
  <table xmlns="" ID="c9ybbMxpyEu8Nd/M2D3OVNxv6F4=" Header="yes" Scope="Column" Caption="no" Exclude="no" LinkedHeaders=""/>
  <table xmlns="" ID="6CehxMo4kgGksCe0+13nI5A19Qc=" Header="yes" Scope="Column" Caption="no" Exclude="no" LinkedHeaders=""/>
  <table xmlns="" ID="45buU+IlvIiKRibV/2w6Np8N18w=" Header="yes" Scope="Column" Caption="no" Exclude="no" LinkedHeaders=""/>
  <table xmlns="" ID="6fQphkWD/bS2zpJDBB8R3Bk93PM=" Header="yes" Scope="Row" Caption="no" Exclude="no" LinkedHeaders="_x0031__1_mAUUTTuirEoIEzYu5AC1ez4nxJQ_x003D_"/>
  <table xmlns="" ID="VTsN35QK1ue6DIzRlc8ke0voSzw=" Header="no" Caption="no" Exclude="no" Scope="" LinkedHeaders="_x0032__1_mAUUTTuirEoIEzYu5AC1ez4nxJQ_x003D__x002C_1_2_mAUUTTuirEoIEzYu5AC1ez4nxJQ_x003D_"/>
  <table xmlns="" ID="bn415YnMJOLAp+UM9xepukPo3d0=" Header="no" Caption="no" Exclude="no" Scope="" LinkedHeaders="_x0032__1_mAUUTTuirEoIEzYu5AC1ez4nxJQ_x003D__x002C_1_3_mAUUTTuirEoIEzYu5AC1ez4nxJQ_x003D_"/>
  <table xmlns="" ID="Nz4YmX+GlQ5HZ3YmYrgGPYcW41c=" Header="no" Caption="no" Exclude="no" Scope="" LinkedHeaders="_x0032__1_mAUUTTuirEoIEzYu5AC1ez4nxJQ_x003D__x002C_1_4_mAUUTTuirEoIEzYu5AC1ez4nxJQ_x003D_"/>
  <table xmlns="" ID="QLYdghaivxE0E9zwDmITA9En1yw=" Header="yes" Scope="Row" Caption="no" Exclude="no" LinkedHeaders="_x0031__1_mAUUTTuirEoIEzYu5AC1ez4nxJQ_x003D_"/>
  <table xmlns="" ID="OZNT1cLmQCNyrs/ivF/IFGjCsB8=" Header="no" Caption="no" Exclude="no" Scope="" LinkedHeaders="_x0033__1_mAUUTTuirEoIEzYu5AC1ez4nxJQ_x003D__x002C_1_2_mAUUTTuirEoIEzYu5AC1ez4nxJQ_x003D_"/>
  <table xmlns="" ID="YfWSWoeCjzMv9Luc6r752NwRMqI=" Header="no" Caption="no" Exclude="no" Scope="" LinkedHeaders="_x0033__1_mAUUTTuirEoIEzYu5AC1ez4nxJQ_x003D__x002C_1_3_mAUUTTuirEoIEzYu5AC1ez4nxJQ_x003D_"/>
  <table xmlns="" ID="NEu51J99ASg2GICK2A+GQS9JL70=" Header="no" Caption="no" Exclude="no" Scope="" LinkedHeaders="_x0033__1_mAUUTTuirEoIEzYu5AC1ez4nxJQ_x003D__x002C_1_4_mAUUTTuirEoIEzYu5AC1ez4nxJQ_x003D_"/>
  <table xmlns="" ID="j3pGMrTMhD+kEhyvJMw62CAYfzA=" Header="yes" Scope="Row" Caption="no" Exclude="no" LinkedHeaders="_x0031__1_mAUUTTuirEoIEzYu5AC1ez4nxJQ_x003D_"/>
  <table xmlns="" ID="0qYH9OK0C5USYRb6/6RWz/2gamE=" Header="no" Caption="no" Exclude="no" Scope="" LinkedHeaders="_x0034__1_mAUUTTuirEoIEzYu5AC1ez4nxJQ_x003D__x002C_1_2_mAUUTTuirEoIEzYu5AC1ez4nxJQ_x003D_"/>
  <table xmlns="" ID="Xdyg1+2sqfilZ3BPqpE1sXuLWgQ=" Header="no" Caption="no" Exclude="no" Scope="" LinkedHeaders="_x0034__1_mAUUTTuirEoIEzYu5AC1ez4nxJQ_x003D__x002C_1_3_mAUUTTuirEoIEzYu5AC1ez4nxJQ_x003D_"/>
  <table xmlns="" ID="m2Xfd4k2IrifKDGQBX5vvdr74zI=" Header="no" Caption="no" Exclude="no" Scope="" LinkedHeaders="_x0034__1_mAUUTTuirEoIEzYu5AC1ez4nxJQ_x003D__x002C_1_4_mAUUTTuirEoIEzYu5AC1ez4nxJQ_x003D_"/>
  <HyperLink xmlns="" ID="qcc5l0aEwtZk5oNVT0ZPbBSmm+k=-106774162189.56693_225.7135" validate="" plainAltText="el_x0020_enlace_x0020_del_x0020_correo_x0020_electronico_x0020_del_x0020_Programa_x0020_SAFER" language="" Lang=""/>
  <Shape xmlns="" ID="TxI5/eriJ0VKU4b8AJnNk3G3wZY=" Order="_x0031_" pdftag="_x005B_Artifact_x005D_" isBookmarkSet="no" bookmark="no"/>
  <Shape xmlns="" ID="JfR1qH6LlT/qdsi091Nbc3hpu5Q=" Order="_x0031_" pdftag="_x005B_Artifact_x005D_" isBookmarkSet="no" bookmark="no"/>
  <Shape xmlns="" ID="27VeT49ZUvuUWn7rkDKpwsFP7Bc=" validate="no" artifact="_x0030_" pdftag="Figure" isBookmarkSet="no" Order="_x0032_" formula="no" Lang="" bookmark="no"/>
  <Shape xmlns="" ID="gI6jrh3amqjGCc+XAfh/GSVYwA0=" pdftag="H2" isBookmarkSet="no" bookmark="yes" Order="_x0031_"/>
  <Shape xmlns="" ID="H1e6DZ+6farg649fOnvyZChWl6Q=" Order="_x0031_" pdftag="_x005B_Artifact_x005D_" isBookmarkSet="no" bookmark="no"/>
  <Shape xmlns="" ID="5TlqCfc1d2D2d+cneRwkPLubCtA=" Order="_x0032_" pdftag="_x005B_Artifact_x005D_" isBookmarkSet="no" bookmark="no"/>
  <Shape xmlns="" ID="7A8jpGJlu5Bxx2MX1gwzXCHMa6M=" Order="_x0031_" pdftag="_x005B_Artifact_x005D_" isBookmarkSet="no" bookmark="no"/>
  <Shape xmlns="" ID="FTQliNos+1JU0fMoQ88gI6S3fx8=" Order="_x0031_" pdftag="_x005B_Artifact_x005D_" isBookmarkSet="no" bookmark="no"/>
  <Shape xmlns="" ID="PWJPCsS2frn/GbmpB4U7FqokWw0=" Order="_x0031_" pdftag="_x005B_Artifact_x005D_" isBookmarkSet="no" bookmark="no"/>
  <SubText xmlns="" ID="27VeT49ZUvuUWn7rkDKpwsFP7Bc=" ActualText=""/>
  <HyperLink xmlns="" ID="f1zNycgLhpuei5MM646/xdCz4qI=1948186617181.9118_179.3306" plainAltText="video.calepa.ca.gov" language="" Lang=""/>
  <HyperLink xmlns="" ID="f1zNycgLhpuei5MM646/xdCz4qI=-106774162197.59181_271.7306" plainAltText="SAFER_x0040_waterboards.ca.gov" language="" Lang=""/>
  <HyperLink xmlns="" ID="f1zNycgLhpuei5MM646/xdCz4qI=-1067741621108.9418_430.3706" plainAltText="SAFER_x0040_waterboards.ca.gov" language="" Lang=""/>
  <HyperLink xmlns="" ID="wg4ItCKKEPSOLM4zczoz0WWz5RA=-83282471390.52079_282.5672" plainAltText="www.waterboards.ca.gov_x002F_resources_x002F_email_subscriptions_x002F_swrcb_subscribe.html" language="" Lang=""/>
  <HyperLink xmlns="" ID="AcWgwCFCHxQULTSspI5i3Cj0PtE=-146975977791.2_421.037" plainAltText="https:_x002F__x002F_www.waterboards.ca.gov_x002F_drinking_water_x002F_services_x002F_funding_x002F_SRF.html" language="" Lang=""/>
  <HyperLink xmlns="" ID="+6b3KL2j5Ss92cd11VVt8LrmV1g=-106774162167.06685_200.1389" plainAltText="SAFER_x0040_waterboards.ca.gov" language="" Lang=""/>
  <HyperLink xmlns="" ID="+6b3KL2j5Ss92cd11VVt8LrmV1g=-106774162166.31685_444.6989" plainAltText="SAFER_x0040_waterboards.ca.gov" language="" Lang=""/>
  <HyperLink xmlns="" ID="RVXynqvDi8AdqMDbWo2mjnQtFLk=1767417434615.3946_29.37618" plainAltText="Jobs.ca.gov" language="" Lang=""/>
  <Shape xmlns="" ID="mNw7PyXnAku3FkVP1KbYI/TR494=" formula="no" inline="no" pdftag="Figure" isBookmarkSet="no" bookmark="no" artifact="_x0030_" Lang="" Order="_x0031_" validate="no"/>
  <Shape xmlns="" ID="f1zNycgLhpuei5MM646/xdCz4qI=" pdftag="P" isBookmarkSet="no" bookmark="no" Order="_x0033_"/>
  <Shape xmlns="" ID="8DJIkdBHGR08mR0E6nTi3Td7uu0=" Order="_x0034_" formula="no" inline="no" isBookmarkSet="no" bookmark="no" artifact="_x0031_" pdftag="_x005B_Artifact_x005D_" Lang="" validate="no"/>
  <Shape xmlns="" ID="3Oh5y8YLHKIlncSo1PXTFzbwRRg=" pdftag="P" isBookmarkSet="no" bookmark="no" Order="_x0034_"/>
  <Shape xmlns="" ID="0Aj+zSfM9ET41gIXxjVrEBIbVeE=" pdftag="H2" isBookmarkSet="no" bookmark="yes" Order="_x0032_"/>
  <Shape xmlns="" ID="P+BUN9qvoUtVgn4mAmK6WXnSZhI=" pdftag="H2" isBookmarkSet="no" bookmark="yes" Order="_x0032_"/>
  <Shape xmlns="" ID="A9HqscCo5OEODNUpbzx+MMvpV3E=" pdftag="H2" isBookmarkSet="no" bookmark="yes" Order="_x0033_"/>
  <Shape xmlns="" ID="AsJjR4KfZFkrfT4DPjNzpDjPi7Y=" pdftag="P" isBookmarkSet="no" bookmark="no" Order="_x0034_"/>
  <Shape xmlns="" ID="m4tMt2uXYSzU0XtFf/EEBy2W5o4=" pdftag="H2" isBookmarkSet="no" bookmark="yes" Order="_x0033_"/>
  <Shape xmlns="" ID="nEnb+ZlNoTkPpPK0m0KBKoP1RLg=" Order="_x0032_" formula="no" inline="no" pdftag="Figure" artifact="_x0030_" validate="yes"/>
  <Shape xmlns="" ID="q48Yup4fme/2seLb7Bvup68Y3mM=" pdftag="P" isBookmarkSet="no" bookmark="no" Order="_x0031_"/>
  <Shape xmlns="" ID="9NpEXxf26JyS134C5YPdVJSSVNk=" pdftag="P" isBookmarkSet="no" bookmark="no" Order="_x0032_"/>
  <Shape xmlns="" ID="E9ymznM0TFDnREkwmehST11ALxg=" Order="_x0033_" formula="no" inline="no" isBookmarkSet="no" bookmark="no" artifact="_x0031_" pdftag="_x005B_Artifact_x005D_" Lang="" validate="no"/>
  <Shape xmlns="" ID="BoIeTFrgIh/MgeEmWPeJIDDqKTE=" formula="no" inline="no" isBookmarkSet="no" bookmark="no" pdftag="Figure" artifact="_x0030_" Lang="" Order="_x0032_" validate="no"/>
  <Shape xmlns="" ID="0ufqmReP0019iNldAB8UzoseuXE=" pdftag="" Order="_x0032_"/>
  <Shape xmlns="" ID="9BkvkDlqW9AgWW+l4BAnU3K97rE=" pdftag="" Order="_x0033_"/>
  <Shape xmlns="" ID="Z8Q27LWHOCMqjqYAp3wWbbcFIwU=" pdftag="H2" isBookmarkSet="no" bookmark="yes" Order="_x0031_"/>
  <Shape xmlns="" ID="1w2JLP25iwEwTUTi2KCgRMAOVRM=" Order="_x0031_" pdftag="_x005B_Artifact_x005D_" isBookmarkSet="no" bookmark="no"/>
  <Shape xmlns="" ID="IzLjA6Xm3lFXJwc9feBuX8QF7QM=" formula="no" inline="no" pdftag="Figure" isBookmarkSet="no" bookmark="no" artifact="_x0030_" Lang="" Order="_x0031_" validate="no"/>
  <Shape xmlns="" ID="HhswiXd55vf2DzU7+tjYV608mzg=" pdftag="P" isBookmarkSet="no" bookmark="no" Order="_x0033_"/>
  <Shape xmlns="" ID="z8s8sGCbOhPIL7JB4eohbWZdi1w=" Order="_x0031_" pdftag="_x005B_Artifact_x005D_" isBookmarkSet="no" bookmark="no"/>
  <Shape xmlns="" ID="leeHxHKMKIZR+UGEulqyCSCx4NM=" pdftag="P" isBookmarkSet="no" bookmark="no" Order="_x0035_"/>
  <Shape xmlns="" ID="Oe2dBAcgw4CUXMhlU7xOjGliueY=" pdftag="H2" isBookmarkSet="no" bookmark="yes" Order="_x0032_"/>
  <Shape xmlns="" ID="LVQF8jXINAEn923pVKWq3R/vkjk=" pdftag="H2" isBookmarkSet="no" bookmark="yes" Order="_x0034_"/>
  <Shape xmlns="" ID="Ev6tty6UhVKz1QkFeXocPQcco1Y=" pdftag="H2" isBookmarkSet="no" bookmark="yes" Order="_x0031_"/>
  <Shape xmlns="" ID="hfg4oZwWHZWVmajnnWE3nwd08oQ=" pdftag="H2" isBookmarkSet="no" bookmark="yes" Order="_x0031_"/>
  <Shape xmlns="" ID="rSBPiWwZa4MoFBtoHr5mRBO8TSc=" pdftag="H2" isBookmarkSet="no" bookmark="yes" Order="_x0032_"/>
  <Shape xmlns="" ID="QzcBsomPpFZPMNKbZmLSa4W8JfA=" pdftag="P" isBookmarkSet="no" Order="_x0033_"/>
  <Shape xmlns="" ID="DacBVkyeMKo6ipGjItBpnBRhVgA=" pdftag="H2" isBookmarkSet="no" bookmark="yes" Order="_x0031_"/>
  <Shape xmlns="" ID="KwWmsmMUtpZiRoXFrnQdXReNUJA=" pdftag="P" isBookmarkSet="no" bookmark="no" Order="_x0033_"/>
  <Shape xmlns="" ID="wlp0WjsT1E4owdaY8+PIhmCUU+E=" Order="_x0031_" pdftag="_x005B_Artifact_x005D_" isBookmarkSet="no" bookmark="no"/>
  <Shape xmlns="" ID="JI/QbTmupn/WdaNNTSJq0aUrNuc=" pdftag="" Order="_x0033_"/>
  <Shape xmlns="" ID="3ZcMrZLfEGPvCMrBzeBx3b6RLn0=" pdftag="" Order="_x0035_" formula="no" inline="no" artifact="_x0030_" validate="yes"/>
  <Shape xmlns="" ID="KF/7yBIye0GzwYYHxhKBWfnsT5A=" pdftag="H2" isBookmarkSet="no" bookmark="yes" Order="_x0031_"/>
  <Shape xmlns="" ID="JHJgTmW4c1TuWx6PCiytFiUCzMk=" pdftag="P" isBookmarkSet="no" bookmark="no" Order="_x0032_"/>
  <Shape xmlns="" ID="A/84fWVKeu5hI9i8H7ZMEb5tLaQ=" pdftag="H2" isBookmarkSet="no" bookmark="yes" Order="_x0031_"/>
  <Shape xmlns="" ID="jkYnxvaX/JxN/YbuSmF0fKTSmOY=" pdftag="P" isBookmarkSet="no" bookmark="no" Order="_x0032_"/>
  <Shape xmlns="" ID="rC1rp1xphNHZYQhKgIfLzYdRD1w=" Order="_x0031_" pdftag="_x005B_Artifact_x005D_" isBookmarkSet="no" bookmark="no"/>
  <Shape xmlns="" ID="ZjpN7qG/Qpe+CxFqFc/i+Y6MfFQ=" pdftag="P" isBookmarkSet="no" bookmark="no" Order="_x0032_"/>
  <Shape xmlns="" ID="znWnYB2AWb2hFa6bsnyrdwq2SDE=" Order="_x0031_" pdftag="_x005B_Artifact_x005D_" isBookmarkSet="no" bookmark="no"/>
  <Shape xmlns="" ID="rcJmV7tYi335HearcLO+mXs69jA=" pdftag="H2" isBookmarkSet="no" bookmark="yes" Order="_x0031_"/>
  <Shape xmlns="" ID="t33HdR2V7niknzyeG86ZXrntRag=" pdftag="P" isBookmarkSet="no" bookmark="no" Order="_x0032_"/>
  <Shape xmlns="" ID="N9zWTQALU+x+aIEtXgWeJdVxhYw=" Order="_x0031_" pdftag="_x005B_Artifact_x005D_" isBookmarkSet="no" bookmark="no"/>
  <Shape xmlns="" ID="4QihjwjsIMoq4ftoz0laMaLty4k=" pdftag="H2" isBookmarkSet="no" bookmark="yes" Order="_x0031_"/>
  <Shape xmlns="" ID="fkMG1imY7zgeAE+Z4fv53bNDqWI=" formula="no" inline="no" artifact="_x0030_" validate="yes" pdftag="Figure" isBookmarkSet="no" Order="_x0032_"/>
  <Shape xmlns="" ID="v42Wy7Uwfcy7DoHqG7pmf3Fgs8o=" Order="_x0033_" formula="no" inline="no" isBookmarkSet="no" artifact="_x0031_" pdftag="_x005B_Artifact_x005D_" bookmark="no" validate="no"/>
  <Shape xmlns="" ID="sUMms+W7gBd23i2Ppjg9qDStwKk=" pdftag="P" isBookmarkSet="no" bookmark="no" Order="_x0033_"/>
  <Shape xmlns="" ID="JR5BzifXU+N6t03rp6pQ8uoCLWQ=" pdftag="H2" isBookmarkSet="no" bookmark="yes" Order="_x0031_"/>
  <Shape xmlns="" ID="V9JV7vf2JdbCoJS7zAn9sM3Ipi8=" pdftag="P" isBookmarkSet="no" bookmark="no" Order="_x0032_"/>
  <Shape xmlns="" ID="EqWaygMJdIwXcj548x7wwO+rnJE=" pdftag="H2" isBookmarkSet="no" bookmark="yes" Order="_x0031_"/>
  <Shape xmlns="" ID="kLat/336P/8A80iKhh/9PZf3wbk=" formula="no" inline="no" pdftag="Figure" artifact="_x0030_" validate="yes" isBookmarkSet="no" Order="_x0032_"/>
  <Shape xmlns="" ID="n6Wsuul6lx7cPQrvWLepuHzjKYc=" pdftag="H2" isBookmarkSet="no" bookmark="yes" Order="_x0031_"/>
  <Shape xmlns="" ID="R1hlK4lWKeUpFlHjnFX+TdImRF4=" pdftag="P" isBookmarkSet="no" bookmark="no" Order="_x0032_"/>
  <Shape xmlns="" ID="bcCagroRIFoou8pSFywxfQ+0ebE=" pdftag="P" isBookmarkSet="no" bookmark="no" Order="_x0033_"/>
  <Shape xmlns="" ID="Bc7cfA3MjzbhQFzmEhS8T4aTp38=" pdftag="H2" isBookmarkSet="no" bookmark="yes" Order="_x0031_"/>
  <Shape xmlns="" ID="0cI6/MMAPrGN+STe9SIj/BBxhcc=" pdftag="P" isBookmarkSet="no" bookmark="no" Order="_x0032_"/>
  <Shape xmlns="" ID="8xKrNPrLiH/FyomIUWqR/xe8yqA=" pdftag="H2" isBookmarkSet="no" bookmark="yes" Order="_x0033_"/>
  <Shape xmlns="" ID="wg4ItCKKEPSOLM4zczoz0WWz5RA=" pdftag="P" isBookmarkSet="no" bookmark="no" Order="_x0034_"/>
  <Shape xmlns="" ID="AcWgwCFCHxQULTSspI5i3Cj0PtE=" pdftag="P" isBookmarkSet="no" bookmark="no" Order="_x0035_"/>
  <Shape xmlns="" ID="ahlJRG68WVW6KsTsU+j7d21H9Wk=" pdftag="H2" isBookmarkSet="no" bookmark="yes" Order="_x0031_"/>
  <Shape xmlns="" ID="Oxx722dbw5lKFcoWz6g/s5eaZgM=" Order="_x0031_" pdftag="_x005B_Artifact_x005D_" isBookmarkSet="no" bookmark="no"/>
  <Shape xmlns="" ID="53ATsZCQ2VYgE9hV63yvIscQSmI=" pdftag="P" isBookmarkSet="no" bookmark="no" Order="_x0032_"/>
  <Shape xmlns="" ID="zkWaQEgncpnxXZwYIaV/5cmqscg=" formula="no" inline="no" pdftag="Figure" isBookmarkSet="no" artifact="_x0030_" bookmark="no" Lang="" Order="_x0031_" validate="no"/>
  <Shape xmlns="" ID="C4AEtwx8yohhV0x6gGCKDrleMxQ=" pdftag="H2" isBookmarkSet="no" bookmark="yes" Order="_x0032_"/>
  <Shape xmlns="" ID="1Tmv5bunSku2Uae59MKQckDDe/o=" Order="_x0031_" pdftag="_x005B_Artifact_x005D_" isBookmarkSet="no" bookmark="no"/>
  <Shape xmlns="" ID="h0dUuwL+kvNrOmyzHFuDUGwb7Lw=" pdftag="H2" isBookmarkSet="no" bookmark="yes" Order="_x0031_"/>
  <Shape xmlns="" ID="Fv9+zZPbp93IlWg7wLixtj95Cmc=" formula="no" pdftag="Figure" inline="no" isBookmarkSet="no" artifact="_x0030_" bookmark="no" Lang="" Order="_x0032_" validate="no"/>
  <Shape xmlns="" ID="8pHqTPil/UbwExRq+bJuDSNsJGw=" Order="_x0031_" pdftag="_x005B_Artifact_x005D_" isBookmarkSet="no" bookmark="no"/>
  <Shape xmlns="" ID="EINLxqalqg/ZhzCmkeAvm5CaUxc=" pdftag="H2" isBookmarkSet="no" bookmark="yes" Order="_x0031_"/>
  <Shape xmlns="" ID="OA7qKXVG4GT3JKAeZUtzacOjK+c=" Order="_x0031_" pdftag="_x005B_Artifact_x005D_" isBookmarkSet="no" bookmark="no"/>
  <Shape xmlns="" ID="MLxFRToW13y2VE+X4Qq2d7XFlF0=" pdftag="Figure" formula="no" inline="no" isBookmarkSet="no" artifact="_x0030_" bookmark="no" Lang="" Order="_x0032_" validate="no"/>
  <Shape xmlns="" ID="UGbmv6jr5mv91nnWzX1+CybraQk=" Order="_x0034_" formula="no" inline="no" isBookmarkSet="no" artifact="_x0031_" pdftag="_x005B_Artifact_x005D_" bookmark="no" validate="no"/>
  <Shape xmlns="" ID="liSM+HrG3mAWhv30K8KgZSr/CrI=" pdftag="P" isBookmarkSet="no" bookmark="no" Order="_x0032_"/>
  <Shape xmlns="" ID="GkTO8utY/Ji2k2TVNv1qXDL1KEE=" pdftag="H2" isBookmarkSet="no" bookmark="yes" Order="_x0031_"/>
  <Shape xmlns="" ID="YDoakbBq2TLL4l2V7IqTDOzCKYo=" pdftag="P" isBookmarkSet="no" bookmark="no" Order="_x0033_"/>
  <Shape xmlns="" ID="cUSQw4EOAim2jEh+tqORoRqmNtE=" Order="_x0032_" pdftag="_x005B_Artifact_x005D_" isBookmarkSet="no" bookmark="no"/>
  <Shape xmlns="" ID="RHrPul/pHjhu9r205CHdcHDXx5E=" pdftag="H2" isBookmarkSet="no" bookmark="yes" Order="_x0031_"/>
  <Shape xmlns="" ID="cmt5XqBDfhY+rQwXjVrn3f6G/zI=" pdftag="P" isBookmarkSet="no" bookmark="no" Order="_x0032_"/>
  <Shape xmlns="" ID="Pre5T9iQl1clIdMn+PFL2kPIh8I=" Order="_x0031_" pdftag="_x005B_Artifact_x005D_" isBookmarkSet="no" bookmark="no"/>
  <Shape xmlns="" ID="MEsdSN6nKjNHrDO4BzLaySlFy5U=" pdftag="H2" isBookmarkSet="no" bookmark="yes" Order="_x0031_"/>
  <Shape xmlns="" ID="wiHwGN6jyu2sEhxpKEy5UGr7lLI=" pdftag="P" isBookmarkSet="no" bookmark="no" Order="_x0032_"/>
  <Shape xmlns="" ID="6pp8I/kbwcjfsX7o0868UYljleY=" pdftag="H2" isBookmarkSet="no" bookmark="yes" Order="_x0031_"/>
  <Shape xmlns="" ID="lPD3rwSiqYVf09yR+ocKYdAAo7k=" pdftag="P" isBookmarkSet="no" bookmark="no" Order="_x0032_"/>
  <Shape xmlns="" ID="ze81Pui1Kpji3xXEym/nKCbhTwk=" Order="_x0031_" pdftag="_x005B_Artifact_x005D_" isBookmarkSet="no" bookmark="no"/>
  <Shape xmlns="" ID="mwRcWzNjdO1hB3v/PhSB0M/lg64=" formula="no" inline="no" isBookmarkSet="no" pdftag="Figure" artifact="_x0030_" bookmark="no" Lang="" Order="_x0031_" validate="no"/>
  <Shape xmlns="" ID="U9D2HVbeQmW3CvqtFBFl95vTUe8=" Order="_x0034_" formula="no" validate="no" artifact="_x0031_" pdftag="_x005B_Artifact_x005D_" inline="no"/>
  <Shape xmlns="" ID="gQwrSIKafcY8FC4/ElIgbj1O0vc=" Order="_x0035_" formula="no" pdftag="Figure" inline="no" artifact="_x0030_" validate="yes"/>
  <Shape xmlns="" ID="N8TY9YEXG9sYXEcODAkTH3dkd2E=" pdftag="Figure" Order="_x0036_" formula="no" inline="no" artifact="_x0030_" validate="yes"/>
  <Shape xmlns="" ID="peFavPeJitSIFG0J6sNYeqC4FZA=" Order="_x0031_" pdftag="_x005B_Artifact_x005D_" isBookmarkSet="no" bookmark="no"/>
  <Shape xmlns="" ID="WkJQdqr9cukEPv5/Txe9GqekgOE=" pdftag="H2" isBookmarkSet="no" bookmark="yes" Order="_x0032_"/>
  <Shape xmlns="" ID="huoDMrUpc3xlmlwcYWa1vafpfO4=" pdftag="H2" isBookmarkSet="no" bookmark="yes" Order="_x0031_"/>
  <Shape xmlns="" ID="U1dpUzEeGVBL27QZVzG9p+0jjUg=" formula="no" inline="no" pdftag="Figure" isBookmarkSet="no" artifact="_x0030_" bookmark="no" Lang="" Order="_x0032_" validate="no"/>
  <Shape xmlns="" ID="L0Rb0lOlnpXQAg62vyYPr1lNG54=" formula="no" inline="no" pdftag="Figure" isBookmarkSet="no" artifact="_x0030_" bookmark="no" Lang="" Order="_x0033_" validate="no"/>
  <Shape xmlns="" ID="jKEK1+dbelcP4g9OSUlxbcxU+Ms=" Order="_x0031_" pdftag="_x005B_Artifact_x005D_" isBookmarkSet="no" bookmark="no"/>
  <Shape xmlns="" ID="RB3dGQtRwP5gj3i6zCcZX2xH6QI=" formula="no" inline="no" pdftag="Figure" isBookmarkSet="no" artifact="_x0030_" bookmark="no" Lang="" Order="_x0031_" validate="no"/>
  <Shape xmlns="" ID="Br1whK2KVu6OIQfwBePIBMoyMx4=" Order="_x0034_" formula="no" inline="no" isBookmarkSet="no" artifact="_x0031_" pdftag="_x005B_Artifact_x005D_" bookmark="no" validate="no"/>
  <Shape xmlns="" ID="H89jVp58skYedjkVFwbvTk8Xv9M=" pdftag="P" isBookmarkSet="no" bookmark="no" Order="_x0035_"/>
  <Shape xmlns="" ID="cbwhHrS6s257YD7S6agjLca8cwU=" formula="no" inline="no" isBookmarkSet="no" pdftag="Figure" artifact="_x0030_" bookmark="no" Lang="" Order="_x0033_" validate="no"/>
  <Shape xmlns="" ID="ncRrOn4i1rjd7k/IbZtZt7iLTD8=" pdftag="Figure" formula="no" inline="no" isBookmarkSet="no" artifact="_x0030_" bookmark="no" Lang="" Order="_x0034_" validate="no"/>
  <Shape xmlns="" ID="l9atQ7hDox3DxcdiAsD2ZPxOd6o=" Order="_x0032_" pdftag="_x005B_Artifact_x005D_" isBookmarkSet="no" bookmark="no"/>
  <Shape xmlns="" ID="c27hCgYtp1GAboRZSosEqaZ/hik=" pdftag="H2" isBookmarkSet="no" bookmark="yes" Order="_x0032_"/>
  <Shape xmlns="" ID="A9E5yL137PcINO0n/4FsyXJnmbA=" Order="_x0031_" pdftag="_x005B_Artifact_x005D_" isBookmarkSet="no" bookmark="no"/>
  <Shape xmlns="" ID="Xye/lPpdp/YmFwrokKpHMGBDQTE=" formula="no" inline="no" pdftag="Figure" isBookmarkSet="no" artifact="_x0030_" bookmark="no" Lang="" Order="_x0032_" validate="no"/>
  <Shape xmlns="" ID="h/Bn6anUB9koeiSCwMIdA+gjgGo=" pdftag="H2" isBookmarkSet="no" bookmark="yes" Order="_x0031_"/>
  <Shape xmlns="" ID="RNEee9UviS7qT/QZQQKFKBLtKUw=" pdftag="H2" isBookmarkSet="no" bookmark="yes" Order="_x0031_"/>
  <Shape xmlns="" ID="fXIOMziugC+N7X8G45inBipgEPc=" pdftag="H2" isBookmarkSet="no" bookmark="yes" Order="_x0032_"/>
  <Shape xmlns="" ID="+6b3KL2j5Ss92cd11VVt8LrmV1g=" pdftag="P" isBookmarkSet="no" bookmark="no" Order="_x0033_"/>
  <Shape xmlns="" ID="RVXynqvDi8AdqMDbWo2mjnQtFLk=" pdftag="H2" isBookmarkSet="no" bookmark="yes" Order="_x0031_"/>
  <Shape xmlns="" ID="LuoT8Ke8VqFSByjXfvKxE6/0wSo=" Order="_x0031_" pdftag="_x005B_Artifact_x005D_" isBookmarkSet="no" bookmark="no"/>
  <Shape xmlns="" ID="RHpA9fAX/yJQSJ29ZhRLtH1XFAA=" formula="no" inline="no" pdftag="Figure" isBookmarkSet="no" artifact="_x0030_" bookmark="no" Lang="" Order="_x0032_" validate="no"/>
  <Shape xmlns="" ID="FXxaiNzcqxkXqu2VJe4R6/KGPz8=" pdftag="H2" isBookmarkSet="no" bookmark="yes" Order="_x0031_"/>
  <Shape xmlns="" ID="ayrwVsE08MzmvShfKRhfI+sdrR4=" pdftag="" Order="_x0033_"/>
  <Shape xmlns="" ID="CwOiz3cqOJ1X+i2rsTwqn4XxhkM=" Order="_x0031_" pdftag="_x005B_Artifact_x005D_" isBookmarkSet="no" bookmark="no"/>
  <SubText xmlns="" ID="mNw7PyXnAku3FkVP1KbYI/TR494=" ActualText="Formas_x0020_de_x0020_Participar"/>
  <SubText xmlns="" ID="8DJIkdBHGR08mR0E6nTi3Td7uu0=" ActualText=""/>
  <SubText xmlns="" ID="nEnb+ZlNoTkPpPK0m0KBKoP1RLg=" ActualText="Preservar_x002C__x0020_mejorar_x002C__x0020_y_x0020_restaurar_x0020_la_x0020_calidad_x0020_de_x0020_los_x0020_recursos_x0020_de_x0020_agua_x0020_de_x0020_california_x002C__x0020_y_x0020_de_x0020_agua_x0020_potable_x0020_para_x0020_la_x0020_protección_x0020_del_x0020_medio_x0020_ambiente_x002C__x0020_la_x0020_salud_x0020_pública_x002C__x0020_y_x0020_todos_x0020_los_x0020_usos_x0020_benéficos_x002C__x0020_y_x0020_asegurar_x0020_el_x0020_uso_x0020_eficaz_x0020_y_x0020_asignación_x0020_apropiada_x0020_de_x0020_los_x0020_recursos_x0020_de_x0020_agua_x002C__x0020_para_x0020_el_x0020_beneficio_x0020_de_x0020_generaciones_x0020_presentes_x0020_y_x0020_futuras._x0020__x000D__x000A_Discusión_x0020_sobre_x0020_los_x0020_Fondos_x0020_para_x0020_Operaciones_x0020_y_x0020_Mantenimiento_x0020__x0028_O_x0026_M_x0029__x0020__x000D__x000A_Descanso_x0020_para_x0020_comer_x000D__x000A_Discusión_x0020_sobre_x0020_los_x0020_Fondos_x0020_para_x0020_Infraestructura_x0020_de_x0020_Agua_x0020_Potable_x000D__x000A_Repasar_x0020_las_x0020_actualizaciones_x0020_del_x0020_Programa_x0020_SAFER_x000D__x000A_Comentarios_x0020_del_x0020_Público_x000D__x000A_Próximos_x0020_Pasos"/>
  <SubText xmlns="" ID="E9ymznM0TFDnREkwmehST11ALxg=" ActualText=""/>
  <SubText xmlns="" ID="BoIeTFrgIh/MgeEmWPeJIDDqKTE=" ActualText="Sesión_x0020_de_x0020_discusión_x0020__x0023_1:_x0020_Estrategia_x0020_del_x0020_Programa_x0020_SAFER_x0020_para_x0020_Informar_x0020_e_x0020_Involucrar_x0020_a_x0020_la_x0020_Comunidad"/>
  <SubText xmlns="" ID="IzLjA6Xm3lFXJwc9feBuX8QF7QM=" ActualText="Sesión_x0020_de_x0020_discusión_x0020__x0023_2:_x0020_Fondos_x0020_para_x0020_Operaciones_x0020_y_x0020_Mantenimiento_x0020__x0028_O_x0026_M_x0029__x0020_"/>
  <SubText xmlns="" ID="3ZcMrZLfEGPvCMrBzeBx3b6RLn0=" ActualText="Proyectos_x0020_de_x0020_infraestructura_x0020_de_x0020_agua_x0020_potable_x002C__x0020__x002A_prioridad_x0020_a_x0020_comunidades_x0020_en_x0020_desventaja_x0020__x0028_DACs_x0029_"/>
  <SubText xmlns="" ID="fkMG1imY7zgeAE+Z4fv53bNDqWI=" ActualText="Gráfica_x0020_identificando_x0020_la_x0020_posible_x0020_aprobación_x0020_de_x0020__x0024_60_x0020_mil_x0020_dólares_x0020_por_x0020_conexión._x0020_"/>
  <SubText xmlns="" ID="v42Wy7Uwfcy7DoHqG7pmf3Fgs8o=" ActualText=""/>
  <SubText xmlns="" ID="kLat/336P/8A80iKhh/9PZf3wbk=" ActualText="Criterios_x0020_Actuales_x0020_para_x0020_Subvenciones_x0020_en_x0020_el_x0020_IUP_x002A__x0020_del_x0020_DWSRF_x002A__x002A__x0020_Proyectos_x0020_de_x0020_Categoría_x0020_D-F_x0020_"/>
  <SubText xmlns="" ID="zkWaQEgncpnxXZwYIaV/5cmqscg=" ActualText="Plan_x0020_de_x0020_Gastos_x0020_de_x0020_Fondos_x0020_del_x0020_Año_x0020_Fiscal_x0020_2021-22"/>
  <SubText xmlns="" ID="Fv9+zZPbp93IlWg7wLixtj95Cmc=" ActualText="El_x0020_Fondo_x0020_SAFER_x0020_tiene_x0020__x0024_1.2_x0020_mil_x0020_millones_x0020_de_x0020_dólares_x0020_disponibles_x0020_para_x0020_el_x0020_año_x0020_fiscal_x0020_2021-2022._x0020_Los_x0020_fondos_x0020_son_x0020_una_x0020_consolidación_x0020_de_x0020_8_x0020_fuentes_x0020_de_x0020_financiamiento_x0020_para_x0020_proyectos_x0020_de_x0020_agua_x0020_potable_x0020_en_x0020_pequeñas_x0020_comunidades._x0020_"/>
  <SubText xmlns="" ID="MLxFRToW13y2VE+X4Qq2d7XFlF0=" ActualText="Las_x0020_Pequeñas_x0020_Comunidades_x0020_Desfavorecidas_x0020_y_x0020_hogares_x0020_de_x0020_bajos_x0020_ingresos_x0020_necesitan_x0020_financiamiento_x0020_de_x0020_manera_x0020_urgente_x002C__x0020_a_x0020_menudo_x0020_no_x0020_cumplen_x0020_con_x0020_los_x0020_requisitos_x002C__x0020_tienen_x0020_más_x0020_beneficios_x0020_con_x0020_una_x0020_consolidación_x002C__x0020_requieren_x0020_asistencia_x0020_técnica_x0020_y_x0020_soluciones_x0020_provisionales-_x0020_consistentes_x0020_con_x0020_la_x0020_Resolución_x0020_de_x0020_Equidad_x0020_Racial_x0020_de_x0020_la_x0020_Junta_x0020_de_x0020_Agua."/>
  <SubText xmlns="" ID="UGbmv6jr5mv91nnWzX1+CybraQk=" ActualText=""/>
  <SubText xmlns="" ID="mwRcWzNjdO1hB3v/PhSB0M/lg64=" ActualText="Integrantes_x0020_del_x0020_Grupo_x0020_Asesor:_x0020__x00BF_Tienen_x0020_Preguntas_x003F_"/>
  <SubText xmlns="" ID="U9D2HVbeQmW3CvqtFBFl95vTUe8=" ActualText=""/>
  <SubText xmlns="" ID="gQwrSIKafcY8FC4/ElIgbj1O0vc=" ActualText="Levante_x0020_la_x0020_mano_x0020_en_x0020_Zoom.Clic_x0020_en_x0020__x201C_Participants_x201D_._x0020_Clic_x0020_en_x0020_el_x0020_ícono_x0020_de_x0020_levantar_x0020_la_x0020_mano."/>
  <SubText xmlns="" ID="N8TY9YEXG9sYXEcODAkTH3dkd2E=" ActualText="Levante_x0020_la_x0020_mano_x0020_con_x0020_su_x0020_teléfono:_x0020_Oprima_x0020__x002A_9_x0020_en_x0020_el_x0020_teclado_x0020_de_x0020_su_x0020_teléfono"/>
  <SubText xmlns="" ID="U1dpUzEeGVBL27QZVzG9p+0jjUg=" ActualText="Métricas_x0020_y_x0020_Progreso_x002C__x0020_Auditoría_x002C__x0020_Pagos_x0020_atrasados_x0020__x2013__x0020_Alivio_x0020_para_x0020_Deudas_x0020_de_x0020_Agua_x002C__x0020_Umbral_x0020_de_x0020_Asequibilidad_x002C__x0020_Respuesta_x0020_a_x0020_la_x0020_Sequía."/>
  <Shape xmlns="" ID="5scfG9ACj9lpzjEgHJcycIV/0wo=" formula="no" inline="no" isBookmarkSet="no" bookmark="no" pdftag="Figure" artifact="_x0030_" Lang="" Order="_x0032_" validate="no"/>
  <Shape xmlns="" ID="YaKJYhLxYeYcOWUQ6uqPyCIk5XE=" pdftag="H2" isBookmarkSet="no" bookmark="yes" Order="_x0033_"/>
  <Shape xmlns="" ID="g275e0167aQqnd/jKqC82zpiHu8=" pdftag="H2" isBookmarkSet="no" bookmark="yes" Order="_x0031_"/>
  <Shape xmlns="" ID="d72YjJwJQPvjz8g3jkXfWAYE12w=" pdftag="P" isBookmarkSet="no" Order="_x0032_" bookmark="no"/>
  <Shape xmlns="" ID="HvnQ20Atcmno7yf3yeZbpykRLVY=" formula="no" inline="no" pdftag="Figure" isBookmarkSet="no" bookmark="no" artifact="_x0030_" Lang="" Order="_x0034_" validate="no"/>
  <Shape xmlns="" ID="W3sVke6K5UAFHBFA2OMQ5XECk3c=" Order="_x0035_" formula="no" inline="no" isBookmarkSet="no" artifact="_x0031_" pdftag="_x005B_Artifact_x005D_" bookmark="no" validate="no"/>
  <Shape xmlns="" ID="Oa6+61gsCNXxuYB6EaZMIntFzw8=" formula="no" inline="no" isBookmarkSet="no" pdftag="Figure" artifact="_x0030_" bookmark="no" Lang="" Order="_x0033_" validate="no"/>
  <Shape xmlns="" ID="eiOjRlyBx5PgxjzR6aQQB/Ic6GU=" pdftag="Figure" formula="no" inline="no" isBookmarkSet="no" artifact="_x0030_" bookmark="no" Lang="" Order="_x0034_" validate="no"/>
  <SubText xmlns="" ID="5scfG9ACj9lpzjEgHJcycIV/0wo=" ActualText="Discusión_x0020_sobre_x0020_la_x0020_Estrategia_x0020_del_x0020_Programa_x0020_SAFER_x0020_para_x0020_Informar_x0020_e_x0020_Involucrar_x0020_a_x0020_la_x0020_Comunidad_x000D__x000A_Discusión_x0020_sobre_x0020_los_x0020_Fondos_x0020_para_x0020_Operaciones_x0020_y_x0020_Mantenimiento_x0020__x0028_O_x0026_M_x0029__x002C__x0020_Descanso_x0020_para_x0020_comer_x002C__x0020_Discusión_x0020_sobre_x0020_los_x0020_Fondos_x0020_para_x0020_Infraestructura_x0020_de_x0020_Agua_x0020_Potable_x002C__x0020_Repasar_x0020_las_x0020_actualizaciones_x0020_del_x0020_Programa_x0020_SAFER_x002C__x0020_Comentarios_x0020_del_x0020_Público_x002C__x0020_Próximos_x0020_Pasos_x002C_"/>
  <SubText xmlns="" ID="HvnQ20Atcmno7yf3yeZbpykRLVY=" ActualText="_x0024_650_x0020_milliones._x0020_Proyectos_x0020_de_x0020_infraestructura_x0020_de_x0020_agua_x0020_potable_x002C__x0020__x002A_prioridad_x0020_a_x0020_comunidades_x0020_en_x0020_desventaja_x0020__x0028_DACs_x0029_"/>
  <SubText xmlns="" ID="W3sVke6K5UAFHBFA2OMQ5XECk3c=" ActualText=""/>
  <SubText xmlns="" ID="Oa6+61gsCNXxuYB6EaZMIntFzw8=" ActualText="Levante_x0020_la_x0020_mano_x0020_en_x0020_Zoom:_x0020_Clic_x0020_en_x0020__x201C_Participants_x201D__x0020__x002C__x0020_Clic_x0020_en_x0020_el_x0020_ícono_x0020_de_x0020_levantar_x0020_la_x0020_mano."/>
  <SubText xmlns="" ID="eiOjRlyBx5PgxjzR6aQQB/Ic6GU=" ActualText="Levante_x0020_la_x0020_mano_x0020_con_x0020_su_x0020_teléfono:_x0020_Oprima_x0020__x002A_9_x0020_en_x0020_el_x0020_teclado_x0020_de_x0020_su_x0020_teléfono"/>
  <SubText xmlns="" ID="L0Rb0lOlnpXQAg62vyYPr1lNG54=" ActualText="Mejoras_x0020_del_x0020_Proceso_x002C__x0020_Fondos_x0020_de_x0020_Infraestructura_x0020_de_x0020_Aguas_x0020_Residuales_x002C__x0020_Resolución_x0020_de_x0020_Equidad_x0020_Racial_x002C__x0020_Punto_x0020_de_x0020_Uso_x002C__x0020_Actualizaciones_x0020_Legislativas._x000D__x000A_"/>
  <SubText xmlns="" ID="RB3dGQtRwP5gj3i6zCcZX2xH6QI=" ActualText="Integrantes_x0020_del_x0020_Grupo_x0020_Asesor:_x0020__x00BF_Tienen_x0020_Preguntas_x003F_"/>
  <SubText xmlns="" ID="Br1whK2KVu6OIQfwBePIBMoyMx4=" ActualText=""/>
  <SubText xmlns="" ID="cbwhHrS6s257YD7S6agjLca8cwU=" ActualText="Levante_x0020_la_x0020_mano_x0020_en_x0020_Zoom:_x0020_Clic_x0020_en_x0020__x201C_Participants_x201D__x0020__x002C__x0020_Clic_x0020_en_x0020_el_x0020_ícono_x0020_de_x0020_levantar_x0020_la_x0020_mano."/>
  <SubText xmlns="" ID="ncRrOn4i1rjd7k/IbZtZt7iLTD8=" ActualText="Levante_x0020_la_x0020_mano_x0020_con_x0020_su_x0020_teléfono:_x000D__x000A_Oprima_x0020__x002A_9_x0020_en_x0020_el_x0020_teclado_x0020_de_x0020_su_x0020_teléfono"/>
  <SubText xmlns="" ID="Xye/lPpdp/YmFwrokKpHMGBDQTE=" ActualText="DESCANSO_x002F__x0020_Regresaremos_x0020_a_x0020_la_x0020_3:xx_x0020_"/>
  <SubText xmlns="" ID="RHpA9fAX/yJQSJ29ZhRLtH1XFAA=" ActualText="_x00A0__x0020__x00A1_Trabaja_x0020_con_x0020_nosotros_x0021__x0020_Visite_x0020_Jobs.ca.gov"/>
  <Shape xmlns="" ID="ytBSYqPsQxBamp30OmkDBhTEAgA=" pdftag="H2" isBookmarkSet="no" bookmark="yes" Order="_x0032_"/>
  <Shape xmlns="" ID="phVXV9eFDiTUYCmOy5BbP2oF2r4=" pdftag="Figure" isBookmarkSet="no" formula="no" inline="no" bookmark="no" Lang="" Order="_x0032_" artifact="_x0030_" validate="no"/>
  <Shape xmlns="" ID="X60kX3Gn1T6jf2/Y9SGspXUVPs4=" formula="no" inline="no" pdftag="Figure" isBookmarkSet="no" artifact="_x0030_" bookmark="no" Lang="" Order="_x0032_" validate="no"/>
  <Shape xmlns="" ID="AOao0S/BxkXJ02rW8qdbZ/Xe0ZQ=" pdftag="H2" isBookmarkSet="no" bookmark="yes" Order="_x0031_"/>
  <Shape xmlns="" ID="g0b3ZS+dXyigvaZteXrSuwt3okQ=" formula="no" inline="no" isBookmarkSet="no" pdftag="Figure" artifact="_x0030_" bookmark="no" Lang="" Order="_x0032_" validate="no"/>
  <SubText xmlns="" ID="phVXV9eFDiTUYCmOy5BbP2oF2r4=" ActualText="Interpretación_x0020_de_x0020_idiomas_x0020_en_x0020_Zoom_x0020_Haga_x0020_clic_x0020_en_x0020_el_x0020_ícono_x0020_de_x0020_interpretación_x0020_en_x0020_los_x0020_controles_x0020_de_x0020_la_x0020_pantalla_x0020__x00A0_En_x0020_el_x0020_menú_x0020_de_x0020_idiomas_x002C__x0020_escoja_x0020_español_x0020__x0028_Spanish_x0029_._x0020_Haga_x0020_clic_x0020_en_x0020_silenciar_x0020_el_x0020_audio_x0020_original_x0020__x0028_Mute_x0020_Original_x0020_Audio_x0029__x00A0_.Para_x0020_ayuda_x0020_técnica_x002C__x0020_envíe_x0020_un_x0020_mensaje_x0020_a:_x0020_SAFER_x0040_waterboards.ca.gov"/>
  <SubText xmlns="" ID="X60kX3Gn1T6jf2/Y9SGspXUVPs4=" ActualText="Criterios_x0020_Actuales_x0020_para_x0020_Subvenciones_x0020_en_x0020_el_x0020_IUP_x002A__x0020_del_x0020_DWSRF_x002A__x002A_Proyectos_x0020_de_x0020_Categoría_x0020_A-C_x0020_y_x002F_o_x0020_de_x0020_Consolidación."/>
  <SubText xmlns="" ID="g0b3ZS+dXyigvaZteXrSuwt3okQ=" ActualText="PF_x0020_máximo_x002C__x0020_subvención_x0020_o_x0020_combinación_x0020_de_x0020_los_x0020_mismos_x0020_por_x0020_proyecto_x0020_de_x0020_construcción._x0020_Cantidad_x0020_máxima_x0020_por_x0020_conexión_x0020__x0024_45_x002C_000"/>
  <Shape xmlns="" ID="bVV/OgidA0+7fg2+6gQxFcuJP7A=" pdftag="H2" isBookmarkSet="no" bookmark="yes" Order="_x0032_"/>
  <Shape xmlns="" ID="eyDdigmgcH7VHg0zSodCWeOfmUE=" pdftag="P" isBookmarkSet="no" bookmark="no" Order="_x0033_"/>
  <Shape xmlns="" ID="vDuHxuWVlgzUCa6H8IOYKy9WArI=" pdftag="P" isBookmarkSet="no" bookmark="no" Order="_x0032_"/>
  <Shape xmlns="" ID="DGT5wvG9GN9IIsnhtgjGUaf9mLs=" pdftag="P" isBookmarkSet="no" bookmark="no" Order="_x0033_"/>
  <table xmlns="" ID="vDuHxuWVlgzUCa6H8IOYKy9WArI=" type="_x0030_" HRows="_x0030_" HCols="_x0030_" Summary="" TableLinerizing="H" Exclude="no" LinkedHeaders="" Scope="" Header="no" Caption="no"/>
  <table xmlns="" ID="d5sDiO6IIlfxzHzX0EoxVRfTYxs=" Exclude="no" LinkedHeaders="" Scope="" Header="no" Caption="no"/>
  <table xmlns="" ID="uC6r0qKG4+4AG5Z/ImtRXCOB6Ys=" Exclude="no" LinkedHeaders="" Scope="" Header="no" Caption="no"/>
  <table xmlns="" ID="0qTwO5QltHA8AG5kPd/zHszgDlg=" Exclude="no" LinkedHeaders="" Scope="" Header="no" Caption="no"/>
  <table xmlns="" ID="pW7DjqERtGU54M05aG/tjRvOqkA=" Exclude="no" LinkedHeaders="" Scope="" Header="no" Caption="no"/>
  <table xmlns="" ID="psxY7S44CFjsUQGtab7fmyldhTg=" Exclude="no" LinkedHeaders="" Scope="" Header="no" Caption="no"/>
  <table xmlns="" ID="rdZNOvdp1+YSEAHk76s/11qKXnE=" Exclude="no" LinkedHeaders="" Scope="" Header="no" Caption="no"/>
  <table xmlns="" ID="IUqZb0/gBO9xYmxysMbT74V1J5g=" Exclude="no" LinkedHeaders="" Scope="" Header="no" Caption="no"/>
  <table xmlns="" ID="qW7zxm7NAs2D8G9b9GOq5lLPtZE=" Exclude="no" LinkedHeaders="" Scope="" Header="no" Caption="no"/>
  <table xmlns="" ID="KU65WvjDLNl2ZR1L3a0GxRqp0/E=" Exclude="no" LinkedHeaders="" Scope="" Header="no" Caption="no"/>
  <table xmlns="" ID="AylorbiDxW1nRw4x1y/rJz6LKKo=" Exclude="no" LinkedHeaders="" Scope="" Header="no" Caption="no"/>
  <table xmlns="" ID="j9umxfN04ye94nrSFVYpc54lWIo=" Exclude="no" LinkedHeaders="" Scope="" Header="no" Caption="no"/>
  <table xmlns="" ID="pdU8gkXmacs/3Iw+aQV/FqP2Rxc=" Exclude="no" LinkedHeaders="" Scope="" Header="no" Caption="no"/>
  <table xmlns="" ID="m5+xNtkGaNY6Pf5SjbY8iAODqIs=" Exclude="no" LinkedHeaders="" Scope="" Header="no" Caption="no"/>
  <table xmlns="" ID="liSM+HrG3mAWhv30K8KgZSr/CrI=" type="_x0031_" HRows="_x0032_" HCols="_x0030_" Summary="" TableLinerizing="H" Caption="no" Exclude="no" SpeakText="no" Header="yes" Scope="Column" LinkedHeaders=""/>
  <table xmlns="" ID="9xGm4J8E2Y5pYya3g+t5eYOwJqo=" Caption="no" Exclude="no" Header="yes" Scope="Column" LinkedHeaders="_x0031__1_liSM_x002B_HrG3mAWhv30K8KgZSr_x002F_CrI_x003D_"/>
  <table xmlns="" ID="B1hS8rlN2ZYHd4kQunwpHAP8cGU=" Caption="no" Exclude="no" Header="yes" Scope="Column" LinkedHeaders="_x0031__1_liSM_x002B_HrG3mAWhv30K8KgZSr_x002F_CrI_x003D_"/>
  <table xmlns="" ID="7ZDtudQ9RPsC58lBt9qRpi8G72E=" Caption="no" Exclude="no" Header="yes" Scope="Column" LinkedHeaders="_x0031__1_liSM_x002B_HrG3mAWhv30K8KgZSr_x002F_CrI_x003D_"/>
  <table xmlns="" ID="6O2x7HJe8mo0ZHnkFlLdnInXjzk=" Caption="no" Exclude="no" Header="yes" Scope="Column" LinkedHeaders="_x0031__1_liSM_x002B_HrG3mAWhv30K8KgZSr_x002F_CrI_x003D_"/>
  <table xmlns="" ID="j/DEfxwrGMAQR9TVkqu2OVXdFDU=" Caption="no" Exclude="no" Header="yes" Scope="Column" LinkedHeaders="_x0031__1_liSM_x002B_HrG3mAWhv30K8KgZSr_x002F_CrI_x003D_"/>
  <table xmlns="" ID="pYjRHh9IMdfECG4IVe+md2aJyaw=" Caption="no" Exclude="no" Header="yes" Scope="Column" LinkedHeaders="_x0031__1_liSM_x002B_HrG3mAWhv30K8KgZSr_x002F_CrI_x003D__x002C_1_1_liSM_x002B_HrG3mAWhv30K8KgZSr_x002F_CrI_x003D_"/>
  <table xmlns="" ID="9h9nXZdYvXnXHAWK1bj2uIIk/sw=" Caption="no" Exclude="no" Header="yes" Scope="Column" LinkedHeaders="_x0031__1_liSM_x002B_HrG3mAWhv30K8KgZSr_x002F_CrI_x003D_"/>
  <table xmlns="" ID="inTYQexj8xqOthM/SoaqQzLuORE=" Caption="no" Exclude="no" Header="yes" Scope="Column" LinkedHeaders="_x0031__1_liSM_x002B_HrG3mAWhv30K8KgZSr_x002F_CrI_x003D_"/>
  <table xmlns="" ID="JEdS+22jIOrxWgHr1LiUWLWTp0w=" Caption="no" Exclude="no" Scope="" Header="no" LinkedHeaders="_x0032__1_liSM_x002B_HrG3mAWhv30K8KgZSr_x002F_CrI_x003D_"/>
  <table xmlns="" ID="r9QSQF1GXr8KkfRijqSUnpP+5mw=" Caption="no" Exclude="no" Scope="" Header="no" LinkedHeaders="_x0032__2_liSM_x002B_HrG3mAWhv30K8KgZSr_x002F_CrI_x003D_"/>
  <table xmlns="" ID="FJGGzkjAU9qGRfCpAyVbPeNEAjs=" Caption="no" Exclude="no" Scope="" Header="no" LinkedHeaders="_x0032__3_liSM_x002B_HrG3mAWhv30K8KgZSr_x002F_CrI_x003D_"/>
  <table xmlns="" ID="f+Yelv8pHV8NOL4FeLi4i7Za/vM=" Caption="no" Exclude="no" Scope="" Header="no" LinkedHeaders="_x0032__4_liSM_x002B_HrG3mAWhv30K8KgZSr_x002F_CrI_x003D_"/>
  <table xmlns="" ID="STeMGGVM3r2KNnizpz/zOqsoOnk=" Caption="no" Exclude="no" Scope="" Header="no" LinkedHeaders="_x0032__5_liSM_x002B_HrG3mAWhv30K8KgZSr_x002F_CrI_x003D_"/>
  <table xmlns="" ID="BXNbNjNYiOKpIFPIkpWTELjKVKc=" Caption="no" Exclude="no" Scope="" Header="no" LinkedHeaders="_x0032__6_liSM_x002B_HrG3mAWhv30K8KgZSr_x002F_CrI_x003D__x002C_2_6_liSM_x002B_HrG3mAWhv30K8KgZSr_x002F_CrI_x003D_"/>
  <table xmlns="" ID="Uj5P41+KzG8i2XhoQIPD4jSuFAI=" Caption="no" Exclude="no" Scope="" Header="no" LinkedHeaders="_x0032__8_liSM_x002B_HrG3mAWhv30K8KgZSr_x002F_CrI_x003D_"/>
  <table xmlns="" ID="33eCHdSOnuUBdYXKsE8MfOZVvGI=" Caption="no" Exclude="no" Scope="" Header="no" LinkedHeaders="_x0032__9_liSM_x002B_HrG3mAWhv30K8KgZSr_x002F_CrI_x003D_"/>
  <table xmlns="" ID="hEVAp3xQhKFnjP4LYbVaZI6QERI=" Caption="no" Exclude="no" Scope="" Header="no" LinkedHeaders="_x0032__1_liSM_x002B_HrG3mAWhv30K8KgZSr_x002F_CrI_x003D_"/>
  <table xmlns="" ID="rycEGZpPnJWzlRjqjtiuXP1i19Q=" Caption="no" Exclude="no" Scope="" Header="no" LinkedHeaders="_x0032__2_liSM_x002B_HrG3mAWhv30K8KgZSr_x002F_CrI_x003D_"/>
  <table xmlns="" ID="E33Y2H4YBRgGikfYbka8eE4PmF0=" Caption="no" Exclude="no" Scope="" Header="no" LinkedHeaders="_x0032__3_liSM_x002B_HrG3mAWhv30K8KgZSr_x002F_CrI_x003D_"/>
  <table xmlns="" ID="JDMD9HwGAKo58HYCN49gCORkXGA=" Caption="no" Exclude="no" Scope="" Header="no" LinkedHeaders="_x0032__4_liSM_x002B_HrG3mAWhv30K8KgZSr_x002F_CrI_x003D_"/>
  <table xmlns="" ID="zcfDPze8SXpQHCuGLnaSZVXtsOQ=" Caption="no" Exclude="no" Scope="" Header="no" LinkedHeaders="_x0032__5_liSM_x002B_HrG3mAWhv30K8KgZSr_x002F_CrI_x003D_"/>
  <table xmlns="" ID="3JxevBBK0Bp8lY+dMtKX6AOimpg=" Caption="no" Exclude="no" Scope="" Header="no" LinkedHeaders="_x0032__6_liSM_x002B_HrG3mAWhv30K8KgZSr_x002F_CrI_x003D__x002C_2_6_liSM_x002B_HrG3mAWhv30K8KgZSr_x002F_CrI_x003D_"/>
  <table xmlns="" ID="ZJeoM2cTbQRUrfrf8OB7BzJTUMc=" Caption="no" Exclude="no" Scope="" Header="no" LinkedHeaders="_x0032__8_liSM_x002B_HrG3mAWhv30K8KgZSr_x002F_CrI_x003D_"/>
  <table xmlns="" ID="IVlIpnLIN9He0+EkIVUUhiTAk5o=" Caption="no" Exclude="no" Scope="" Header="no" LinkedHeaders="_x0032__9_liSM_x002B_HrG3mAWhv30K8KgZSr_x002F_CrI_x003D_"/>
  <table xmlns="" ID="AuLinASt4NE56ekBwwkwlmkqJog=" Caption="no" Exclude="no" Scope="" Header="no" LinkedHeaders="_x0032__1_liSM_x002B_HrG3mAWhv30K8KgZSr_x002F_CrI_x003D_"/>
  <table xmlns="" ID="RQQ8jNqCtSnCCPfchLfc0CRHiJ8=" Caption="no" Exclude="no" Scope="" Header="no" LinkedHeaders="_x0032__2_liSM_x002B_HrG3mAWhv30K8KgZSr_x002F_CrI_x003D_"/>
  <table xmlns="" ID="ahBeGmALM88eJY9UcllyXn60+4s=" Caption="no" Exclude="no" Scope="" Header="no" LinkedHeaders="_x0032__3_liSM_x002B_HrG3mAWhv30K8KgZSr_x002F_CrI_x003D_"/>
  <table xmlns="" ID="ahl4Y/pYqhxCIZGf00NUDXQaDvI=" Caption="no" Exclude="no" Scope="" Header="no" LinkedHeaders="_x0032__4_liSM_x002B_HrG3mAWhv30K8KgZSr_x002F_CrI_x003D_"/>
  <table xmlns="" ID="Z7rFyGZ8ky5FSORRV8DedhJhj1Q=" Caption="no" Exclude="no" Scope="" Header="no" LinkedHeaders="_x0032__5_liSM_x002B_HrG3mAWhv30K8KgZSr_x002F_CrI_x003D_"/>
  <table xmlns="" ID="tiV9JM1uBNP6Wb4nos9V40fsaQ4=" Caption="no" Exclude="no" Scope="" Header="no" LinkedHeaders="_x0032__6_liSM_x002B_HrG3mAWhv30K8KgZSr_x002F_CrI_x003D__x002C_2_6_liSM_x002B_HrG3mAWhv30K8KgZSr_x002F_CrI_x003D_"/>
  <table xmlns="" ID="ueEkewnGvPkVRNpoqP5NtG21gzo=" Caption="no" Exclude="no" Scope="" Header="no" LinkedHeaders="_x0032__8_liSM_x002B_HrG3mAWhv30K8KgZSr_x002F_CrI_x003D_"/>
  <table xmlns="" ID="uKzbSSCH1iyI3iLaMOziNuX1qQM=" Caption="no" Exclude="no" Scope="" Header="no" LinkedHeaders="_x0032__9_liSM_x002B_HrG3mAWhv30K8KgZSr_x002F_CrI_x003D_"/>
  <table xmlns="" ID="8ACoRUWOs3Ovu7pABZVhu9F5htA=" Caption="no" Exclude="no" Scope="" Header="no" LinkedHeaders="_x0032__1_liSM_x002B_HrG3mAWhv30K8KgZSr_x002F_CrI_x003D_"/>
  <table xmlns="" ID="VbKYPCDVcyHMrIfnKHxRqEKDA+8=" Caption="no" Exclude="no" Scope="" Header="no" LinkedHeaders="_x0032__2_liSM_x002B_HrG3mAWhv30K8KgZSr_x002F_CrI_x003D_"/>
  <table xmlns="" ID="pChUAu1yNr++DQBk2CcJewFjHzU=" Caption="no" Exclude="no" Scope="" Header="no" LinkedHeaders="_x0032__3_liSM_x002B_HrG3mAWhv30K8KgZSr_x002F_CrI_x003D_"/>
  <table xmlns="" ID="8mybWA+RTvMYSJt1aB3mrNFHUd8=" Caption="no" Exclude="no" Scope="" Header="no" LinkedHeaders="_x0032__4_liSM_x002B_HrG3mAWhv30K8KgZSr_x002F_CrI_x003D_"/>
  <table xmlns="" ID="+D7VWva7gvd9L7k7O6ilNhu3hIY=" Caption="no" Exclude="no" Scope="" Header="no" LinkedHeaders="_x0032__5_liSM_x002B_HrG3mAWhv30K8KgZSr_x002F_CrI_x003D_"/>
  <table xmlns="" ID="n7uaxCHEV7yfhV2zNvIaBdyAoQI=" Caption="no" Exclude="no" Scope="" Header="no" LinkedHeaders="_x0032__6_liSM_x002B_HrG3mAWhv30K8KgZSr_x002F_CrI_x003D__x002C_2_6_liSM_x002B_HrG3mAWhv30K8KgZSr_x002F_CrI_x003D_"/>
  <table xmlns="" ID="E/Rf8P1Q321cQE+XDK6yTIJuNmg=" Caption="no" Exclude="no" Scope="" Header="no" LinkedHeaders="_x0032__8_liSM_x002B_HrG3mAWhv30K8KgZSr_x002F_CrI_x003D_"/>
  <table xmlns="" ID="YSJ8yrG6dEbBMA45VHIW+/5XId4=" Caption="no" Exclude="no" Scope="" Header="no" LinkedHeaders="_x0032__9_liSM_x002B_HrG3mAWhv30K8KgZSr_x002F_CrI_x003D_"/>
  <table xmlns="" ID="kq3F0qZd0wQ+8PSVvgNeYeBnRRo=" Caption="no" Exclude="no" Scope="" Header="no" LinkedHeaders="_x0032__1_liSM_x002B_HrG3mAWhv30K8KgZSr_x002F_CrI_x003D_"/>
  <table xmlns="" ID="EDnKT4vvBfWMjP6f1a1vWDt3y8o=" Caption="no" Exclude="no" Scope="" Header="no" LinkedHeaders="_x0032__2_liSM_x002B_HrG3mAWhv30K8KgZSr_x002F_CrI_x003D_"/>
  <table xmlns="" ID="vsG6jYAfZ/Sf8Inpq8oBWBcGLLY=" Caption="no" Exclude="no" Scope="" Header="no" LinkedHeaders="_x0032__3_liSM_x002B_HrG3mAWhv30K8KgZSr_x002F_CrI_x003D_"/>
  <table xmlns="" ID="vY5nAQjcDri4k5nfK0b3+o3LDY4=" Caption="no" Exclude="no" Scope="" Header="no" LinkedHeaders="_x0032__4_liSM_x002B_HrG3mAWhv30K8KgZSr_x002F_CrI_x003D_"/>
  <table xmlns="" ID="ePMtmwFnUi/hPE2QQIrwjBb/TFI=" Caption="no" Exclude="no" Scope="" Header="no" LinkedHeaders="_x0032__5_liSM_x002B_HrG3mAWhv30K8KgZSr_x002F_CrI_x003D__x002C_2_6_liSM_x002B_HrG3mAWhv30K8KgZSr_x002F_CrI_x003D__x002C_2_6_liSM_x002B_HrG3mAWhv30K8KgZSr_x002F_CrI_x003D__x002C_2_8_liSM_x002B_HrG3mAWhv30K8KgZSr_x002F_CrI_x003D_"/>
  <table xmlns="" ID="Xc04CWG1ANBjofeWa1LDpBkPWzk=" Caption="no" Exclude="no" Scope="" Header="no" LinkedHeaders="_x0032__9_liSM_x002B_HrG3mAWhv30K8KgZSr_x002F_CrI_x003D_"/>
  <table xmlns="" ID="fvtlqJG3ujvGlPyjNLA2g0LUIUk=" Caption="no" Exclude="no" Scope="" Header="no" LinkedHeaders="_x0032__1_liSM_x002B_HrG3mAWhv30K8KgZSr_x002F_CrI_x003D_"/>
  <table xmlns="" ID="xhKN2EP7DuvlpSb0+ZIHMswjO4A=" Caption="no" Exclude="no" Scope="" Header="no" LinkedHeaders="_x0032__2_liSM_x002B_HrG3mAWhv30K8KgZSr_x002F_CrI_x003D_"/>
  <table xmlns="" ID="X6JvdaBlo91pwlTkF8/m8nuNcl0=" Caption="no" Exclude="no" Scope="" Header="no" LinkedHeaders="_x0032__3_liSM_x002B_HrG3mAWhv30K8KgZSr_x002F_CrI_x003D_"/>
  <table xmlns="" ID="7+gn61u1EI392UDRiYW1AOBl1oA=" Caption="no" Exclude="no" Scope="" Header="no" LinkedHeaders="_x0032__4_liSM_x002B_HrG3mAWhv30K8KgZSr_x002F_CrI_x003D_"/>
  <table xmlns="" ID="M/jX4/Fndfj71ZRPqfyGlbkt59g=" Caption="no" Exclude="no" Scope="" Header="no" LinkedHeaders="_x0032__5_liSM_x002B_HrG3mAWhv30K8KgZSr_x002F_CrI_x003D_"/>
  <table xmlns="" ID="n6ZfT0CIuZ/0xKGznKv+4d1CbOs=" Caption="no" Exclude="no" Scope="" Header="no" LinkedHeaders="_x0032__6_liSM_x002B_HrG3mAWhv30K8KgZSr_x002F_CrI_x003D_"/>
  <table xmlns="" ID="5TM73FduFu4tp63BGnVFrmyMbsw=" Caption="no" Exclude="no" Scope="" Header="no" LinkedHeaders="_x0032__6_liSM_x002B_HrG3mAWhv30K8KgZSr_x002F_CrI_x003D__x002C_2_8_liSM_x002B_HrG3mAWhv30K8KgZSr_x002F_CrI_x003D_"/>
  <table xmlns="" ID="A44BOHCqziFf662MvcP6hHz9iy8=" Caption="no" Exclude="no" Scope="" Header="no" LinkedHeaders="_x0032__9_liSM_x002B_HrG3mAWhv30K8KgZSr_x002F_CrI_x003D_"/>
  <table xmlns="" ID="VCiyXexZPPtLa79S3btaiNWQF6g=" Caption="no" Exclude="no" Scope="" Header="no" LinkedHeaders="_x0032__1_liSM_x002B_HrG3mAWhv30K8KgZSr_x002F_CrI_x003D_"/>
  <table xmlns="" ID="PPcVuIZfnq6WHHOE0wee8BWvm1Y=" Caption="no" Exclude="no" Scope="" Header="no" LinkedHeaders="_x0032__2_liSM_x002B_HrG3mAWhv30K8KgZSr_x002F_CrI_x003D_"/>
  <table xmlns="" ID="vB/tRam4ek/dTXJ3JqMmD8LYr6A=" Caption="no" Exclude="no" Scope="" Header="no" LinkedHeaders="_x0032__3_liSM_x002B_HrG3mAWhv30K8KgZSr_x002F_CrI_x003D_"/>
  <table xmlns="" ID="DF0szeT6BJ2AHKfS8kzl4p5mILo=" Caption="no" Exclude="no" Scope="" Header="no" LinkedHeaders="_x0032__4_liSM_x002B_HrG3mAWhv30K8KgZSr_x002F_CrI_x003D_"/>
  <table xmlns="" ID="aKbrpp+0zOdTQtMmiy8OScok3w0=" Caption="no" Exclude="no" Scope="" Header="no" LinkedHeaders="_x0032__5_liSM_x002B_HrG3mAWhv30K8KgZSr_x002F_CrI_x003D_"/>
  <table xmlns="" ID="qKvsJFEkiyUs+xlkrSWtY5dxirY=" Caption="no" Exclude="no" Scope="" Header="no" LinkedHeaders="_x0032__6_liSM_x002B_HrG3mAWhv30K8KgZSr_x002F_CrI_x003D_"/>
  <table xmlns="" ID="9miKzuoXDZiXIqfe9ABY9wYwx8w=" Caption="no" Exclude="no" Scope="" Header="no" LinkedHeaders="_x0032__6_liSM_x002B_HrG3mAWhv30K8KgZSr_x002F_CrI_x003D__x002C_2_8_liSM_x002B_HrG3mAWhv30K8KgZSr_x002F_CrI_x003D_"/>
  <table xmlns="" ID="5+dXzfCpvDzQc1tUxJ+ShKLW/E0=" Caption="no" Exclude="no" Scope="" Header="no" LinkedHeaders="_x0032__9_liSM_x002B_HrG3mAWhv30K8KgZSr_x002F_CrI_x003D_"/>
  <Shape xmlns="" ID="p7FAWsgT5Roz/IQZ9//BeWPeOOQ=" pdftag="" bookmark="no" Order="_x0032_"/>
  <Shape xmlns="" ID="SwrfzrP01HjFmkVbcjt+e8+q9kI=" pdftag="" bookmark="no" Order="_x0031_"/>
</PAW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004839-E2F1-49FC-8156-5DCA2FD3B9F3}">
  <ds:schemaRefs>
    <ds:schemaRef ds:uri="6c42e5ae-1fbc-455d-af6c-2a4a5ed26fa3"/>
    <ds:schemaRef ds:uri="851dfaa3-aae8-4c03-b90c-7dd4a6526d0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98C97AD-33C8-4332-ABF8-3E9BE7F2DB5B}">
  <ds:schemaRefs>
    <ds:schemaRef ds:uri="6c42e5ae-1fbc-455d-af6c-2a4a5ed26fa3"/>
    <ds:schemaRef ds:uri="851dfaa3-aae8-4c03-b90c-7dd4a6526d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4E6CC40-B357-4A76-A221-37B48FCA40DC}">
  <ds:schemaRefs>
    <ds:schemaRef ds:uri=""/>
    <ds:schemaRef ds:uri="http://www.net-centric.com/PAWPP"/>
  </ds:schemaRefs>
</ds:datastoreItem>
</file>

<file path=customXml/itemProps4.xml><?xml version="1.0" encoding="utf-8"?>
<ds:datastoreItem xmlns:ds="http://schemas.openxmlformats.org/officeDocument/2006/customXml" ds:itemID="{E332B7F2-C835-42DA-B8BC-DE88D9F97F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4119</TotalTime>
  <Words>4265</Words>
  <Application>Microsoft Office PowerPoint</Application>
  <PresentationFormat>Widescreen</PresentationFormat>
  <Paragraphs>525</Paragraphs>
  <Slides>37</Slides>
  <Notes>37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Arial</vt:lpstr>
      <vt:lpstr>Arial,Sans-Serif</vt:lpstr>
      <vt:lpstr>Calibri</vt:lpstr>
      <vt:lpstr>Calibri (Body)</vt:lpstr>
      <vt:lpstr>Calibri Light</vt:lpstr>
      <vt:lpstr>Courier New</vt:lpstr>
      <vt:lpstr>Myriad</vt:lpstr>
      <vt:lpstr>Segoe UI</vt:lpstr>
      <vt:lpstr>Times</vt:lpstr>
      <vt:lpstr>Tw Cen MT</vt:lpstr>
      <vt:lpstr>Wingdings</vt:lpstr>
      <vt:lpstr>Office Theme</vt:lpstr>
      <vt:lpstr>EFC New</vt:lpstr>
      <vt:lpstr>Document</vt:lpstr>
      <vt:lpstr>Language Interpretation through Zoom </vt:lpstr>
      <vt:lpstr>Formas de Participar </vt:lpstr>
      <vt:lpstr>Reunión #3 del Grupo Asesor del  Programa de Agua Potable SAFER </vt:lpstr>
      <vt:lpstr>Declaración de la Misión de las Juntas del Agua</vt:lpstr>
      <vt:lpstr>Instrucciones de la Reunión</vt:lpstr>
      <vt:lpstr>    Agenda   </vt:lpstr>
      <vt:lpstr>Presentaciones y Actividad para Romper el Hielo  </vt:lpstr>
      <vt:lpstr>Discussion Session #1:  Proposed SAFER Outreach  and Engagement Strategy</vt:lpstr>
      <vt:lpstr>BREAK/ DESCANSO  Be back at 11:14 / Regresaremos a la 11:14  </vt:lpstr>
      <vt:lpstr>Discussion Session #2:  Direct Operations &amp; Maintenance  (O&amp;M) Funding</vt:lpstr>
      <vt:lpstr>Lunch/ Descanso para comer  Be back at 1:20 / Regresaremos a la 1:20</vt:lpstr>
      <vt:lpstr>Asignación de Fondos bajo la Ley Presupuestaria 2021 para Proyectos de Infraestructura de Agua Potable</vt:lpstr>
      <vt:lpstr>Ley Presupuestaria 2021 - Asignaciones de Fondos para la Junta Estatal del Agua (SWRCB) </vt:lpstr>
      <vt:lpstr>Resumen de Asignaciones de Fondos para Proyectos de Agua Potable </vt:lpstr>
      <vt:lpstr>Ley Presupuestaria 2021 – Asignación de Fondos para Proyectos de Agua Potable </vt:lpstr>
      <vt:lpstr>Definiciones/Acrónimos Relevantes </vt:lpstr>
      <vt:lpstr>Subvenciones de Planificación</vt:lpstr>
      <vt:lpstr>Criterios Actuales para Subvenciones en el IUP* del DWSRF** Proyectos de Categoría A-C y/o de Consolidación</vt:lpstr>
      <vt:lpstr>¿Expandir los Criterios Actuales del IUP para Subvenciones?  Proyectos de Categoría A-C y/o de Consolidación</vt:lpstr>
      <vt:lpstr>Criterios Actuales para Subvenciones en el IUP* del DWSRF**Proyectos de Categoría D-F </vt:lpstr>
      <vt:lpstr>¿Expandir los Criterios Actuales del IUP para Subvenciones? Proyectos de Categoría D-F</vt:lpstr>
      <vt:lpstr>Próximos Pasos Tentativos </vt:lpstr>
      <vt:lpstr>BREAK/ DESCANSO  Be back at 3:15 / Regresaremos a la 3:15</vt:lpstr>
      <vt:lpstr> Plan de Gastos de Fondos del  Año Fiscal 2021-22</vt:lpstr>
      <vt:lpstr>Fondos Disponibles para el Programa SAFER – Año Fiscal 2021-22</vt:lpstr>
      <vt:lpstr>Prioridades Propuestas</vt:lpstr>
      <vt:lpstr>Metas de Gastos Propuestas para el año fiscal 2021-22 (en millones)</vt:lpstr>
      <vt:lpstr>Resumen de Comentarios y Revisiones del Plan</vt:lpstr>
      <vt:lpstr>Resumen de Comentarios y Revisiones del Plan, cont.</vt:lpstr>
      <vt:lpstr>Enmiendas de Política Concurrentes con Objetivos</vt:lpstr>
      <vt:lpstr>Integrantes del Grupo Asesor: ¿Tienen Preguntas?</vt:lpstr>
      <vt:lpstr>Actualizaciones del Programa SAFER</vt:lpstr>
      <vt:lpstr>Integrantes del Grupo Asesor: ¿Tienen Preguntas? </vt:lpstr>
      <vt:lpstr>DESCANSO/ BREAK Regresaremos a la 3:xx / Be back at 3:xx </vt:lpstr>
      <vt:lpstr>Comentario público iniciará después del descanso   </vt:lpstr>
      <vt:lpstr>  ¡Trabaja con nosotros!   Jobs.ca.gov</vt:lpstr>
      <vt:lpstr>Cierre de la Reunión /  Adjourn  ¡Gracias a todos! /  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Reunión #2 del Grupo Asesor del Programa de Agua Potable SAFER</dc:title>
  <dc:subject>Programa SAFER; Grupo Asesor del Programa de agua potable SAFER</dc:subject>
  <dc:creator>Juntas del Agua de California</dc:creator>
  <cp:keywords>grupo asesor; programa SAFER; agua potable; Plan de Gastos de Fondos</cp:keywords>
  <cp:lastModifiedBy>Ortiz, Michael@Waterboards</cp:lastModifiedBy>
  <cp:revision>92</cp:revision>
  <cp:lastPrinted>2021-08-02T00:17:23Z</cp:lastPrinted>
  <dcterms:created xsi:type="dcterms:W3CDTF">2021-03-26T23:29:26Z</dcterms:created>
  <dcterms:modified xsi:type="dcterms:W3CDTF">2021-12-17T18:17:12Z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0x0101004216CE897D3D3243A3E6D92A1E0A1DC0</vt:lpwstr>
  </property>
</Properties>
</file>